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60" r:id="rId3"/>
    <p:sldId id="262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48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0E335-1B58-0734-7578-2CC82A06C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2EA22-E620-C22D-3581-A673D7210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5824F-05EC-F7F0-C1D7-DAA38980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93A22-5DD2-4541-9951-2572D44D4D76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24428-F3EE-769F-0F5E-C3DEACF4B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B34B2-CCF6-CD70-D65D-C1C60B5CC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9ED2-8B96-457D-8D48-04151FB55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95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6" r:id="rId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1" name="Rectangle 1050">
            <a:extLst>
              <a:ext uri="{FF2B5EF4-FFF2-40B4-BE49-F238E27FC236}">
                <a16:creationId xmlns:a16="http://schemas.microsoft.com/office/drawing/2014/main" id="{46B9231A-B34B-4A29-A6AC-532E1EE81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BDB09AA-4D27-3E27-2FBB-F26EF9A9D4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2" r="9091" b="6821"/>
          <a:stretch>
            <a:fillRect/>
          </a:stretch>
        </p:blipFill>
        <p:spPr bwMode="auto">
          <a:xfrm>
            <a:off x="20" y="152"/>
            <a:ext cx="12191980" cy="6857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496F1D-460C-7FF5-C5E8-930F17D09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985233"/>
            <a:ext cx="5758628" cy="3355853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4200">
                <a:solidFill>
                  <a:srgbClr val="FFFFFF"/>
                </a:solidFill>
              </a:rPr>
              <a:t>Presentation of a new project/amendment to the Animal Experimentation Ethics Committee (AEEC)</a:t>
            </a:r>
            <a:endParaRPr lang="en-US" sz="42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CE045F-C71E-892D-7C8C-F3EBDA27D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79" y="5251621"/>
            <a:ext cx="10696135" cy="1104721"/>
          </a:xfrm>
        </p:spPr>
        <p:txBody>
          <a:bodyPr anchor="t"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DATE of the </a:t>
            </a:r>
            <a:r>
              <a:rPr lang="de-DE" dirty="0" err="1">
                <a:solidFill>
                  <a:srgbClr val="FFFFFF"/>
                </a:solidFill>
              </a:rPr>
              <a:t>presentation</a:t>
            </a:r>
            <a:r>
              <a:rPr lang="de-DE" dirty="0">
                <a:solidFill>
                  <a:srgbClr val="FFFFFF"/>
                </a:solidFill>
              </a:rPr>
              <a:t>: </a:t>
            </a:r>
          </a:p>
          <a:p>
            <a:r>
              <a:rPr lang="de-DE" dirty="0" err="1">
                <a:solidFill>
                  <a:srgbClr val="FFFFFF"/>
                </a:solidFill>
              </a:rPr>
              <a:t>Presenter</a:t>
            </a:r>
            <a:r>
              <a:rPr lang="de-DE" dirty="0">
                <a:solidFill>
                  <a:srgbClr val="FFFFFF"/>
                </a:solidFill>
              </a:rPr>
              <a:t>(s): </a:t>
            </a: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053" name="Straight Connector 1052">
            <a:extLst>
              <a:ext uri="{FF2B5EF4-FFF2-40B4-BE49-F238E27FC236}">
                <a16:creationId xmlns:a16="http://schemas.microsoft.com/office/drawing/2014/main" id="{F0CE0765-E93C-4D37-9D5F-D464EFB10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495436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4058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0CFC4-4A2F-2108-38CD-61015CF73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339913"/>
            <a:ext cx="10890928" cy="4859719"/>
          </a:xfrm>
        </p:spPr>
        <p:txBody>
          <a:bodyPr/>
          <a:lstStyle/>
          <a:p>
            <a:r>
              <a:rPr lang="de-DE" dirty="0"/>
              <a:t>This 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de-DE" dirty="0" err="1"/>
              <a:t>aims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increase</a:t>
            </a:r>
            <a:r>
              <a:rPr lang="de-DE" dirty="0"/>
              <a:t> </a:t>
            </a:r>
            <a:r>
              <a:rPr lang="de-DE" dirty="0" err="1"/>
              <a:t>general</a:t>
            </a:r>
            <a:r>
              <a:rPr lang="de-DE" dirty="0"/>
              <a:t> </a:t>
            </a:r>
            <a:r>
              <a:rPr lang="de-DE" dirty="0" err="1"/>
              <a:t>understanding</a:t>
            </a:r>
            <a:r>
              <a:rPr lang="de-DE" dirty="0"/>
              <a:t> of the planned </a:t>
            </a:r>
            <a:r>
              <a:rPr lang="de-DE" dirty="0" err="1"/>
              <a:t>project</a:t>
            </a:r>
            <a:r>
              <a:rPr lang="de-DE" dirty="0"/>
              <a:t>/</a:t>
            </a:r>
            <a:r>
              <a:rPr lang="de-DE" dirty="0" err="1"/>
              <a:t>amendment</a:t>
            </a:r>
            <a:r>
              <a:rPr lang="de-DE" dirty="0"/>
              <a:t> for the AEEC </a:t>
            </a:r>
            <a:r>
              <a:rPr lang="de-DE" dirty="0" err="1"/>
              <a:t>members</a:t>
            </a:r>
            <a:r>
              <a:rPr lang="de-DE" dirty="0"/>
              <a:t> and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provide</a:t>
            </a:r>
            <a:r>
              <a:rPr lang="de-DE" dirty="0"/>
              <a:t> </a:t>
            </a:r>
            <a:r>
              <a:rPr lang="de-DE"/>
              <a:t>background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for the </a:t>
            </a:r>
            <a:r>
              <a:rPr lang="de-DE" dirty="0" err="1"/>
              <a:t>reviewing</a:t>
            </a:r>
            <a:r>
              <a:rPr lang="de-DE" dirty="0"/>
              <a:t> </a:t>
            </a:r>
            <a:r>
              <a:rPr lang="de-DE" dirty="0" err="1"/>
              <a:t>process</a:t>
            </a:r>
            <a:r>
              <a:rPr lang="de-DE" dirty="0"/>
              <a:t>. </a:t>
            </a:r>
          </a:p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draft </a:t>
            </a:r>
            <a:r>
              <a:rPr lang="de-DE" dirty="0" err="1"/>
              <a:t>presentation</a:t>
            </a:r>
            <a:r>
              <a:rPr lang="de-DE" dirty="0"/>
              <a:t>!</a:t>
            </a:r>
          </a:p>
          <a:p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not </a:t>
            </a:r>
            <a:r>
              <a:rPr lang="de-DE" dirty="0" err="1"/>
              <a:t>exceed</a:t>
            </a:r>
            <a:r>
              <a:rPr lang="de-DE" dirty="0"/>
              <a:t> 10 </a:t>
            </a:r>
            <a:r>
              <a:rPr lang="de-DE" dirty="0" err="1"/>
              <a:t>Minutes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present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project</a:t>
            </a:r>
            <a:r>
              <a:rPr lang="de-DE" dirty="0"/>
              <a:t>/</a:t>
            </a:r>
            <a:r>
              <a:rPr lang="de-DE" dirty="0" err="1"/>
              <a:t>amendment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the AEEC.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17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009D5-93CB-332D-4988-6C437BA25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8" y="167490"/>
            <a:ext cx="10890929" cy="719749"/>
          </a:xfrm>
        </p:spPr>
        <p:txBody>
          <a:bodyPr>
            <a:normAutofit fontScale="90000"/>
          </a:bodyPr>
          <a:lstStyle/>
          <a:p>
            <a:r>
              <a:rPr lang="en-US" b="0" dirty="0"/>
              <a:t>Objectives and Underlying Rationale of the Study</a:t>
            </a:r>
            <a:r>
              <a:rPr lang="de-DE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48FA9-C73F-1116-D02C-9496FAFC8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303699"/>
            <a:ext cx="10890928" cy="489593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44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627EF-3EA0-F889-6E15-13FAF3BE5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276B7-469D-BF2E-6BAA-72826A4B0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8" y="167490"/>
            <a:ext cx="10890929" cy="719749"/>
          </a:xfrm>
        </p:spPr>
        <p:txBody>
          <a:bodyPr>
            <a:normAutofit fontScale="90000"/>
          </a:bodyPr>
          <a:lstStyle/>
          <a:p>
            <a:r>
              <a:rPr lang="en-US" b="0" dirty="0"/>
              <a:t>Project Plan </a:t>
            </a:r>
            <a:r>
              <a:rPr lang="en-US" sz="2000" b="0" dirty="0"/>
              <a:t>(aim is to understand the work plan and how the experiments are related)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A24A1-92A7-2DF6-C68E-626D82BFB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303699"/>
            <a:ext cx="10890928" cy="489593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215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6836B-EBCF-A780-AA46-50BE0E5B8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AC30E-D180-A459-E60B-329B287F0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8" y="167490"/>
            <a:ext cx="10890929" cy="719749"/>
          </a:xfrm>
        </p:spPr>
        <p:txBody>
          <a:bodyPr>
            <a:normAutofit fontScale="90000"/>
          </a:bodyPr>
          <a:lstStyle/>
          <a:p>
            <a:r>
              <a:rPr lang="en-US" b="0" dirty="0"/>
              <a:t>Experiment N° </a:t>
            </a:r>
            <a:r>
              <a:rPr lang="en-US" b="0" dirty="0">
                <a:highlight>
                  <a:srgbClr val="FF0000"/>
                </a:highlight>
              </a:rPr>
              <a:t>X</a:t>
            </a:r>
            <a:r>
              <a:rPr lang="en-US" b="0" dirty="0"/>
              <a:t> </a:t>
            </a:r>
            <a:r>
              <a:rPr lang="en-US" sz="2000" b="0" dirty="0"/>
              <a:t>(present Experimental Groups, Comparisons and Outcome Measures)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EA2D0-D0E6-2880-7F50-82589D8D0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303699"/>
            <a:ext cx="10890928" cy="489593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9717A0-4B62-2826-8084-A5A4B59E58AC}"/>
              </a:ext>
            </a:extLst>
          </p:cNvPr>
          <p:cNvSpPr txBox="1"/>
          <p:nvPr/>
        </p:nvSpPr>
        <p:spPr>
          <a:xfrm>
            <a:off x="640078" y="6428900"/>
            <a:ext cx="108909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>
                <a:solidFill>
                  <a:srgbClr val="FF0000"/>
                </a:solidFill>
              </a:rPr>
              <a:t>Copy the </a:t>
            </a:r>
            <a:r>
              <a:rPr lang="de-DE" sz="1400" dirty="0" err="1">
                <a:solidFill>
                  <a:srgbClr val="FF0000"/>
                </a:solidFill>
              </a:rPr>
              <a:t>slide</a:t>
            </a:r>
            <a:r>
              <a:rPr lang="de-DE" sz="1400" dirty="0">
                <a:solidFill>
                  <a:srgbClr val="FF0000"/>
                </a:solidFill>
              </a:rPr>
              <a:t> for multiple </a:t>
            </a:r>
            <a:r>
              <a:rPr lang="de-DE" sz="1400" dirty="0" err="1">
                <a:solidFill>
                  <a:srgbClr val="FF0000"/>
                </a:solidFill>
              </a:rPr>
              <a:t>experiments</a:t>
            </a:r>
            <a:r>
              <a:rPr lang="de-DE" sz="1400" dirty="0">
                <a:solidFill>
                  <a:srgbClr val="FF0000"/>
                </a:solidFill>
              </a:rPr>
              <a:t>, but </a:t>
            </a:r>
            <a:r>
              <a:rPr lang="de-DE" sz="1400" dirty="0" err="1">
                <a:solidFill>
                  <a:srgbClr val="FF0000"/>
                </a:solidFill>
              </a:rPr>
              <a:t>summarize</a:t>
            </a:r>
            <a:r>
              <a:rPr lang="de-DE" sz="1400" dirty="0">
                <a:solidFill>
                  <a:srgbClr val="FF0000"/>
                </a:solidFill>
              </a:rPr>
              <a:t>, </a:t>
            </a:r>
            <a:r>
              <a:rPr lang="de-DE" sz="1400" dirty="0" err="1">
                <a:solidFill>
                  <a:srgbClr val="FF0000"/>
                </a:solidFill>
              </a:rPr>
              <a:t>if</a:t>
            </a:r>
            <a:r>
              <a:rPr lang="de-DE" sz="1400" dirty="0">
                <a:solidFill>
                  <a:srgbClr val="FF0000"/>
                </a:solidFill>
              </a:rPr>
              <a:t> possible, in </a:t>
            </a:r>
            <a:r>
              <a:rPr lang="de-DE" sz="1400" dirty="0" err="1">
                <a:solidFill>
                  <a:srgbClr val="FF0000"/>
                </a:solidFill>
              </a:rPr>
              <a:t>case</a:t>
            </a:r>
            <a:r>
              <a:rPr lang="de-DE" sz="1400" dirty="0">
                <a:solidFill>
                  <a:srgbClr val="FF0000"/>
                </a:solidFill>
              </a:rPr>
              <a:t> </a:t>
            </a:r>
            <a:r>
              <a:rPr lang="de-DE" sz="1400" dirty="0" err="1">
                <a:solidFill>
                  <a:srgbClr val="FF0000"/>
                </a:solidFill>
              </a:rPr>
              <a:t>exp</a:t>
            </a:r>
            <a:r>
              <a:rPr lang="de-DE" sz="1400" dirty="0">
                <a:solidFill>
                  <a:srgbClr val="FF0000"/>
                </a:solidFill>
              </a:rPr>
              <a:t>. </a:t>
            </a:r>
            <a:r>
              <a:rPr lang="de-DE" sz="1400" dirty="0" err="1">
                <a:solidFill>
                  <a:srgbClr val="FF0000"/>
                </a:solidFill>
              </a:rPr>
              <a:t>are</a:t>
            </a:r>
            <a:r>
              <a:rPr lang="de-DE" sz="1400" dirty="0">
                <a:solidFill>
                  <a:srgbClr val="FF0000"/>
                </a:solidFill>
              </a:rPr>
              <a:t> </a:t>
            </a:r>
            <a:r>
              <a:rPr lang="de-DE" sz="1400" dirty="0" err="1">
                <a:solidFill>
                  <a:srgbClr val="FF0000"/>
                </a:solidFill>
              </a:rPr>
              <a:t>changing</a:t>
            </a:r>
            <a:r>
              <a:rPr lang="de-DE" sz="1400" dirty="0">
                <a:solidFill>
                  <a:srgbClr val="FF0000"/>
                </a:solidFill>
              </a:rPr>
              <a:t> </a:t>
            </a:r>
            <a:r>
              <a:rPr lang="de-DE" sz="1400" dirty="0" err="1">
                <a:solidFill>
                  <a:srgbClr val="FF0000"/>
                </a:solidFill>
              </a:rPr>
              <a:t>only</a:t>
            </a:r>
            <a:r>
              <a:rPr lang="de-DE" sz="1400" dirty="0">
                <a:solidFill>
                  <a:srgbClr val="FF0000"/>
                </a:solidFill>
              </a:rPr>
              <a:t> in </a:t>
            </a:r>
            <a:r>
              <a:rPr lang="de-DE" sz="1400" dirty="0" err="1">
                <a:solidFill>
                  <a:srgbClr val="FF0000"/>
                </a:solidFill>
              </a:rPr>
              <a:t>small</a:t>
            </a:r>
            <a:r>
              <a:rPr lang="de-DE" sz="1400" dirty="0">
                <a:solidFill>
                  <a:srgbClr val="FF0000"/>
                </a:solidFill>
              </a:rPr>
              <a:t> </a:t>
            </a:r>
            <a:r>
              <a:rPr lang="de-DE" sz="1400" dirty="0" err="1">
                <a:solidFill>
                  <a:srgbClr val="FF0000"/>
                </a:solidFill>
              </a:rPr>
              <a:t>details</a:t>
            </a:r>
            <a:r>
              <a:rPr lang="de-DE" sz="1400" dirty="0">
                <a:solidFill>
                  <a:srgbClr val="FF0000"/>
                </a:solidFill>
              </a:rPr>
              <a:t> (e.g. </a:t>
            </a:r>
            <a:r>
              <a:rPr lang="de-DE" sz="1400" dirty="0" err="1">
                <a:solidFill>
                  <a:srgbClr val="FF0000"/>
                </a:solidFill>
              </a:rPr>
              <a:t>mouse</a:t>
            </a:r>
            <a:r>
              <a:rPr lang="de-DE" sz="1400" dirty="0">
                <a:solidFill>
                  <a:srgbClr val="FF0000"/>
                </a:solidFill>
              </a:rPr>
              <a:t> </a:t>
            </a:r>
            <a:r>
              <a:rPr lang="de-DE" sz="1400" dirty="0" err="1">
                <a:solidFill>
                  <a:srgbClr val="FF0000"/>
                </a:solidFill>
              </a:rPr>
              <a:t>line</a:t>
            </a:r>
            <a:r>
              <a:rPr lang="de-DE" sz="1400" dirty="0">
                <a:solidFill>
                  <a:srgbClr val="FF0000"/>
                </a:solidFill>
              </a:rPr>
              <a:t>).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72296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Grandview Display</vt:lpstr>
      <vt:lpstr>DashVTI</vt:lpstr>
      <vt:lpstr>Presentation of a new project/amendment to the Animal Experimentation Ethics Committee (AEEC)</vt:lpstr>
      <vt:lpstr>PowerPoint Presentation</vt:lpstr>
      <vt:lpstr>Objectives and Underlying Rationale of the Study </vt:lpstr>
      <vt:lpstr>Project Plan (aim is to understand the work plan and how the experiments are related)</vt:lpstr>
      <vt:lpstr>Experiment N° X (present Experimental Groups, Comparisons and Outcome Measures)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BEHM</dc:creator>
  <cp:lastModifiedBy>Jennifer BEHM</cp:lastModifiedBy>
  <cp:revision>2</cp:revision>
  <dcterms:created xsi:type="dcterms:W3CDTF">2025-12-22T10:33:13Z</dcterms:created>
  <dcterms:modified xsi:type="dcterms:W3CDTF">2025-12-22T13:22:03Z</dcterms:modified>
</cp:coreProperties>
</file>