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FBA0-B174-2874-D192-4535C9376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9D02B-85D3-3AA1-BF16-5FDF12B5C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97E2E-8938-2306-FB1B-0BA2468FC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1CD9-1281-C0F9-EB46-B9587FA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7C103-6279-0699-BAFB-45FD25A02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5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37D4B-F584-1904-24E0-D04C4C942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6A906-158E-26F6-4B5B-104C7369F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48DC0-0CB9-48D7-B239-4D62E2BA7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45C6C-2AC0-A6E1-43D2-A76556921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4CFCA-EB02-EDBC-5887-C9029B9D7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7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5411FC-E9DA-29DA-42BD-80C8EB86ED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BC2C1-1051-B8E6-CB3B-E081CB1B5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029EB-1713-9D70-E4FD-E79732EE9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7E04A-E306-FBD3-F8F4-8CF1DCBF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D4799-014D-EA03-BD98-2271C901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7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B908-899E-95A9-D71C-EBC78706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36840-5C0E-3281-D826-F3264B314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8C2B0-E687-A2CF-49C5-1B0A580E8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11069-06F9-E7ED-CDFC-471C49A48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2E883-F4F9-0C3D-B62D-819BAD50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8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C86A5-F2CE-6BFF-6E9D-BBCE873B7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5BF92-04F9-7426-4117-CE711D1C8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D82EB-C0E4-21E4-AB0F-82E115598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B339F-61EB-893C-049A-22DCFA6CC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1A183-C4DA-FF67-E197-126E739A8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6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5B3F8-6712-C72F-11FC-6220F3BD2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C16C9-962B-4DF7-CF8B-2DF1CD453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AE30CC-68B9-0A4D-5FCA-C4A081EAD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6F0B0-0F0F-FF96-C97B-FC890FD72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508FE-D2E5-9DCC-40B4-D31E2AFE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AC0D2-CC3F-E0E1-B83D-44CE732F4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6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216C9-3E00-0B60-4BD0-DE7F7881D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6B1F3-70FC-8D16-3723-C8BBC0CCF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587C3-BDF0-2AE7-3BE5-B96B65862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D294E-309B-5720-76C6-B180DCCBA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AFC8CB-2B00-E58F-0F26-4C96DE4BD3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18F69-2C1C-75CA-04D9-815099803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CE444A-BD15-5ABE-DDC8-0BEFAA8E8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14B811-16D5-D5E8-5B3B-0BF795F6E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3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8D931-154F-4078-E781-0603533A1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893479-4824-921D-B2B1-29BABFBF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7F3D9-829D-9D1D-E025-C8F76D98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A7D37-15EE-7CFF-F054-126719D3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D02C7A-0D8E-3EFD-67E9-84183E7B4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72D6E9-2D81-5A1A-C08E-DBE4EC56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BB3D7-95A0-9512-7204-A895623B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9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150FA-79C5-0D80-A6CD-F09C656D1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B8A82-D470-97A7-1219-E9DCC091E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BD2C4-883B-94D5-E663-E165CA71F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82905-A141-BB9F-81D7-9A8470AA3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37326-7A24-A866-1E0B-97FA613C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E7621-FA06-6CE7-76E3-267C4FF7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7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8316E-0716-97B0-5029-9B925A95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EAA2E-1D5D-4130-A0DB-6DEDE7A7B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C6FD5B-3DB0-5BB4-73A7-9E843CCB9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65C83-4821-FFD3-696F-0329B1755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11374-D4FA-738D-5946-00D8A0911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EA368-3225-0210-22A9-C3508A11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69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96DCD4-2F18-9AF5-A76B-DB598259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12C65-AE82-B069-9D67-485A0D43C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EB4D-32B1-4879-65D0-06DFEB0E9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0930C7-33FF-419D-BB2F-E47406BBE1EF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8C5F8-08B3-E395-0A34-6C241B153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FDA69-3C1D-3F51-423D-E4AA0A301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6AA2C4-7A57-4F38-86BB-72F6C4C4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5164E0-2537-E63E-B7B0-4EF39D75F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565617"/>
              </p:ext>
            </p:extLst>
          </p:nvPr>
        </p:nvGraphicFramePr>
        <p:xfrm>
          <a:off x="206990" y="589118"/>
          <a:ext cx="11778019" cy="5928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2010">
                  <a:extLst>
                    <a:ext uri="{9D8B030D-6E8A-4147-A177-3AD203B41FA5}">
                      <a16:colId xmlns:a16="http://schemas.microsoft.com/office/drawing/2014/main" val="696161119"/>
                    </a:ext>
                  </a:extLst>
                </a:gridCol>
                <a:gridCol w="5160750">
                  <a:extLst>
                    <a:ext uri="{9D8B030D-6E8A-4147-A177-3AD203B41FA5}">
                      <a16:colId xmlns:a16="http://schemas.microsoft.com/office/drawing/2014/main" val="3396732983"/>
                    </a:ext>
                  </a:extLst>
                </a:gridCol>
                <a:gridCol w="5095259">
                  <a:extLst>
                    <a:ext uri="{9D8B030D-6E8A-4147-A177-3AD203B41FA5}">
                      <a16:colId xmlns:a16="http://schemas.microsoft.com/office/drawing/2014/main" val="1989990016"/>
                    </a:ext>
                  </a:extLst>
                </a:gridCol>
              </a:tblGrid>
              <a:tr h="395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Amendment</a:t>
                      </a: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Major Amendment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4220004963"/>
                  </a:ext>
                </a:extLst>
              </a:tr>
              <a:tr h="1237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For any change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1119057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Number of animals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From one additional mouse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41123654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New strain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Exchange or Addition of a:</a:t>
                      </a:r>
                    </a:p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Non transgenic strain 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Well described transgenic strain without harmful phenotype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Exchange or Addition of a:</a:t>
                      </a:r>
                    </a:p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Strain with harmful phenotype or 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Strain with unknown phenotype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21303205"/>
                  </a:ext>
                </a:extLst>
              </a:tr>
              <a:tr h="7208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Treatment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Changes in: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Administration route (not more harmful)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Frequency (not leading to !chronic toxicity!)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Duration (not beyond a limit described in literature)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Doses (if less toxic dose)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Solvent ( if less toxic solvent or dose or dose already described)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Allergen (if lower dose not linked to anaphylactic shock)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Cell line (well-characterized in vivo cell lines with same administration route, same metastatic potential, no change in scientific objective)</a:t>
                      </a:r>
                      <a:br>
                        <a:rPr lang="en-US" sz="900" u="none" strike="sng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New diet (only if effects described in literature)</a:t>
                      </a:r>
                    </a:p>
                    <a:p>
                      <a:pPr algn="l" fontAlgn="ctr"/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WITHOUT impact on animal welfare and severity classification!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Addition of new treatment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Changes in administration, frequency, et. (as under minor amendment)</a:t>
                      </a:r>
                    </a:p>
                    <a:p>
                      <a:pPr algn="l" fontAlgn="ctr"/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WITH impact on animal welfare and severity classification!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1577703008"/>
                  </a:ext>
                </a:extLst>
              </a:tr>
              <a:tr h="4144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Procedure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Addition of:</a:t>
                      </a:r>
                    </a:p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a new procedure (not described in the original protocol) even if "mild"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examples :  fasting for less than 24h  / Specific diet if unknown effect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procedures already described in the protocol with impact on animal welfare and severity classification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554839000"/>
                  </a:ext>
                </a:extLst>
              </a:tr>
              <a:tr h="4144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Analgesia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Changes in analgesia regime (if it is a well-accepted analgesia). </a:t>
                      </a:r>
                    </a:p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Only after discussion with the veterinarians!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When impact on animal welfare and/or severity classification expected.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1948678044"/>
                  </a:ext>
                </a:extLst>
              </a:tr>
              <a:tr h="1237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Anesthesia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Change in anesthesia (as long as established and WITHOUT impact on welfare). Only after discussion with the veterinarians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When impact on animal welfare and/or severity classification expected.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797302607"/>
                  </a:ext>
                </a:extLst>
              </a:tr>
              <a:tr h="210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Euthanasia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Change in drugs. Method should stay the same.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Different euthanasia technique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2831546039"/>
                  </a:ext>
                </a:extLst>
              </a:tr>
              <a:tr h="210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Breeding of mouse lines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Strain with harmful phenotype or 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Strain with unknown phenotype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3385600253"/>
                  </a:ext>
                </a:extLst>
              </a:tr>
              <a:tr h="210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Person involved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Any addition of people involved in animal experiment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Modification of the PL or DPL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45621999"/>
                  </a:ext>
                </a:extLst>
              </a:tr>
              <a:tr h="1237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Score-sheet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New criteria in the score sheet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Lower scoring frequency or </a:t>
                      </a:r>
                      <a:b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Changing parameter punctuation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2488618492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Severe Protocol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▪ All modifications to be reported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2290155150"/>
                  </a:ext>
                </a:extLst>
              </a:tr>
              <a:tr h="3122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 to be submitted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Submission via Service Now</a:t>
                      </a:r>
                    </a:p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Amendment Form + Original Project Application Form with highlighted changes</a:t>
                      </a: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Submission via Service Now</a:t>
                      </a:r>
                    </a:p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Amendment Form + Original Project Application Form with highlighted changes + if necessary adapted NTS, certificates etc. </a:t>
                      </a: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318912768"/>
                  </a:ext>
                </a:extLst>
              </a:tr>
              <a:tr h="3122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Required Approval Process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AEEC Approval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</a:p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Ministry Approval, but submission via Email by AEEC 14 days prior to the start </a:t>
                      </a:r>
                      <a:endParaRPr lang="en-US" sz="900" b="0" u="none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96" marR="4396" marT="4396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EEC Approval,</a:t>
                      </a:r>
                    </a:p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Ministry Approval</a:t>
                      </a:r>
                    </a:p>
                  </a:txBody>
                  <a:tcPr marL="4396" marR="4396" marT="4396" marB="0"/>
                </a:tc>
                <a:extLst>
                  <a:ext uri="{0D108BD9-81ED-4DB2-BD59-A6C34878D82A}">
                    <a16:rowId xmlns:a16="http://schemas.microsoft.com/office/drawing/2014/main" val="391504909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070A76B-5EF2-C44C-A03A-69A9F40D1717}"/>
              </a:ext>
            </a:extLst>
          </p:cNvPr>
          <p:cNvSpPr txBox="1"/>
          <p:nvPr/>
        </p:nvSpPr>
        <p:spPr>
          <a:xfrm>
            <a:off x="411708" y="156355"/>
            <a:ext cx="11573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Guideline for the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decision</a:t>
            </a:r>
            <a:r>
              <a:rPr lang="de-DE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amendments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993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BEHM</dc:creator>
  <cp:lastModifiedBy>Jennifer BEHM</cp:lastModifiedBy>
  <cp:revision>2</cp:revision>
  <dcterms:created xsi:type="dcterms:W3CDTF">2025-08-07T10:29:33Z</dcterms:created>
  <dcterms:modified xsi:type="dcterms:W3CDTF">2025-08-07T11:11:25Z</dcterms:modified>
</cp:coreProperties>
</file>