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199313" cy="104394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26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éronique BRICHE" initials="VB" lastIdx="1" clrIdx="0">
    <p:extLst>
      <p:ext uri="{19B8F6BF-5375-455C-9EA6-DF929625EA0E}">
        <p15:presenceInfo xmlns:p15="http://schemas.microsoft.com/office/powerpoint/2012/main" userId="S-1-5-21-3337309816-2907398862-663535011-33673" providerId="AD"/>
      </p:ext>
    </p:extLst>
  </p:cmAuthor>
  <p:cmAuthor id="2" name="Sandrine MANDIAK" initials="SM" lastIdx="1" clrIdx="1">
    <p:extLst>
      <p:ext uri="{19B8F6BF-5375-455C-9EA6-DF929625EA0E}">
        <p15:presenceInfo xmlns:p15="http://schemas.microsoft.com/office/powerpoint/2012/main" userId="S-1-5-21-3337309816-2907398862-663535011-108758" providerId="AD"/>
      </p:ext>
    </p:extLst>
  </p:cmAuthor>
  <p:cmAuthor id="3" name="Maria Lorena CORDERO MALDONADO" initials="MLCM" lastIdx="7" clrIdx="2">
    <p:extLst>
      <p:ext uri="{19B8F6BF-5375-455C-9EA6-DF929625EA0E}">
        <p15:presenceInfo xmlns:p15="http://schemas.microsoft.com/office/powerpoint/2012/main" userId="S-1-5-21-3337309816-2907398862-663535011-48306" providerId="AD"/>
      </p:ext>
    </p:extLst>
  </p:cmAuthor>
  <p:cmAuthor id="4" name="Tony Heurtaux" initials="kh" lastIdx="2" clrIdx="3">
    <p:extLst>
      <p:ext uri="{19B8F6BF-5375-455C-9EA6-DF929625EA0E}">
        <p15:presenceInfo xmlns:p15="http://schemas.microsoft.com/office/powerpoint/2012/main" userId="Tony Heurtaux" providerId="None"/>
      </p:ext>
    </p:extLst>
  </p:cmAuthor>
  <p:cmAuthor id="5" name="Katja KÜMPEL" initials="KK" lastIdx="1" clrIdx="4">
    <p:extLst>
      <p:ext uri="{19B8F6BF-5375-455C-9EA6-DF929625EA0E}">
        <p15:presenceInfo xmlns:p15="http://schemas.microsoft.com/office/powerpoint/2012/main" userId="S-1-5-21-3337309816-2907398862-663535011-63327" providerId="AD"/>
      </p:ext>
    </p:extLst>
  </p:cmAuthor>
  <p:cmAuthor id="6" name="Elisabeth Letellier" initials="EL" lastIdx="2" clrIdx="5">
    <p:extLst>
      <p:ext uri="{19B8F6BF-5375-455C-9EA6-DF929625EA0E}">
        <p15:presenceInfo xmlns:p15="http://schemas.microsoft.com/office/powerpoint/2012/main" userId="Elisabeth Letell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94609" autoAdjust="0"/>
  </p:normalViewPr>
  <p:slideViewPr>
    <p:cSldViewPr snapToGrid="0">
      <p:cViewPr>
        <p:scale>
          <a:sx n="90" d="100"/>
          <a:sy n="90" d="100"/>
        </p:scale>
        <p:origin x="618" y="108"/>
      </p:cViewPr>
      <p:guideLst>
        <p:guide orient="horz" pos="3288"/>
        <p:guide pos="22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708486"/>
            <a:ext cx="6119416" cy="3634458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483102"/>
            <a:ext cx="5399485" cy="2520438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8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8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55801"/>
            <a:ext cx="1552352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55801"/>
            <a:ext cx="4567064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5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72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602603"/>
            <a:ext cx="6209407" cy="4342500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986185"/>
            <a:ext cx="6209407" cy="2283618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7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779007"/>
            <a:ext cx="3059708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779007"/>
            <a:ext cx="3059708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55804"/>
            <a:ext cx="6209407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559104"/>
            <a:ext cx="3045646" cy="125417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813281"/>
            <a:ext cx="304564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559104"/>
            <a:ext cx="3060646" cy="125417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813281"/>
            <a:ext cx="306064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3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95960"/>
            <a:ext cx="2321966" cy="243586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503083"/>
            <a:ext cx="3644652" cy="7418740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131820"/>
            <a:ext cx="2321966" cy="5802084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71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95960"/>
            <a:ext cx="2321966" cy="243586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503083"/>
            <a:ext cx="3644652" cy="7418740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131820"/>
            <a:ext cx="2321966" cy="5802084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55804"/>
            <a:ext cx="6209407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779007"/>
            <a:ext cx="6209407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675780"/>
            <a:ext cx="161984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54E91-920B-4AD0-8D8C-8490B7936116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675780"/>
            <a:ext cx="2429768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675780"/>
            <a:ext cx="161984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1A3BD-D607-4FCA-9237-3B4022A37B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9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.lu/en/about/governance/aeec/" TargetMode="External"/><Relationship Id="rId7" Type="http://schemas.openxmlformats.org/officeDocument/2006/relationships/hyperlink" Target="https://www.uni.lu/en/about/governance/aeec/#committee-meetings-2025" TargetMode="External"/><Relationship Id="rId2" Type="http://schemas.openxmlformats.org/officeDocument/2006/relationships/hyperlink" Target="mailto:jennifer.behm@uni.lu;%20djalil.coowar@uni.lu;%20anthoula.gaigneaux@uni.lu;%20marialorena.corderomaldonado@uni.lu?subject=Request%20for%20project/amendment%20advisory%20meet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EEC@uni.lu?subject=Request%20for%20a%20SNOW%20account" TargetMode="External"/><Relationship Id="rId5" Type="http://schemas.openxmlformats.org/officeDocument/2006/relationships/hyperlink" Target="https://service.uni.lu/sp?id=sp_research" TargetMode="External"/><Relationship Id="rId4" Type="http://schemas.openxmlformats.org/officeDocument/2006/relationships/hyperlink" Target="mailto:jennifer.behm@uni.lu;%20djalil.coowar@uni.lu;%20anthoula.gaigneaux@uni.lu;%20marialorena.corderomaldonado@uni.lu?subject=QUICK%20CHECK%20of%20project/amendment%20prior%20to%20AEEC%20submiss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F1D5B291-8472-C3D9-1171-BD41D1408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56" y="532328"/>
            <a:ext cx="6640043" cy="2571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PL: Can profit of an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advisory meeting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prior to writing the project/amendment to share ideas and get first tips for the writing.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9BFD99B5-FB4B-DF01-B023-1DE0CE8CD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94" y="964130"/>
            <a:ext cx="5588286" cy="2571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PL: Write the project/amendment 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Application forms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Guideline to decide what kind of amendment)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68C6D877-B297-0E93-B143-C9BD4B59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61" y="1374497"/>
            <a:ext cx="4876151" cy="2476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PL: Can profit of a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quick check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project/amendment before submitting it to the AEEC.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28">
            <a:extLst>
              <a:ext uri="{FF2B5EF4-FFF2-40B4-BE49-F238E27FC236}">
                <a16:creationId xmlns:a16="http://schemas.microsoft.com/office/drawing/2014/main" id="{088C0301-683B-D49C-DC5E-0086572E1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274" y="1839552"/>
            <a:ext cx="5203676" cy="23364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PL: Submit via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Service Now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(SNOW) to AEEC (You can request a SNOW account to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AEEC@uni.lu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6B6C3093-1519-9A1C-7690-CA09F988F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97" y="3054351"/>
            <a:ext cx="2797541" cy="241816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 the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submission deadlines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7">
            <a:extLst>
              <a:ext uri="{FF2B5EF4-FFF2-40B4-BE49-F238E27FC236}">
                <a16:creationId xmlns:a16="http://schemas.microsoft.com/office/drawing/2014/main" id="{32BEE092-A6E8-6DC0-2354-0BA6C3304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042" y="3051692"/>
            <a:ext cx="2413657" cy="241817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submission deadline.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FCE42264-7FE6-BA3B-4216-AC7DC00B8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" y="3480316"/>
            <a:ext cx="6876111" cy="44767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AEEC secretary (SEC): Admin check (usually a couple of days). Modifications or additional documents will be requested via SNOW in case the request is incomplete. Pay attention to the automated emails generated from SNOW!</a:t>
            </a:r>
            <a:endParaRPr kumimoji="0" lang="en-US" altLang="en-US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26">
            <a:extLst>
              <a:ext uri="{FF2B5EF4-FFF2-40B4-BE49-F238E27FC236}">
                <a16:creationId xmlns:a16="http://schemas.microsoft.com/office/drawing/2014/main" id="{41019B0D-5CE9-ED27-E40F-8E2E67EF1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98" y="4102618"/>
            <a:ext cx="6048702" cy="2857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SEC: Request complete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submission to review. </a:t>
            </a:r>
            <a:endParaRPr kumimoji="0" lang="en-US" altLang="en-US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sym typeface="Wingdings" panose="05000000000000000000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3A312AFF-D838-93B5-052D-4A4F1C59A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98" y="2447925"/>
            <a:ext cx="647702" cy="413266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Project</a:t>
            </a:r>
            <a:endParaRPr kumimoji="0" lang="de-D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id="{357AA4C9-B44F-C17B-3611-915348A4C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499" y="2447926"/>
            <a:ext cx="876301" cy="41326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Minor Amendment</a:t>
            </a:r>
            <a:endParaRPr kumimoji="0" lang="de-D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213B16B8-7DC2-CE11-6BE6-6EA337E22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486" y="2451810"/>
            <a:ext cx="1028052" cy="40850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Major Amendment</a:t>
            </a:r>
            <a:endParaRPr kumimoji="0" lang="de-D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4">
            <a:extLst>
              <a:ext uri="{FF2B5EF4-FFF2-40B4-BE49-F238E27FC236}">
                <a16:creationId xmlns:a16="http://schemas.microsoft.com/office/drawing/2014/main" id="{78BE8D96-7BC5-348A-F1FE-7483A653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7198" y="2447925"/>
            <a:ext cx="1213503" cy="413267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Amendment of   </a:t>
            </a:r>
            <a:r>
              <a:rPr lang="de-DE" altLang="en-US" sz="1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Personnel</a:t>
            </a:r>
            <a:r>
              <a:rPr lang="de-DE" alt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de-DE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endParaRPr kumimoji="0" lang="de-D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2DD8C5CB-46C3-996A-9B7C-0B2873140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" y="4613793"/>
            <a:ext cx="4038600" cy="2476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 committee (FC): review until 2 weeks after submission deadline.</a:t>
            </a:r>
            <a:endParaRPr kumimoji="0" lang="en-US" altLang="en-US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3">
            <a:extLst>
              <a:ext uri="{FF2B5EF4-FFF2-40B4-BE49-F238E27FC236}">
                <a16:creationId xmlns:a16="http://schemas.microsoft.com/office/drawing/2014/main" id="{7A104057-5BB3-CEDB-A561-44EB02AE8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4037" y="4607323"/>
            <a:ext cx="793451" cy="106143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Committee (CC): review within 2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CB645FA1-0C84-DF4F-EB39-89ADC7F3A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736" y="4606648"/>
            <a:ext cx="881708" cy="86015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Designated Vet (DV): Review within 1 week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2">
            <a:extLst>
              <a:ext uri="{FF2B5EF4-FFF2-40B4-BE49-F238E27FC236}">
                <a16:creationId xmlns:a16="http://schemas.microsoft.com/office/drawing/2014/main" id="{D5DEDE3C-D44E-F42E-5403-BA2BE9DDC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8" y="5059880"/>
            <a:ext cx="3365029" cy="72223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SEC: Preparation to discuss the project in the AEEC meeting that follows the submission deadline (usually 3 weeks after). 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might be possible that the PL/DPL is invited to the meeting. In this case an invitation will be send out via email. 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id="{A61C7DA4-62E0-A9D8-F6F3-7729F2EC1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97" y="5988098"/>
            <a:ext cx="5622928" cy="428625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SEC: Preparation and submission of decision letter within 1 week via SNOW.  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 attention to the automatic generated emails from SNOW!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17AC1BF3-31F4-A7E6-2E0A-838397F77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399" y="6831365"/>
            <a:ext cx="1570971" cy="301625"/>
          </a:xfrm>
          <a:prstGeom prst="rect">
            <a:avLst/>
          </a:prstGeom>
          <a:noFill/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1" i="0" u="none" strike="noStrike" cap="none" normalizeH="0" baseline="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Approved</a:t>
            </a:r>
            <a:r>
              <a:rPr kumimoji="0" lang="de-DE" altLang="en-US" sz="1000" b="1" i="0" u="none" strike="noStrike" cap="none" normalizeH="0" baseline="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de-DE" altLang="en-US" sz="1000" b="1" i="0" u="none" strike="noStrike" cap="none" normalizeH="0" baseline="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kumimoji="0" lang="de-DE" altLang="en-US" sz="1000" b="1" i="0" u="none" strike="noStrike" cap="none" normalizeH="0" baseline="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AEEC</a:t>
            </a:r>
            <a:endParaRPr kumimoji="0" lang="de-DE" altLang="en-US" sz="1800" b="1" i="0" u="none" strike="noStrike" cap="none" normalizeH="0" baseline="0" dirty="0"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44B92EA9-1FB0-7541-CC14-82D4B3F52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692" y="6853892"/>
            <a:ext cx="1028722" cy="628212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Major </a:t>
            </a:r>
            <a:r>
              <a:rPr kumimoji="0" lang="de-DE" altLang="en-US" sz="1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</a:t>
            </a:r>
            <a:r>
              <a:rPr kumimoji="0" lang="de-DE" altLang="en-US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Request</a:t>
            </a:r>
            <a:endParaRPr kumimoji="0" lang="de-DE" altLang="en-US" sz="3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7827C801-7425-4D22-64EE-18F1C7282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522" y="6842838"/>
            <a:ext cx="1023163" cy="6350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Minor </a:t>
            </a:r>
            <a:r>
              <a:rPr kumimoji="0" lang="de-DE" altLang="en-US" sz="10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Modification</a:t>
            </a:r>
            <a:r>
              <a:rPr kumimoji="0" lang="de-DE" altLang="en-US" sz="10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Request</a:t>
            </a:r>
            <a:endParaRPr kumimoji="0" lang="de-DE" altLang="en-US" sz="18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 Box 9">
            <a:extLst>
              <a:ext uri="{FF2B5EF4-FFF2-40B4-BE49-F238E27FC236}">
                <a16:creationId xmlns:a16="http://schemas.microsoft.com/office/drawing/2014/main" id="{2F60F9F3-DE7B-2B8D-07D4-038208B93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5656" y="6831365"/>
            <a:ext cx="881709" cy="301625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1000" b="1" i="0" u="none" strike="noStrike" cap="none" normalizeH="0" baseline="0" dirty="0" err="1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Rejected</a:t>
            </a:r>
            <a:endParaRPr kumimoji="0" lang="de-DE" altLang="en-US" sz="1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19">
            <a:extLst>
              <a:ext uri="{FF2B5EF4-FFF2-40B4-BE49-F238E27FC236}">
                <a16:creationId xmlns:a16="http://schemas.microsoft.com/office/drawing/2014/main" id="{B7A69483-8067-D224-63A2-917A9BE54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0245" y="7354611"/>
            <a:ext cx="1050942" cy="192353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request will be closed. You can resubmit the project creating a new request after major improvements of the project.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 Box 18">
            <a:extLst>
              <a:ext uri="{FF2B5EF4-FFF2-40B4-BE49-F238E27FC236}">
                <a16:creationId xmlns:a16="http://schemas.microsoft.com/office/drawing/2014/main" id="{F6515EC3-29B6-38D7-9CAC-45B399700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" y="7335643"/>
            <a:ext cx="3001162" cy="256539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SEC: Submission of project/amendment to Ministry.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3D57C7E-488E-744C-9350-E3CAC3ACD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7" y="8408310"/>
            <a:ext cx="1918494" cy="106696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 by Ministry of Agriculture and Ministry of Health: 40 working days or more!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case of questions, the AEEC will collect the answers from the PL/DPL and submit them again.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10">
            <a:extLst>
              <a:ext uri="{FF2B5EF4-FFF2-40B4-BE49-F238E27FC236}">
                <a16:creationId xmlns:a16="http://schemas.microsoft.com/office/drawing/2014/main" id="{4F0E42CE-557A-A3C0-64E7-847D7CAC3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7" y="9688298"/>
            <a:ext cx="1505441" cy="37808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92D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 by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MoA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you can start your work!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16">
            <a:extLst>
              <a:ext uri="{FF2B5EF4-FFF2-40B4-BE49-F238E27FC236}">
                <a16:creationId xmlns:a16="http://schemas.microsoft.com/office/drawing/2014/main" id="{A5239E21-40F1-C08E-9A5D-345D122F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3551" y="7721600"/>
            <a:ext cx="2056688" cy="106696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Address the questions/suggestions by the AEEC by submitting a response letter and if necessary updated documents (one version with track changes and one final version) via SNOW.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83F671E-7BE4-839E-0BE1-4AB2F128861E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3598537" y="789503"/>
            <a:ext cx="0" cy="1746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0A3C022-9C21-4A17-80A9-1B14D0D6FB75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3598537" y="1221305"/>
            <a:ext cx="0" cy="1531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9">
            <a:extLst>
              <a:ext uri="{FF2B5EF4-FFF2-40B4-BE49-F238E27FC236}">
                <a16:creationId xmlns:a16="http://schemas.microsoft.com/office/drawing/2014/main" id="{92AA7A55-CD78-2F44-42CB-B7B9D17AE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491" y="43934"/>
            <a:ext cx="184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sp>
        <p:nvSpPr>
          <p:cNvPr id="33" name="Rectangle 56">
            <a:extLst>
              <a:ext uri="{FF2B5EF4-FFF2-40B4-BE49-F238E27FC236}">
                <a16:creationId xmlns:a16="http://schemas.microsoft.com/office/drawing/2014/main" id="{AD74808D-4DDE-51CD-3D16-6F801EA90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491" y="272534"/>
            <a:ext cx="184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BF52C3-9C6D-BA47-EFE6-C6743B683C44}"/>
              </a:ext>
            </a:extLst>
          </p:cNvPr>
          <p:cNvSpPr txBox="1"/>
          <p:nvPr/>
        </p:nvSpPr>
        <p:spPr>
          <a:xfrm>
            <a:off x="170656" y="93147"/>
            <a:ext cx="685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AEEC Submission Workflow - New Projects and Amendments</a:t>
            </a:r>
            <a:endParaRPr lang="en-US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BB94292-01DE-6D25-B094-C85DC4A8381E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3598537" y="1622147"/>
            <a:ext cx="3575" cy="21740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94DB94A-4D03-102C-A386-35B7351FBDA9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02112" y="2073192"/>
            <a:ext cx="0" cy="1873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FE3C6B4-F08A-1020-A934-875E9C533803}"/>
              </a:ext>
            </a:extLst>
          </p:cNvPr>
          <p:cNvCxnSpPr>
            <a:cxnSpLocks/>
          </p:cNvCxnSpPr>
          <p:nvPr/>
        </p:nvCxnSpPr>
        <p:spPr>
          <a:xfrm>
            <a:off x="1073150" y="2266156"/>
            <a:ext cx="51308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B88D898-2F2C-4B84-9BEA-F80DF3D2C203}"/>
              </a:ext>
            </a:extLst>
          </p:cNvPr>
          <p:cNvCxnSpPr>
            <a:cxnSpLocks/>
            <a:endCxn id="12" idx="0"/>
          </p:cNvCxnSpPr>
          <p:nvPr/>
        </p:nvCxnSpPr>
        <p:spPr>
          <a:xfrm flipH="1">
            <a:off x="1085849" y="2248609"/>
            <a:ext cx="796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14C0BED-6AC4-F613-57B7-5A5DB3494851}"/>
              </a:ext>
            </a:extLst>
          </p:cNvPr>
          <p:cNvCxnSpPr>
            <a:cxnSpLocks/>
          </p:cNvCxnSpPr>
          <p:nvPr/>
        </p:nvCxnSpPr>
        <p:spPr>
          <a:xfrm>
            <a:off x="3016250" y="2266156"/>
            <a:ext cx="0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0662F22-C922-AA5E-B1AD-DC4B2305AE2F}"/>
              </a:ext>
            </a:extLst>
          </p:cNvPr>
          <p:cNvCxnSpPr>
            <a:cxnSpLocks/>
          </p:cNvCxnSpPr>
          <p:nvPr/>
        </p:nvCxnSpPr>
        <p:spPr>
          <a:xfrm>
            <a:off x="4832350" y="2266156"/>
            <a:ext cx="0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C1E1DD1-6244-85D6-3F57-79B73C53A61C}"/>
              </a:ext>
            </a:extLst>
          </p:cNvPr>
          <p:cNvCxnSpPr>
            <a:cxnSpLocks/>
          </p:cNvCxnSpPr>
          <p:nvPr/>
        </p:nvCxnSpPr>
        <p:spPr>
          <a:xfrm>
            <a:off x="6197600" y="2260516"/>
            <a:ext cx="0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9309BC17-B4C5-C097-BD65-DDE14E38FF8C}"/>
              </a:ext>
            </a:extLst>
          </p:cNvPr>
          <p:cNvCxnSpPr>
            <a:cxnSpLocks/>
          </p:cNvCxnSpPr>
          <p:nvPr/>
        </p:nvCxnSpPr>
        <p:spPr>
          <a:xfrm flipH="1">
            <a:off x="1073150" y="2865076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7DB9C71-97F1-7E1B-3C48-DB0244959806}"/>
              </a:ext>
            </a:extLst>
          </p:cNvPr>
          <p:cNvCxnSpPr>
            <a:cxnSpLocks/>
          </p:cNvCxnSpPr>
          <p:nvPr/>
        </p:nvCxnSpPr>
        <p:spPr>
          <a:xfrm flipH="1">
            <a:off x="3016249" y="2864207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ED7F388-98F0-B132-A0CA-491AB84DC11C}"/>
              </a:ext>
            </a:extLst>
          </p:cNvPr>
          <p:cNvCxnSpPr>
            <a:cxnSpLocks/>
          </p:cNvCxnSpPr>
          <p:nvPr/>
        </p:nvCxnSpPr>
        <p:spPr>
          <a:xfrm flipH="1">
            <a:off x="4832346" y="2865076"/>
            <a:ext cx="1" cy="19931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E7BB4A2-6A93-713B-47E5-B381264F6DA4}"/>
              </a:ext>
            </a:extLst>
          </p:cNvPr>
          <p:cNvCxnSpPr>
            <a:cxnSpLocks/>
          </p:cNvCxnSpPr>
          <p:nvPr/>
        </p:nvCxnSpPr>
        <p:spPr>
          <a:xfrm flipH="1">
            <a:off x="6197599" y="2861191"/>
            <a:ext cx="1" cy="1993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6431D5A-33BA-B04D-7DA8-1F6D4282B6A7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3573461" y="6416723"/>
            <a:ext cx="5882" cy="23780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D3A7FE0-3A4C-2149-0E7C-3C2A5FE6631D}"/>
              </a:ext>
            </a:extLst>
          </p:cNvPr>
          <p:cNvCxnSpPr>
            <a:cxnSpLocks/>
          </p:cNvCxnSpPr>
          <p:nvPr/>
        </p:nvCxnSpPr>
        <p:spPr>
          <a:xfrm>
            <a:off x="1698623" y="6654524"/>
            <a:ext cx="4797093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FC4FE2-CE79-EFB5-BBC7-391A27E067F8}"/>
              </a:ext>
            </a:extLst>
          </p:cNvPr>
          <p:cNvCxnSpPr>
            <a:cxnSpLocks/>
          </p:cNvCxnSpPr>
          <p:nvPr/>
        </p:nvCxnSpPr>
        <p:spPr>
          <a:xfrm flipH="1">
            <a:off x="1712261" y="6636346"/>
            <a:ext cx="1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56C32E7-A66F-4EBC-5D88-458202294133}"/>
              </a:ext>
            </a:extLst>
          </p:cNvPr>
          <p:cNvCxnSpPr>
            <a:cxnSpLocks/>
          </p:cNvCxnSpPr>
          <p:nvPr/>
        </p:nvCxnSpPr>
        <p:spPr>
          <a:xfrm>
            <a:off x="4256087" y="6641824"/>
            <a:ext cx="0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49C1B56-CC4C-9F20-8E05-A9BAC4B89B5F}"/>
              </a:ext>
            </a:extLst>
          </p:cNvPr>
          <p:cNvCxnSpPr>
            <a:cxnSpLocks/>
          </p:cNvCxnSpPr>
          <p:nvPr/>
        </p:nvCxnSpPr>
        <p:spPr>
          <a:xfrm>
            <a:off x="5245099" y="6635526"/>
            <a:ext cx="0" cy="1993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9F4AB5F9-D054-C892-9E53-0DB0EFD08AFE}"/>
              </a:ext>
            </a:extLst>
          </p:cNvPr>
          <p:cNvCxnSpPr>
            <a:cxnSpLocks/>
            <a:endCxn id="24" idx="0"/>
          </p:cNvCxnSpPr>
          <p:nvPr/>
        </p:nvCxnSpPr>
        <p:spPr>
          <a:xfrm>
            <a:off x="6495716" y="6635474"/>
            <a:ext cx="795" cy="1958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D903928-9E21-1D5C-5FC4-A9CA9524FAB8}"/>
              </a:ext>
            </a:extLst>
          </p:cNvPr>
          <p:cNvCxnSpPr>
            <a:cxnSpLocks/>
          </p:cNvCxnSpPr>
          <p:nvPr/>
        </p:nvCxnSpPr>
        <p:spPr>
          <a:xfrm flipH="1">
            <a:off x="1073944" y="3297519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055D5131-CF99-DA4F-58A9-388F66CBF9FB}"/>
              </a:ext>
            </a:extLst>
          </p:cNvPr>
          <p:cNvCxnSpPr>
            <a:cxnSpLocks/>
          </p:cNvCxnSpPr>
          <p:nvPr/>
        </p:nvCxnSpPr>
        <p:spPr>
          <a:xfrm flipH="1">
            <a:off x="3017043" y="3296650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D4F8B7B-C3D9-7687-EB93-56E9E7916481}"/>
              </a:ext>
            </a:extLst>
          </p:cNvPr>
          <p:cNvCxnSpPr>
            <a:cxnSpLocks/>
          </p:cNvCxnSpPr>
          <p:nvPr/>
        </p:nvCxnSpPr>
        <p:spPr>
          <a:xfrm flipH="1">
            <a:off x="4833140" y="3297519"/>
            <a:ext cx="1" cy="19931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C0EACCE-0E0D-375E-70BB-EC7A21B66289}"/>
              </a:ext>
            </a:extLst>
          </p:cNvPr>
          <p:cNvCxnSpPr>
            <a:cxnSpLocks/>
          </p:cNvCxnSpPr>
          <p:nvPr/>
        </p:nvCxnSpPr>
        <p:spPr>
          <a:xfrm flipH="1">
            <a:off x="6198393" y="3293634"/>
            <a:ext cx="1" cy="1993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84A033F8-2090-E9AA-CB05-DEA58CDF1211}"/>
              </a:ext>
            </a:extLst>
          </p:cNvPr>
          <p:cNvCxnSpPr>
            <a:cxnSpLocks/>
          </p:cNvCxnSpPr>
          <p:nvPr/>
        </p:nvCxnSpPr>
        <p:spPr>
          <a:xfrm flipH="1">
            <a:off x="1082674" y="3919869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0B81FB69-8685-4578-CFCD-F2245A43B74A}"/>
              </a:ext>
            </a:extLst>
          </p:cNvPr>
          <p:cNvCxnSpPr>
            <a:cxnSpLocks/>
          </p:cNvCxnSpPr>
          <p:nvPr/>
        </p:nvCxnSpPr>
        <p:spPr>
          <a:xfrm flipH="1">
            <a:off x="3025773" y="3919000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B6D69F1A-0F54-7CA6-903D-38790C573996}"/>
              </a:ext>
            </a:extLst>
          </p:cNvPr>
          <p:cNvCxnSpPr>
            <a:cxnSpLocks/>
          </p:cNvCxnSpPr>
          <p:nvPr/>
        </p:nvCxnSpPr>
        <p:spPr>
          <a:xfrm flipH="1">
            <a:off x="4841870" y="3919869"/>
            <a:ext cx="1" cy="19931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D4C67FD3-4F4E-1708-8BA0-75DA6B5C23B7}"/>
              </a:ext>
            </a:extLst>
          </p:cNvPr>
          <p:cNvCxnSpPr>
            <a:cxnSpLocks/>
          </p:cNvCxnSpPr>
          <p:nvPr/>
        </p:nvCxnSpPr>
        <p:spPr>
          <a:xfrm flipH="1">
            <a:off x="6207123" y="3915984"/>
            <a:ext cx="1" cy="1993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F23BC1B8-9455-714C-2CF1-565780B61A8D}"/>
              </a:ext>
            </a:extLst>
          </p:cNvPr>
          <p:cNvCxnSpPr>
            <a:cxnSpLocks/>
          </p:cNvCxnSpPr>
          <p:nvPr/>
        </p:nvCxnSpPr>
        <p:spPr>
          <a:xfrm flipH="1">
            <a:off x="1073150" y="4402368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DB11D9D0-F658-B0C5-19E7-B99249E406FB}"/>
              </a:ext>
            </a:extLst>
          </p:cNvPr>
          <p:cNvCxnSpPr>
            <a:cxnSpLocks/>
          </p:cNvCxnSpPr>
          <p:nvPr/>
        </p:nvCxnSpPr>
        <p:spPr>
          <a:xfrm flipH="1">
            <a:off x="3016249" y="4401499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975339C3-CC4F-214C-5980-585BEBCEE2A6}"/>
              </a:ext>
            </a:extLst>
          </p:cNvPr>
          <p:cNvCxnSpPr>
            <a:cxnSpLocks/>
          </p:cNvCxnSpPr>
          <p:nvPr/>
        </p:nvCxnSpPr>
        <p:spPr>
          <a:xfrm flipH="1">
            <a:off x="4832346" y="4402368"/>
            <a:ext cx="1" cy="199316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62ED2112-BFCF-20FA-C791-0C1349C27DEF}"/>
              </a:ext>
            </a:extLst>
          </p:cNvPr>
          <p:cNvCxnSpPr>
            <a:cxnSpLocks/>
          </p:cNvCxnSpPr>
          <p:nvPr/>
        </p:nvCxnSpPr>
        <p:spPr>
          <a:xfrm flipH="1">
            <a:off x="6197599" y="4398483"/>
            <a:ext cx="1" cy="1993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EDB2BEFD-1944-D518-5D49-0D19205C7825}"/>
              </a:ext>
            </a:extLst>
          </p:cNvPr>
          <p:cNvCxnSpPr>
            <a:cxnSpLocks/>
          </p:cNvCxnSpPr>
          <p:nvPr/>
        </p:nvCxnSpPr>
        <p:spPr>
          <a:xfrm flipH="1">
            <a:off x="1073150" y="5803698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9BE16E7-D1F0-EE32-541C-45EAFCFA1AB8}"/>
              </a:ext>
            </a:extLst>
          </p:cNvPr>
          <p:cNvCxnSpPr>
            <a:cxnSpLocks/>
          </p:cNvCxnSpPr>
          <p:nvPr/>
        </p:nvCxnSpPr>
        <p:spPr>
          <a:xfrm flipH="1">
            <a:off x="3016249" y="5793304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850B5652-03F0-BE28-FD8F-36B06B314572}"/>
              </a:ext>
            </a:extLst>
          </p:cNvPr>
          <p:cNvCxnSpPr>
            <a:cxnSpLocks/>
          </p:cNvCxnSpPr>
          <p:nvPr/>
        </p:nvCxnSpPr>
        <p:spPr>
          <a:xfrm flipH="1">
            <a:off x="4819649" y="5679005"/>
            <a:ext cx="6350" cy="309093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388DFEF-E7CA-07FD-B1EC-DE3C4D626F7A}"/>
              </a:ext>
            </a:extLst>
          </p:cNvPr>
          <p:cNvCxnSpPr>
            <a:cxnSpLocks/>
            <a:stCxn id="18" idx="2"/>
          </p:cNvCxnSpPr>
          <p:nvPr/>
        </p:nvCxnSpPr>
        <p:spPr>
          <a:xfrm>
            <a:off x="6207590" y="5466798"/>
            <a:ext cx="0" cy="5362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7C1ADD8-3203-D8E8-1BBE-E30E989B7001}"/>
              </a:ext>
            </a:extLst>
          </p:cNvPr>
          <p:cNvCxnSpPr>
            <a:cxnSpLocks/>
          </p:cNvCxnSpPr>
          <p:nvPr/>
        </p:nvCxnSpPr>
        <p:spPr>
          <a:xfrm>
            <a:off x="6495716" y="7117920"/>
            <a:ext cx="0" cy="2308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D879B1A2-C479-B672-86B9-B45D8EAFFCCD}"/>
              </a:ext>
            </a:extLst>
          </p:cNvPr>
          <p:cNvCxnSpPr>
            <a:cxnSpLocks/>
          </p:cNvCxnSpPr>
          <p:nvPr/>
        </p:nvCxnSpPr>
        <p:spPr>
          <a:xfrm>
            <a:off x="5273674" y="7471706"/>
            <a:ext cx="0" cy="24989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BD899294-02ED-E378-42A0-E77D074FB2D9}"/>
              </a:ext>
            </a:extLst>
          </p:cNvPr>
          <p:cNvCxnSpPr>
            <a:cxnSpLocks/>
          </p:cNvCxnSpPr>
          <p:nvPr/>
        </p:nvCxnSpPr>
        <p:spPr>
          <a:xfrm>
            <a:off x="4248149" y="7471706"/>
            <a:ext cx="0" cy="249894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C584C1CC-CC23-7023-371D-0A7C21E8A304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1699885" y="7132990"/>
            <a:ext cx="7963" cy="19931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966F18F5-3669-15AC-610D-1AABD3971A33}"/>
              </a:ext>
            </a:extLst>
          </p:cNvPr>
          <p:cNvCxnSpPr>
            <a:cxnSpLocks/>
          </p:cNvCxnSpPr>
          <p:nvPr/>
        </p:nvCxnSpPr>
        <p:spPr>
          <a:xfrm flipH="1">
            <a:off x="2899308" y="7724948"/>
            <a:ext cx="299" cy="21975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363713BB-2CA0-EA6E-60C7-55D2AEA267C0}"/>
              </a:ext>
            </a:extLst>
          </p:cNvPr>
          <p:cNvCxnSpPr>
            <a:cxnSpLocks/>
          </p:cNvCxnSpPr>
          <p:nvPr/>
        </p:nvCxnSpPr>
        <p:spPr>
          <a:xfrm flipH="1">
            <a:off x="761698" y="9468543"/>
            <a:ext cx="299" cy="21975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DD74B5B4-868B-BEA8-A0B6-F012AE881599}"/>
              </a:ext>
            </a:extLst>
          </p:cNvPr>
          <p:cNvCxnSpPr>
            <a:cxnSpLocks/>
          </p:cNvCxnSpPr>
          <p:nvPr/>
        </p:nvCxnSpPr>
        <p:spPr>
          <a:xfrm flipH="1">
            <a:off x="1073150" y="4850293"/>
            <a:ext cx="1" cy="1993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9C226846-69BD-F50D-EB7A-EB9D9C99BC25}"/>
              </a:ext>
            </a:extLst>
          </p:cNvPr>
          <p:cNvCxnSpPr>
            <a:cxnSpLocks/>
          </p:cNvCxnSpPr>
          <p:nvPr/>
        </p:nvCxnSpPr>
        <p:spPr>
          <a:xfrm flipH="1">
            <a:off x="3016249" y="4849424"/>
            <a:ext cx="1" cy="19931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6BA6331-A16B-576C-B687-E6590A72E759}"/>
              </a:ext>
            </a:extLst>
          </p:cNvPr>
          <p:cNvCxnSpPr>
            <a:cxnSpLocks/>
          </p:cNvCxnSpPr>
          <p:nvPr/>
        </p:nvCxnSpPr>
        <p:spPr>
          <a:xfrm>
            <a:off x="1707848" y="7590234"/>
            <a:ext cx="4194" cy="131365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5410CFA-D24C-F9F6-3981-92C4169152F3}"/>
              </a:ext>
            </a:extLst>
          </p:cNvPr>
          <p:cNvCxnSpPr>
            <a:cxnSpLocks/>
          </p:cNvCxnSpPr>
          <p:nvPr/>
        </p:nvCxnSpPr>
        <p:spPr>
          <a:xfrm flipV="1">
            <a:off x="764769" y="7737648"/>
            <a:ext cx="2144708" cy="249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596EBC6-06F7-744A-E9B6-DED7911DB7FC}"/>
              </a:ext>
            </a:extLst>
          </p:cNvPr>
          <p:cNvCxnSpPr>
            <a:cxnSpLocks/>
          </p:cNvCxnSpPr>
          <p:nvPr/>
        </p:nvCxnSpPr>
        <p:spPr>
          <a:xfrm>
            <a:off x="772772" y="7740138"/>
            <a:ext cx="0" cy="202059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 Box 3">
            <a:extLst>
              <a:ext uri="{FF2B5EF4-FFF2-40B4-BE49-F238E27FC236}">
                <a16:creationId xmlns:a16="http://schemas.microsoft.com/office/drawing/2014/main" id="{B2FC30A6-FB2B-BBD9-2243-F5E02E4F4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" y="7946024"/>
            <a:ext cx="448801" cy="247650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Project</a:t>
            </a:r>
            <a:endParaRPr kumimoji="0" lang="de-DE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Text Box 25">
            <a:extLst>
              <a:ext uri="{FF2B5EF4-FFF2-40B4-BE49-F238E27FC236}">
                <a16:creationId xmlns:a16="http://schemas.microsoft.com/office/drawing/2014/main" id="{F05DC96E-ABEE-AE9B-D17C-534724323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707" y="7949400"/>
            <a:ext cx="607201" cy="24765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Minor Amendment</a:t>
            </a:r>
            <a:endParaRPr kumimoji="0" lang="de-DE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Text Box 4">
            <a:extLst>
              <a:ext uri="{FF2B5EF4-FFF2-40B4-BE49-F238E27FC236}">
                <a16:creationId xmlns:a16="http://schemas.microsoft.com/office/drawing/2014/main" id="{8A03DBF2-24B5-40C7-9BD8-594F2D35D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457" y="7943759"/>
            <a:ext cx="607202" cy="244796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Major Amendment</a:t>
            </a:r>
            <a:endParaRPr kumimoji="0" lang="de-DE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Text Box 24">
            <a:extLst>
              <a:ext uri="{FF2B5EF4-FFF2-40B4-BE49-F238E27FC236}">
                <a16:creationId xmlns:a16="http://schemas.microsoft.com/office/drawing/2014/main" id="{CDCFDC70-30CF-9CD2-9800-F7963ACBA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61" y="7941354"/>
            <a:ext cx="660230" cy="24765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5400000" scaled="1"/>
            <a:tileRect/>
          </a:gra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en-US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Amendment of   </a:t>
            </a:r>
            <a:r>
              <a:rPr lang="de-DE" altLang="en-US" sz="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Personnel</a:t>
            </a:r>
            <a:r>
              <a:rPr lang="de-DE" altLang="en-US" sz="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de-DE" altLang="en-US" sz="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endParaRPr kumimoji="0" lang="de-DE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7E5338D-8620-4B38-79B8-CAFEFCB42D6A}"/>
              </a:ext>
            </a:extLst>
          </p:cNvPr>
          <p:cNvCxnSpPr>
            <a:cxnSpLocks/>
          </p:cNvCxnSpPr>
          <p:nvPr/>
        </p:nvCxnSpPr>
        <p:spPr>
          <a:xfrm flipH="1">
            <a:off x="761399" y="8193674"/>
            <a:ext cx="299" cy="21975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17">
            <a:extLst>
              <a:ext uri="{FF2B5EF4-FFF2-40B4-BE49-F238E27FC236}">
                <a16:creationId xmlns:a16="http://schemas.microsoft.com/office/drawing/2014/main" id="{107BB9AD-34CA-EE69-BEAD-B9DD60770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5215" y="8420440"/>
            <a:ext cx="1050643" cy="106696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 for information only. Works can be performed 14 days after the submission.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5514FDC-4701-C9BC-AD8C-D78304991FB0}"/>
              </a:ext>
            </a:extLst>
          </p:cNvPr>
          <p:cNvCxnSpPr>
            <a:cxnSpLocks/>
          </p:cNvCxnSpPr>
          <p:nvPr/>
        </p:nvCxnSpPr>
        <p:spPr>
          <a:xfrm flipH="1">
            <a:off x="2904506" y="9480673"/>
            <a:ext cx="299" cy="21975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F2F554A-E1B9-F6D5-07D1-9078D897F914}"/>
              </a:ext>
            </a:extLst>
          </p:cNvPr>
          <p:cNvCxnSpPr>
            <a:cxnSpLocks/>
          </p:cNvCxnSpPr>
          <p:nvPr/>
        </p:nvCxnSpPr>
        <p:spPr>
          <a:xfrm flipH="1">
            <a:off x="2904207" y="8205804"/>
            <a:ext cx="299" cy="21975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or: Elbow 102">
            <a:extLst>
              <a:ext uri="{FF2B5EF4-FFF2-40B4-BE49-F238E27FC236}">
                <a16:creationId xmlns:a16="http://schemas.microsoft.com/office/drawing/2014/main" id="{2D59604C-0D48-D4C2-CE00-2D2CD0897373}"/>
              </a:ext>
            </a:extLst>
          </p:cNvPr>
          <p:cNvCxnSpPr>
            <a:cxnSpLocks/>
            <a:stCxn id="29" idx="2"/>
            <a:endCxn id="7" idx="1"/>
          </p:cNvCxnSpPr>
          <p:nvPr/>
        </p:nvCxnSpPr>
        <p:spPr>
          <a:xfrm rot="5400000" flipH="1">
            <a:off x="-505009" y="3461656"/>
            <a:ext cx="6832188" cy="3821621"/>
          </a:xfrm>
          <a:prstGeom prst="bentConnector4">
            <a:avLst>
              <a:gd name="adj1" fmla="val -21330"/>
              <a:gd name="adj2" fmla="val 124176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or: Elbow 112">
            <a:extLst>
              <a:ext uri="{FF2B5EF4-FFF2-40B4-BE49-F238E27FC236}">
                <a16:creationId xmlns:a16="http://schemas.microsoft.com/office/drawing/2014/main" id="{5E83FE04-3031-0DBB-29A3-5F7279F5EBAE}"/>
              </a:ext>
            </a:extLst>
          </p:cNvPr>
          <p:cNvCxnSpPr>
            <a:cxnSpLocks/>
            <a:stCxn id="25" idx="2"/>
            <a:endCxn id="4" idx="3"/>
          </p:cNvCxnSpPr>
          <p:nvPr/>
        </p:nvCxnSpPr>
        <p:spPr>
          <a:xfrm rot="5400000" flipH="1" flipV="1">
            <a:off x="2344594" y="4812037"/>
            <a:ext cx="8617225" cy="314983"/>
          </a:xfrm>
          <a:prstGeom prst="bentConnector4">
            <a:avLst>
              <a:gd name="adj1" fmla="val -2653"/>
              <a:gd name="adj2" fmla="val 19101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Box 10">
            <a:extLst>
              <a:ext uri="{FF2B5EF4-FFF2-40B4-BE49-F238E27FC236}">
                <a16:creationId xmlns:a16="http://schemas.microsoft.com/office/drawing/2014/main" id="{823DAEA5-99E1-B000-CC01-E4CD6FF0F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961" y="9698931"/>
            <a:ext cx="2484942" cy="367451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92D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Works can be performed 14 days after the submission, unless the </a:t>
            </a:r>
            <a:r>
              <a:rPr kumimoji="0" lang="en-US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MoA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gives a veto.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578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Véronique BRICHE</dc:creator>
  <cp:lastModifiedBy>Jennifer BEHM</cp:lastModifiedBy>
  <cp:revision>98</cp:revision>
  <cp:lastPrinted>2021-04-08T13:49:26Z</cp:lastPrinted>
  <dcterms:created xsi:type="dcterms:W3CDTF">2018-01-04T14:47:46Z</dcterms:created>
  <dcterms:modified xsi:type="dcterms:W3CDTF">2025-08-08T13:40:49Z</dcterms:modified>
</cp:coreProperties>
</file>