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70" r:id="rId5"/>
    <p:sldId id="2126986969" r:id="rId6"/>
    <p:sldId id="2126987009" r:id="rId7"/>
    <p:sldId id="2126986970" r:id="rId8"/>
    <p:sldId id="2126986972" r:id="rId9"/>
    <p:sldId id="2126986973" r:id="rId10"/>
    <p:sldId id="2126986974" r:id="rId11"/>
    <p:sldId id="2126987010" r:id="rId12"/>
    <p:sldId id="2126986975" r:id="rId13"/>
    <p:sldId id="2126986976" r:id="rId14"/>
    <p:sldId id="2126986971" r:id="rId15"/>
    <p:sldId id="2126986977" r:id="rId16"/>
    <p:sldId id="2126986978" r:id="rId17"/>
    <p:sldId id="2126986979" r:id="rId18"/>
    <p:sldId id="2126986980" r:id="rId19"/>
    <p:sldId id="2126986981" r:id="rId20"/>
    <p:sldId id="2126986982" r:id="rId21"/>
    <p:sldId id="2126986983" r:id="rId22"/>
    <p:sldId id="2126986985" r:id="rId23"/>
    <p:sldId id="2126987028" r:id="rId24"/>
    <p:sldId id="2126987013" r:id="rId25"/>
    <p:sldId id="2126987011" r:id="rId26"/>
    <p:sldId id="2126986988" r:id="rId27"/>
    <p:sldId id="2126986989" r:id="rId28"/>
    <p:sldId id="2126986990" r:id="rId29"/>
    <p:sldId id="2126986996" r:id="rId30"/>
    <p:sldId id="2126987014" r:id="rId31"/>
    <p:sldId id="2126987016" r:id="rId32"/>
    <p:sldId id="2126987015" r:id="rId33"/>
    <p:sldId id="2126986998" r:id="rId34"/>
    <p:sldId id="2126987017" r:id="rId35"/>
    <p:sldId id="2126987021" r:id="rId36"/>
    <p:sldId id="2126987020" r:id="rId37"/>
    <p:sldId id="2126987022" r:id="rId38"/>
    <p:sldId id="2126987023" r:id="rId39"/>
    <p:sldId id="2126987029" r:id="rId40"/>
    <p:sldId id="2126987030" r:id="rId41"/>
    <p:sldId id="2126987025" r:id="rId42"/>
    <p:sldId id="2126987026" r:id="rId43"/>
    <p:sldId id="2126987027" r:id="rId44"/>
    <p:sldId id="2126986964" r:id="rId45"/>
    <p:sldId id="2126986950" r:id="rId46"/>
    <p:sldId id="2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71C"/>
    <a:srgbClr val="DBE2E9"/>
    <a:srgbClr val="001E62"/>
    <a:srgbClr val="FFFFFF"/>
    <a:srgbClr val="333F48"/>
    <a:srgbClr val="0067B9"/>
    <a:srgbClr val="CE0058"/>
    <a:srgbClr val="653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6" autoAdjust="0"/>
    <p:restoredTop sz="64558" autoAdjust="0"/>
  </p:normalViewPr>
  <p:slideViewPr>
    <p:cSldViewPr snapToGrid="0">
      <p:cViewPr>
        <p:scale>
          <a:sx n="100" d="100"/>
          <a:sy n="100" d="100"/>
        </p:scale>
        <p:origin x="256" y="1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67714-AFF5-DB4A-97E4-EFAB7FD62D38}" type="datetimeFigureOut">
              <a:rPr lang="en-US" smtClean="0"/>
              <a:t>3/12/25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A084A-41EF-D248-8CC4-C173FAAE6CC6}" type="slidenum">
              <a:rPr lang="en-US" smtClean="0"/>
              <a:t>‹#›</a:t>
            </a:fld>
            <a:endParaRPr lang="en-US"/>
          </a:p>
        </p:txBody>
      </p:sp>
    </p:spTree>
    <p:extLst>
      <p:ext uri="{BB962C8B-B14F-4D97-AF65-F5344CB8AC3E}">
        <p14:creationId xmlns:p14="http://schemas.microsoft.com/office/powerpoint/2010/main" val="139951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sciencedirect.com/science/article/pii/S0164121224001894?via%3Dihub#b52" TargetMode="External"/><Relationship Id="rId3" Type="http://schemas.openxmlformats.org/officeDocument/2006/relationships/hyperlink" Target="https://www.sciencedirect.com/science/article/pii/S0164121224001894?via%3Dihub#b69" TargetMode="External"/><Relationship Id="rId7" Type="http://schemas.openxmlformats.org/officeDocument/2006/relationships/hyperlink" Target="https://www.sciencedirect.com/science/article/pii/S0164121224001894?via%3Dihub#b3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ciencedirect.com/science/article/pii/S0164121224001894?via%3Dihub#b47" TargetMode="External"/><Relationship Id="rId5" Type="http://schemas.openxmlformats.org/officeDocument/2006/relationships/hyperlink" Target="https://www.sciencedirect.com/science/article/pii/S0164121224001894?via%3Dihub#b93" TargetMode="External"/><Relationship Id="rId4" Type="http://schemas.openxmlformats.org/officeDocument/2006/relationships/hyperlink" Target="https://www.sciencedirect.com/science/article/pii/S0164121224001894?via%3Dihub#b30" TargetMode="External"/><Relationship Id="rId9" Type="http://schemas.openxmlformats.org/officeDocument/2006/relationships/hyperlink" Target="https://www.sciencedirect.com/science/article/pii/S0164121224001894?via%3Dihub#b67"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fig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fig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8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ciencedirect.com/science/article/pii/S0164121224001894?via%3Dihub#b8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fig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8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sciencedirect.com/science/article/pii/S0164121224001894?via%3Dihub#b8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fig7"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sciencedirect.com/science/article/pii/S0164121224001894?via%3Dihub#b85"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99"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sciencedirect.com/science/article/pii/S0164121224001894?via%3Dihub#b6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sciencedirect.com/science/article/pii/S0164121224001894?via%3Dihub#b18" TargetMode="External"/><Relationship Id="rId13" Type="http://schemas.openxmlformats.org/officeDocument/2006/relationships/hyperlink" Target="https://www.sciencedirect.com/science/article/pii/S0164121224001894?via%3Dihub#b64" TargetMode="External"/><Relationship Id="rId3" Type="http://schemas.openxmlformats.org/officeDocument/2006/relationships/hyperlink" Target="https://www.sciencedirect.com/science/article/pii/S0164121224001894?via%3Dihub#b49" TargetMode="External"/><Relationship Id="rId7" Type="http://schemas.openxmlformats.org/officeDocument/2006/relationships/hyperlink" Target="https://www.sciencedirect.com/science/article/pii/S0164121224001894?via%3Dihub#b63" TargetMode="External"/><Relationship Id="rId12" Type="http://schemas.openxmlformats.org/officeDocument/2006/relationships/hyperlink" Target="https://www.sciencedirect.com/science/article/pii/S0164121224001894?via%3Dihub#b79"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sciencedirect.com/science/article/pii/S0164121224001894?via%3Dihub#b96" TargetMode="External"/><Relationship Id="rId11" Type="http://schemas.openxmlformats.org/officeDocument/2006/relationships/hyperlink" Target="https://www.sciencedirect.com/science/article/pii/S0164121224001894?via%3Dihub#sec4" TargetMode="External"/><Relationship Id="rId5" Type="http://schemas.openxmlformats.org/officeDocument/2006/relationships/hyperlink" Target="https://www.sciencedirect.com/science/article/pii/S0164121224001894?via%3Dihub#b34" TargetMode="External"/><Relationship Id="rId15" Type="http://schemas.openxmlformats.org/officeDocument/2006/relationships/hyperlink" Target="https://www.sciencedirect.com/science/article/pii/S0164121224001894?via%3Dihub#b6" TargetMode="External"/><Relationship Id="rId10" Type="http://schemas.openxmlformats.org/officeDocument/2006/relationships/hyperlink" Target="https://www.sciencedirect.com/science/article/pii/S0164121224001894?via%3Dihub#b59" TargetMode="External"/><Relationship Id="rId4" Type="http://schemas.openxmlformats.org/officeDocument/2006/relationships/hyperlink" Target="https://www.sciencedirect.com/science/article/pii/S0164121224001894?via%3Dihub#b36" TargetMode="External"/><Relationship Id="rId9" Type="http://schemas.openxmlformats.org/officeDocument/2006/relationships/hyperlink" Target="https://www.sciencedirect.com/science/article/pii/S0164121224001894?via%3Dihub#b41" TargetMode="External"/><Relationship Id="rId14" Type="http://schemas.openxmlformats.org/officeDocument/2006/relationships/hyperlink" Target="https://www.sciencedirect.com/science/article/pii/S0164121224001894?via%3Dihub#b78"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3"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sciencedirect.com/science/article/pii/S0164121224001894?via%3Dihub#b65" TargetMode="External"/><Relationship Id="rId5" Type="http://schemas.openxmlformats.org/officeDocument/2006/relationships/hyperlink" Target="https://www.sciencedirect.com/science/article/pii/S0164121224001894?via%3Dihub#b11" TargetMode="External"/><Relationship Id="rId4" Type="http://schemas.openxmlformats.org/officeDocument/2006/relationships/hyperlink" Target="https://www.sciencedirect.com/science/article/pii/S0164121224001894?via%3Dihub#b10"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51" TargetMode="External"/><Relationship Id="rId7" Type="http://schemas.openxmlformats.org/officeDocument/2006/relationships/hyperlink" Target="https://www.sciencedirect.com/science/article/pii/S0164121224001894?via%3Dihub#b8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ciencedirect.com/science/article/pii/S0164121224001894?via%3Dihub#b74" TargetMode="External"/><Relationship Id="rId5" Type="http://schemas.openxmlformats.org/officeDocument/2006/relationships/hyperlink" Target="https://www.sciencedirect.com/science/article/pii/S0164121224001894?via%3Dihub#b20" TargetMode="External"/><Relationship Id="rId4" Type="http://schemas.openxmlformats.org/officeDocument/2006/relationships/hyperlink" Target="https://www.sciencedirect.com/science/article/pii/S0164121224001894?via%3Dihub#b1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164121224001894?via%3Dihub#b7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ciencedirect.com/science/article/pii/S0164121224001894?via%3Dihub#b45"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sciencedirect.com/science/article/pii/S0164121224001894?via%3Dihub#b52" TargetMode="External"/><Relationship Id="rId3" Type="http://schemas.openxmlformats.org/officeDocument/2006/relationships/hyperlink" Target="https://www.sciencedirect.com/science/article/pii/S0164121224001894?via%3Dihub#b43" TargetMode="External"/><Relationship Id="rId7" Type="http://schemas.openxmlformats.org/officeDocument/2006/relationships/hyperlink" Target="https://www.sciencedirect.com/science/article/pii/S0164121224001894?via%3Dihub#b3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ciencedirect.com/science/article/pii/S0164121224001894?via%3Dihub#b30" TargetMode="External"/><Relationship Id="rId5" Type="http://schemas.openxmlformats.org/officeDocument/2006/relationships/hyperlink" Target="https://www.sciencedirect.com/science/article/pii/S0164121224001894?via%3Dihub#b69" TargetMode="External"/><Relationship Id="rId10" Type="http://schemas.openxmlformats.org/officeDocument/2006/relationships/hyperlink" Target="https://www.sciencedirect.com/science/article/pii/S0164121224001894?via%3Dihub#b42" TargetMode="External"/><Relationship Id="rId4" Type="http://schemas.openxmlformats.org/officeDocument/2006/relationships/hyperlink" Target="https://www.sciencedirect.com/science/article/pii/S0164121224001894?via%3Dihub#b32" TargetMode="External"/><Relationship Id="rId9" Type="http://schemas.openxmlformats.org/officeDocument/2006/relationships/hyperlink" Target="https://www.sciencedirect.com/science/article/pii/S0164121224001894?via%3Dihub#b2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p>
          <a:p>
            <a:r>
              <a:rPr lang="en-US" dirty="0"/>
              <a:t>My name is Liliana </a:t>
            </a:r>
            <a:r>
              <a:rPr lang="en-US" dirty="0" err="1"/>
              <a:t>pasquale</a:t>
            </a:r>
            <a:r>
              <a:rPr lang="en-US" dirty="0"/>
              <a:t> I am associate professor at UCD and funded investigator at </a:t>
            </a:r>
            <a:r>
              <a:rPr lang="en-US" dirty="0" err="1"/>
              <a:t>Lero</a:t>
            </a:r>
            <a:r>
              <a:rPr lang="en-US" dirty="0"/>
              <a:t> </a:t>
            </a:r>
          </a:p>
          <a:p>
            <a:r>
              <a:rPr lang="en-US" dirty="0"/>
              <a:t>In this talk I will discuss our work on building software systems that are compliant with the GDPR. </a:t>
            </a:r>
          </a:p>
          <a:p>
            <a:endParaRPr lang="en-US" dirty="0"/>
          </a:p>
          <a:p>
            <a:r>
              <a:rPr lang="en-US" dirty="0"/>
              <a:t>Our approach aims to identify compliance requirements from data protection principles and ensure compliance by evolving the architecture (UML sequence diagrams) of existing software systems.</a:t>
            </a:r>
          </a:p>
        </p:txBody>
      </p:sp>
      <p:sp>
        <p:nvSpPr>
          <p:cNvPr id="4" name="Slide Number Placeholder 3"/>
          <p:cNvSpPr>
            <a:spLocks noGrp="1"/>
          </p:cNvSpPr>
          <p:nvPr>
            <p:ph type="sldNum" sz="quarter" idx="5"/>
          </p:nvPr>
        </p:nvSpPr>
        <p:spPr/>
        <p:txBody>
          <a:bodyPr/>
          <a:lstStyle/>
          <a:p>
            <a:fld id="{8D0A084A-41EF-D248-8CC4-C173FAAE6CC6}" type="slidenum">
              <a:rPr lang="en-US" smtClean="0"/>
              <a:t>1</a:t>
            </a:fld>
            <a:endParaRPr lang="en-US"/>
          </a:p>
        </p:txBody>
      </p:sp>
    </p:spTree>
    <p:extLst>
      <p:ext uri="{BB962C8B-B14F-4D97-AF65-F5344CB8AC3E}">
        <p14:creationId xmlns:p14="http://schemas.microsoft.com/office/powerpoint/2010/main" val="415513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D5B4-4BE2-53BE-C06B-9B5214DC3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E8D1B-B4EB-B1F7-0784-1FE28B525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9F63F-7F45-3505-CE03-6E5EBED95E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1F1F1F"/>
                </a:solidFill>
                <a:effectLst/>
                <a:latin typeface="ElsevierGulliver"/>
              </a:rPr>
              <a:t>Several commercial solutions have been developed to help organizations achieve compliance with the GDPR, such as proprietary roadmaps (</a:t>
            </a:r>
            <a:r>
              <a:rPr lang="en-IE" b="0" i="0" u="none" strike="noStrike" dirty="0">
                <a:effectLst/>
                <a:latin typeface="ElsevierGulliver"/>
                <a:hlinkClick r:id="rId3"/>
              </a:rPr>
              <a:t>Mcadam, 2017</a:t>
            </a:r>
            <a:r>
              <a:rPr lang="en-IE" b="0" i="0" dirty="0">
                <a:solidFill>
                  <a:srgbClr val="1F1F1F"/>
                </a:solidFill>
                <a:effectLst/>
                <a:latin typeface="ElsevierGulliver"/>
              </a:rPr>
              <a:t>, </a:t>
            </a:r>
            <a:r>
              <a:rPr lang="en-IE" b="0" i="0" u="none" strike="noStrike" dirty="0">
                <a:effectLst/>
                <a:latin typeface="ElsevierGulliver"/>
                <a:hlinkClick r:id="rId4"/>
              </a:rPr>
              <a:t>Deloitte, 2017</a:t>
            </a:r>
            <a:r>
              <a:rPr lang="en-IE" b="0" i="0" dirty="0">
                <a:solidFill>
                  <a:srgbClr val="1F1F1F"/>
                </a:solidFill>
                <a:effectLst/>
                <a:latin typeface="ElsevierGulliver"/>
              </a:rPr>
              <a:t>, </a:t>
            </a:r>
            <a:r>
              <a:rPr lang="en-IE" b="0" i="0" u="none" strike="noStrike" dirty="0">
                <a:effectLst/>
                <a:latin typeface="ElsevierGulliver"/>
                <a:hlinkClick r:id="rId5"/>
              </a:rPr>
              <a:t>SAS, 2018</a:t>
            </a:r>
            <a:r>
              <a:rPr lang="en-IE" b="0" i="0" dirty="0">
                <a:solidFill>
                  <a:srgbClr val="1F1F1F"/>
                </a:solidFill>
                <a:effectLst/>
                <a:latin typeface="ElsevierGulliver"/>
              </a:rPr>
              <a:t>), off-the-shelf privacy technology tools (</a:t>
            </a:r>
            <a:r>
              <a:rPr lang="en-IE" b="0" i="0" u="none" strike="noStrike" dirty="0">
                <a:effectLst/>
                <a:latin typeface="ElsevierGulliver"/>
                <a:hlinkClick r:id="rId6"/>
              </a:rPr>
              <a:t>IAPP, 2022</a:t>
            </a:r>
            <a:r>
              <a:rPr lang="en-IE" b="0" i="0" dirty="0">
                <a:solidFill>
                  <a:srgbClr val="1F1F1F"/>
                </a:solidFill>
                <a:effectLst/>
                <a:latin typeface="ElsevierGulliver"/>
              </a:rPr>
              <a:t>), and self-assessment checklists to evaluate the level of GDPR-readiness of an organization (</a:t>
            </a:r>
            <a:r>
              <a:rPr lang="en-IE" b="0" i="0" u="none" strike="noStrike" dirty="0">
                <a:effectLst/>
                <a:latin typeface="ElsevierGulliver"/>
                <a:hlinkClick r:id="rId7"/>
              </a:rPr>
              <a:t>DPC Ireland, 2017</a:t>
            </a:r>
            <a:r>
              <a:rPr lang="en-IE" b="0" i="0" dirty="0">
                <a:solidFill>
                  <a:srgbClr val="1F1F1F"/>
                </a:solidFill>
                <a:effectLst/>
                <a:latin typeface="ElsevierGulliver"/>
              </a:rPr>
              <a:t>, </a:t>
            </a:r>
            <a:r>
              <a:rPr lang="en-IE" b="0" i="0" u="none" strike="noStrike" dirty="0">
                <a:effectLst/>
                <a:latin typeface="ElsevierGulliver"/>
                <a:hlinkClick r:id="rId8"/>
              </a:rPr>
              <a:t>Isaca, 2017</a:t>
            </a:r>
            <a:r>
              <a:rPr lang="en-IE" b="0" i="0" dirty="0">
                <a:solidFill>
                  <a:srgbClr val="1F1F1F"/>
                </a:solidFill>
                <a:effectLst/>
                <a:latin typeface="ElsevierGulliver"/>
              </a:rPr>
              <a:t>). However, these solutions are proprietary and cannot be afforded by small organizations. They are also detached from software engineering practices (</a:t>
            </a:r>
            <a:r>
              <a:rPr lang="en-IE" b="0" i="0" u="none" strike="noStrike" dirty="0">
                <a:effectLst/>
                <a:latin typeface="ElsevierGulliver"/>
                <a:hlinkClick r:id="rId9"/>
              </a:rPr>
              <a:t>Martin and Kung, 2018</a:t>
            </a:r>
            <a:r>
              <a:rPr lang="en-IE" b="0" i="0" dirty="0">
                <a:solidFill>
                  <a:srgbClr val="1F1F1F"/>
                </a:solidFill>
                <a:effectLst/>
                <a:latin typeface="ElsevierGulliver"/>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1F1F1F"/>
                </a:solidFill>
                <a:effectLst/>
                <a:latin typeface="ElsevierGulliver"/>
              </a:rPr>
              <a:t>e, existing solutions do not focus on how to automatically select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to ensure GDPR compliance and apply these controls to the design artifacts of software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ISO 29100 Privacy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a:extLst>
              <a:ext uri="{FF2B5EF4-FFF2-40B4-BE49-F238E27FC236}">
                <a16:creationId xmlns:a16="http://schemas.microsoft.com/office/drawing/2014/main" id="{0D3FE7D0-AB45-8DEA-41F2-62980C58E071}"/>
              </a:ext>
            </a:extLst>
          </p:cNvPr>
          <p:cNvSpPr>
            <a:spLocks noGrp="1"/>
          </p:cNvSpPr>
          <p:nvPr>
            <p:ph type="sldNum" sz="quarter" idx="5"/>
          </p:nvPr>
        </p:nvSpPr>
        <p:spPr/>
        <p:txBody>
          <a:bodyPr/>
          <a:lstStyle/>
          <a:p>
            <a:fld id="{8D0A084A-41EF-D248-8CC4-C173FAAE6CC6}" type="slidenum">
              <a:rPr lang="en-US" smtClean="0"/>
              <a:t>10</a:t>
            </a:fld>
            <a:endParaRPr lang="en-US"/>
          </a:p>
        </p:txBody>
      </p:sp>
    </p:spTree>
    <p:extLst>
      <p:ext uri="{BB962C8B-B14F-4D97-AF65-F5344CB8AC3E}">
        <p14:creationId xmlns:p14="http://schemas.microsoft.com/office/powerpoint/2010/main" val="123535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pPr>
            <a:r>
              <a:rPr lang="en-IE" b="0" i="0" dirty="0">
                <a:solidFill>
                  <a:srgbClr val="1F1F1F"/>
                </a:solidFill>
                <a:effectLst/>
                <a:latin typeface="ElsevierGulliver"/>
              </a:rPr>
              <a:t>Our example involves a Student Information System (SIS) used in a university (</a:t>
            </a:r>
            <a:r>
              <a:rPr lang="en-IE" b="0" i="0" dirty="0" err="1">
                <a:solidFill>
                  <a:srgbClr val="1F1F1F"/>
                </a:solidFill>
                <a:effectLst/>
                <a:latin typeface="ElsevierGulliver"/>
              </a:rPr>
              <a:t>UniXYZ</a:t>
            </a:r>
            <a:r>
              <a:rPr lang="en-IE" b="0" i="0" dirty="0">
                <a:solidFill>
                  <a:srgbClr val="1F1F1F"/>
                </a:solidFill>
                <a:effectLst/>
                <a:latin typeface="ElsevierGulliver"/>
              </a:rPr>
              <a:t>) to process student data for academic purposes. A possible data flow is shown in the diagram in </a:t>
            </a:r>
            <a:r>
              <a:rPr lang="en-IE" b="0" i="0" u="none" strike="noStrike" dirty="0">
                <a:solidFill>
                  <a:srgbClr val="1F1F1F"/>
                </a:solidFill>
                <a:effectLst/>
                <a:latin typeface="ElsevierGulliver"/>
                <a:hlinkClick r:id="rId3"/>
              </a:rPr>
              <a:t>Fig. 1</a:t>
            </a:r>
            <a:r>
              <a:rPr lang="en-IE" b="0" i="0" dirty="0">
                <a:solidFill>
                  <a:srgbClr val="1F1F1F"/>
                </a:solidFill>
                <a:effectLst/>
                <a:latin typeface="ElsevierGulliver"/>
              </a:rPr>
              <a:t>. An academic staff requests the SIS to change a student’s grade. Next, the SIS verifies the credentials of the academic staff in the database (DB). If authorized, the SIS modifies the student’s grade and confirms the change. Otherwise, it notifies the academic staff that the request was denied. </a:t>
            </a:r>
          </a:p>
          <a:p>
            <a:pPr algn="l">
              <a:spcAft>
                <a:spcPts val="1200"/>
              </a:spcAft>
            </a:pPr>
            <a:endParaRPr lang="en-IE" b="0" i="0" dirty="0">
              <a:solidFill>
                <a:srgbClr val="1F1F1F"/>
              </a:solidFill>
              <a:effectLst/>
              <a:latin typeface="ElsevierGulliver"/>
            </a:endParaRPr>
          </a:p>
          <a:p>
            <a:pPr algn="l">
              <a:spcAft>
                <a:spcPts val="1200"/>
              </a:spcAft>
            </a:pPr>
            <a:r>
              <a:rPr lang="en-IE" b="0" i="0" dirty="0">
                <a:solidFill>
                  <a:srgbClr val="1F1F1F"/>
                </a:solidFill>
                <a:effectLst/>
                <a:latin typeface="ElsevierGulliver"/>
              </a:rPr>
              <a:t>A problematic situation might arise if a module coordinator opens a dispute about an incorrect grade (because it is different from the grade they originally proposed), but the SIS does not log enough data to prove why and who changed the grade to support a grade rectification. </a:t>
            </a:r>
          </a:p>
          <a:p>
            <a:pPr algn="l">
              <a:spcAft>
                <a:spcPts val="1200"/>
              </a:spcAft>
            </a:pPr>
            <a:endParaRPr lang="en-IE" b="0" i="0" dirty="0">
              <a:solidFill>
                <a:srgbClr val="1F1F1F"/>
              </a:solidFill>
              <a:effectLst/>
              <a:latin typeface="ElsevierGulliver"/>
            </a:endParaRPr>
          </a:p>
          <a:p>
            <a:pPr algn="l">
              <a:spcAft>
                <a:spcPts val="1200"/>
              </a:spcAft>
            </a:pPr>
            <a:r>
              <a:rPr lang="en-IE" b="0" i="0" dirty="0">
                <a:solidFill>
                  <a:srgbClr val="1F1F1F"/>
                </a:solidFill>
                <a:effectLst/>
                <a:latin typeface="ElsevierGulliver"/>
              </a:rPr>
              <a:t>This violates the Accuracy DPP, which claims that “</a:t>
            </a:r>
            <a:r>
              <a:rPr lang="en-IE" b="0" i="1" dirty="0">
                <a:solidFill>
                  <a:srgbClr val="1F1F1F"/>
                </a:solidFill>
                <a:effectLst/>
                <a:latin typeface="ElsevierGulliver"/>
              </a:rPr>
              <a:t>every reasonable step must be taken to ensure that personal data that are inaccurate ... are erased or rectified without delay</a:t>
            </a:r>
            <a:r>
              <a:rPr lang="en-IE" b="0" i="0" dirty="0">
                <a:solidFill>
                  <a:srgbClr val="1F1F1F"/>
                </a:solidFill>
                <a:effectLst/>
                <a:latin typeface="ElsevierGulliver"/>
              </a:rPr>
              <a:t>”. A possible </a:t>
            </a:r>
            <a:r>
              <a:rPr lang="en-IE" b="0" i="0" dirty="0" err="1">
                <a:solidFill>
                  <a:srgbClr val="1F1F1F"/>
                </a:solidFill>
                <a:effectLst/>
                <a:latin typeface="ElsevierGulliver"/>
              </a:rPr>
              <a:t>priv&amp;sec</a:t>
            </a:r>
            <a:r>
              <a:rPr lang="en-IE" b="0" i="0" dirty="0">
                <a:solidFill>
                  <a:srgbClr val="1F1F1F"/>
                </a:solidFill>
                <a:effectLst/>
                <a:latin typeface="ElsevierGulliver"/>
              </a:rPr>
              <a:t> control to fix this issue is to log any processing activity performed to a student record, to support postmortem event reconstruction and justify grade rectification.</a:t>
            </a:r>
          </a:p>
          <a:p>
            <a:pPr algn="l">
              <a:spcAft>
                <a:spcPts val="1200"/>
              </a:spcAft>
            </a:pPr>
            <a:endParaRPr lang="en-IE" b="0" i="0" dirty="0">
              <a:solidFill>
                <a:srgbClr val="1F1F1F"/>
              </a:solidFill>
              <a:effectLst/>
              <a:latin typeface="ElsevierGulliver"/>
            </a:endParaRPr>
          </a:p>
          <a:p>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11</a:t>
            </a:fld>
            <a:endParaRPr lang="en-US"/>
          </a:p>
        </p:txBody>
      </p:sp>
    </p:spTree>
    <p:extLst>
      <p:ext uri="{BB962C8B-B14F-4D97-AF65-F5344CB8AC3E}">
        <p14:creationId xmlns:p14="http://schemas.microsoft.com/office/powerpoint/2010/main" val="81924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12E8-F7E6-8765-C083-72CAFF882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CD9C9-B6BD-0139-39EA-37F1F0CDE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9C26C-9655-4A61-7856-0BB6FF6A0709}"/>
              </a:ext>
            </a:extLst>
          </p:cNvPr>
          <p:cNvSpPr>
            <a:spLocks noGrp="1"/>
          </p:cNvSpPr>
          <p:nvPr>
            <p:ph type="body" idx="1"/>
          </p:nvPr>
        </p:nvSpPr>
        <p:spPr/>
        <p:txBody>
          <a:bodyPr/>
          <a:lstStyle/>
          <a:p>
            <a:pPr algn="l">
              <a:spcAft>
                <a:spcPts val="1200"/>
              </a:spcAft>
            </a:pPr>
            <a:r>
              <a:rPr lang="en-IE" b="0" i="0" dirty="0">
                <a:solidFill>
                  <a:srgbClr val="1F1F1F"/>
                </a:solidFill>
                <a:effectLst/>
                <a:latin typeface="ElsevierGulliver"/>
              </a:rPr>
              <a:t>following is another example of a possible GDPR violation in </a:t>
            </a:r>
            <a:r>
              <a:rPr lang="en-IE" b="0" i="0" dirty="0" err="1">
                <a:solidFill>
                  <a:srgbClr val="1F1F1F"/>
                </a:solidFill>
                <a:effectLst/>
                <a:latin typeface="ElsevierGulliver"/>
              </a:rPr>
              <a:t>UniXYZ’s</a:t>
            </a:r>
            <a:r>
              <a:rPr lang="en-IE" b="0" i="0" dirty="0">
                <a:solidFill>
                  <a:srgbClr val="1F1F1F"/>
                </a:solidFill>
                <a:effectLst/>
                <a:latin typeface="ElsevierGulliver"/>
              </a:rPr>
              <a:t> SIS. Let us suppose the SIS fails to provide students with a clear consent mechanism and instead assumes their implicit consent for reusing their information for non-directly teaching-related activities like automatically being added to marketing communications when registering to a course (as illustrated in </a:t>
            </a:r>
            <a:r>
              <a:rPr lang="en-IE" b="0" i="0" u="none" strike="noStrike" dirty="0">
                <a:effectLst/>
                <a:latin typeface="ElsevierGulliver"/>
                <a:hlinkClick r:id="rId3"/>
              </a:rPr>
              <a:t>Fig. 2</a:t>
            </a:r>
            <a:r>
              <a:rPr lang="en-IE" b="0" i="0" dirty="0">
                <a:solidFill>
                  <a:srgbClr val="1F1F1F"/>
                </a:solidFill>
                <a:effectLst/>
                <a:latin typeface="ElsevierGulliver"/>
              </a:rPr>
              <a:t>). </a:t>
            </a:r>
          </a:p>
          <a:p>
            <a:pPr algn="l">
              <a:spcAft>
                <a:spcPts val="1200"/>
              </a:spcAft>
            </a:pPr>
            <a:endParaRPr lang="en-IE" b="0" i="0" dirty="0">
              <a:solidFill>
                <a:srgbClr val="1F1F1F"/>
              </a:solidFill>
              <a:effectLst/>
              <a:latin typeface="ElsevierGulliver"/>
            </a:endParaRPr>
          </a:p>
          <a:p>
            <a:pPr algn="l">
              <a:spcAft>
                <a:spcPts val="1200"/>
              </a:spcAft>
            </a:pPr>
            <a:r>
              <a:rPr lang="en-IE" b="0" i="0" dirty="0">
                <a:solidFill>
                  <a:srgbClr val="1F1F1F"/>
                </a:solidFill>
                <a:effectLst/>
                <a:latin typeface="ElsevierGulliver"/>
              </a:rPr>
              <a:t>This scenario would involve two different GDPR non-compliances: On the one hand, personal information is reused for marketing without notifying individuals or obtaining their explicit consent to use it in this way. This violates the Lawfulness, Fairness, and Transparency DPP as organizations must be transparent about how the collected data will be used and also give the individuals the option to provide informed consent using affirmative action. The scenario also violates the Purpose Limitation DPP, as such information reuse is incompatible with the consent initially provided by the individuals to process their information for teaching-related activities.</a:t>
            </a:r>
          </a:p>
          <a:p>
            <a:pPr algn="l">
              <a:spcAft>
                <a:spcPts val="1200"/>
              </a:spcAft>
            </a:pPr>
            <a:br>
              <a:rPr lang="en-IE" b="0" i="0" dirty="0">
                <a:solidFill>
                  <a:srgbClr val="1F1F1F"/>
                </a:solidFill>
                <a:effectLst/>
                <a:latin typeface="ElsevierGulliver"/>
              </a:rPr>
            </a:br>
            <a:endParaRPr lang="en-IE" b="0" i="0" dirty="0">
              <a:solidFill>
                <a:srgbClr val="1F1F1F"/>
              </a:solidFill>
              <a:effectLst/>
              <a:latin typeface="ElsevierGulliver"/>
            </a:endParaRPr>
          </a:p>
          <a:p>
            <a:endParaRPr lang="en-US" dirty="0"/>
          </a:p>
        </p:txBody>
      </p:sp>
      <p:sp>
        <p:nvSpPr>
          <p:cNvPr id="4" name="Slide Number Placeholder 3">
            <a:extLst>
              <a:ext uri="{FF2B5EF4-FFF2-40B4-BE49-F238E27FC236}">
                <a16:creationId xmlns:a16="http://schemas.microsoft.com/office/drawing/2014/main" id="{492099D1-9FC6-B93D-A036-1A1920B09404}"/>
              </a:ext>
            </a:extLst>
          </p:cNvPr>
          <p:cNvSpPr>
            <a:spLocks noGrp="1"/>
          </p:cNvSpPr>
          <p:nvPr>
            <p:ph type="sldNum" sz="quarter" idx="5"/>
          </p:nvPr>
        </p:nvSpPr>
        <p:spPr/>
        <p:txBody>
          <a:bodyPr/>
          <a:lstStyle/>
          <a:p>
            <a:fld id="{8D0A084A-41EF-D248-8CC4-C173FAAE6CC6}" type="slidenum">
              <a:rPr lang="en-US" smtClean="0"/>
              <a:t>12</a:t>
            </a:fld>
            <a:endParaRPr lang="en-US"/>
          </a:p>
        </p:txBody>
      </p:sp>
    </p:spTree>
    <p:extLst>
      <p:ext uri="{BB962C8B-B14F-4D97-AF65-F5344CB8AC3E}">
        <p14:creationId xmlns:p14="http://schemas.microsoft.com/office/powerpoint/2010/main" val="254723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F1F1F"/>
                </a:solidFill>
                <a:effectLst/>
                <a:latin typeface="ElsevierGulliver"/>
              </a:rPr>
              <a:t>As part of a GDPR compliance exercise, DP experts need to gather information about all the data assets held by the organization and the processing activities within the organization, which are typically documented in a </a:t>
            </a:r>
            <a:r>
              <a:rPr lang="en-IE" b="0" i="1" dirty="0">
                <a:solidFill>
                  <a:srgbClr val="1F1F1F"/>
                </a:solidFill>
                <a:effectLst/>
                <a:latin typeface="ElsevierGulliver"/>
              </a:rPr>
              <a:t>data inventory</a:t>
            </a:r>
            <a:r>
              <a:rPr lang="en-IE" b="0" i="0" dirty="0">
                <a:solidFill>
                  <a:srgbClr val="1F1F1F"/>
                </a:solidFill>
                <a:effectLst/>
                <a:latin typeface="ElsevierGulliver"/>
              </a:rPr>
              <a:t> (</a:t>
            </a:r>
            <a:r>
              <a:rPr lang="en-IE" b="0" i="0" u="none" strike="noStrike" dirty="0">
                <a:effectLst/>
                <a:latin typeface="ElsevierGulliver"/>
                <a:hlinkClick r:id="rId3"/>
              </a:rPr>
              <a:t>Piras et al., 2021</a:t>
            </a:r>
            <a:r>
              <a:rPr lang="en-IE" b="0" i="0" dirty="0">
                <a:solidFill>
                  <a:srgbClr val="1F1F1F"/>
                </a:solidFill>
                <a:effectLst/>
                <a:latin typeface="ElsevierGulliver"/>
              </a:rPr>
              <a:t>).</a:t>
            </a:r>
          </a:p>
          <a:p>
            <a:endParaRPr lang="en-IE" b="0" i="0" dirty="0">
              <a:solidFill>
                <a:srgbClr val="1F1F1F"/>
              </a:solidFill>
              <a:effectLst/>
              <a:latin typeface="ElsevierGulliver"/>
            </a:endParaRPr>
          </a:p>
          <a:p>
            <a:r>
              <a:rPr lang="en-IE" b="0" i="0" dirty="0">
                <a:solidFill>
                  <a:srgbClr val="1F1F1F"/>
                </a:solidFill>
                <a:effectLst/>
                <a:latin typeface="ElsevierGulliver"/>
              </a:rPr>
              <a:t> For </a:t>
            </a:r>
            <a:r>
              <a:rPr lang="en-IE" b="0" i="0" dirty="0" err="1">
                <a:solidFill>
                  <a:srgbClr val="1F1F1F"/>
                </a:solidFill>
                <a:effectLst/>
                <a:latin typeface="ElsevierGulliver"/>
              </a:rPr>
              <a:t>SoCo</a:t>
            </a:r>
            <a:r>
              <a:rPr lang="en-IE" b="0" i="0" dirty="0">
                <a:solidFill>
                  <a:srgbClr val="1F1F1F"/>
                </a:solidFill>
                <a:effectLst/>
                <a:latin typeface="ElsevierGulliver"/>
              </a:rPr>
              <a:t>, we require the data inventory to be represented as a list of pieces of personal data (elements) included in information systems within the organization (hereafter referred to as a data dictionary). It is worth pointing out that conducting an organization-wide data audit is a fundamental step to comply with the GDPR, so it is normally part of any compliance exercise (</a:t>
            </a:r>
            <a:r>
              <a:rPr lang="en-IE" b="0" i="0" u="none" strike="noStrike" dirty="0">
                <a:effectLst/>
                <a:latin typeface="ElsevierGulliver"/>
                <a:hlinkClick r:id="rId4"/>
              </a:rPr>
              <a:t>Piras et al., 2019</a:t>
            </a:r>
            <a:r>
              <a:rPr lang="en-IE" b="0" i="0" dirty="0">
                <a:solidFill>
                  <a:srgbClr val="1F1F1F"/>
                </a:solidFill>
                <a:effectLst/>
                <a:latin typeface="ElsevierGulliver"/>
              </a:rPr>
              <a:t>) (and good practice of data governance). Thus, we consider it reasonable to assume a data dictionary will already exist in the organization to be leveraged by </a:t>
            </a:r>
            <a:r>
              <a:rPr lang="en-IE" b="0" i="0" dirty="0" err="1">
                <a:solidFill>
                  <a:srgbClr val="1F1F1F"/>
                </a:solidFill>
                <a:effectLst/>
                <a:latin typeface="ElsevierGulliver"/>
              </a:rPr>
              <a:t>SoCo</a:t>
            </a:r>
            <a:r>
              <a:rPr lang="en-IE" b="0" i="0" dirty="0">
                <a:solidFill>
                  <a:srgbClr val="1F1F1F"/>
                </a:solidFill>
                <a:effectLst/>
                <a:latin typeface="ElsevierGulliver"/>
              </a:rPr>
              <a:t>.</a:t>
            </a:r>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13</a:t>
            </a:fld>
            <a:endParaRPr lang="en-US"/>
          </a:p>
        </p:txBody>
      </p:sp>
    </p:spTree>
    <p:extLst>
      <p:ext uri="{BB962C8B-B14F-4D97-AF65-F5344CB8AC3E}">
        <p14:creationId xmlns:p14="http://schemas.microsoft.com/office/powerpoint/2010/main" val="242647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9877B-82D8-56B6-8DDD-9B2BFA41D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29C33-3384-7FA4-D156-1DC9BA1C8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0BEA0-ECC5-DA46-D9A8-FDCFB4902E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CEB46-180D-9C66-8301-50FA85D674D0}"/>
              </a:ext>
            </a:extLst>
          </p:cNvPr>
          <p:cNvSpPr>
            <a:spLocks noGrp="1"/>
          </p:cNvSpPr>
          <p:nvPr>
            <p:ph type="sldNum" sz="quarter" idx="5"/>
          </p:nvPr>
        </p:nvSpPr>
        <p:spPr/>
        <p:txBody>
          <a:bodyPr/>
          <a:lstStyle/>
          <a:p>
            <a:fld id="{8D0A084A-41EF-D248-8CC4-C173FAAE6CC6}" type="slidenum">
              <a:rPr lang="en-US" smtClean="0"/>
              <a:t>14</a:t>
            </a:fld>
            <a:endParaRPr lang="en-US"/>
          </a:p>
        </p:txBody>
      </p:sp>
    </p:spTree>
    <p:extLst>
      <p:ext uri="{BB962C8B-B14F-4D97-AF65-F5344CB8AC3E}">
        <p14:creationId xmlns:p14="http://schemas.microsoft.com/office/powerpoint/2010/main" val="29954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F1F1F"/>
                </a:solidFill>
                <a:effectLst/>
                <a:latin typeface="ElsevierGulliver"/>
              </a:rPr>
              <a:t>An example is shown in </a:t>
            </a:r>
            <a:r>
              <a:rPr lang="en-IE" b="0" i="0" u="none" strike="noStrike" dirty="0">
                <a:effectLst/>
                <a:latin typeface="ElsevierGulliver"/>
                <a:hlinkClick r:id="rId3"/>
              </a:rPr>
              <a:t>Fig. 4</a:t>
            </a:r>
            <a:r>
              <a:rPr lang="en-IE" b="0" i="0" dirty="0">
                <a:solidFill>
                  <a:srgbClr val="1F1F1F"/>
                </a:solidFill>
                <a:effectLst/>
                <a:latin typeface="ElsevierGulliver"/>
              </a:rPr>
              <a:t>. A data dictionary comprises: (1) Keywords, which are the words that serve as the standard terminology used in </a:t>
            </a:r>
            <a:r>
              <a:rPr lang="en-IE" b="0" i="0" dirty="0" err="1">
                <a:solidFill>
                  <a:srgbClr val="1F1F1F"/>
                </a:solidFill>
                <a:effectLst/>
                <a:latin typeface="ElsevierGulliver"/>
              </a:rPr>
              <a:t>SoCo</a:t>
            </a:r>
            <a:r>
              <a:rPr lang="en-IE" b="0" i="0" dirty="0">
                <a:solidFill>
                  <a:srgbClr val="1F1F1F"/>
                </a:solidFill>
                <a:effectLst/>
                <a:latin typeface="ElsevierGulliver"/>
              </a:rPr>
              <a:t>. They identify the data items or operations derived from the data inventory or the software system. (2) Related terms, which are words that have some connection among them and with their associated keyword. They can be synonyms of a keyword or words grouped intentionally. This &lt;keyword-related term&gt; format allows multiple terms to be grouped under the same key. This format allows identifying and fixing GDPR violations uniformly for similar diagrams while avoiding term inconsistencies. For instance, in the case of synonyms, they are used for supporting search and pattern matching in </a:t>
            </a:r>
            <a:r>
              <a:rPr lang="en-IE" b="0" i="0" dirty="0" err="1">
                <a:solidFill>
                  <a:srgbClr val="1F1F1F"/>
                </a:solidFill>
                <a:effectLst/>
                <a:latin typeface="ElsevierGulliver"/>
              </a:rPr>
              <a:t>SoCo</a:t>
            </a:r>
            <a:r>
              <a:rPr lang="en-IE" b="0" i="0" dirty="0">
                <a:solidFill>
                  <a:srgbClr val="1F1F1F"/>
                </a:solidFill>
                <a:effectLst/>
                <a:latin typeface="ElsevierGulliver"/>
              </a:rPr>
              <a:t>. For example, suppose an engineer defines the term </a:t>
            </a:r>
            <a:r>
              <a:rPr lang="en-IE" b="0" i="1" dirty="0">
                <a:solidFill>
                  <a:srgbClr val="1F1F1F"/>
                </a:solidFill>
                <a:effectLst/>
                <a:latin typeface="ElsevierGulliver"/>
              </a:rPr>
              <a:t>erase</a:t>
            </a:r>
            <a:r>
              <a:rPr lang="en-IE" b="0" i="0" dirty="0">
                <a:solidFill>
                  <a:srgbClr val="1F1F1F"/>
                </a:solidFill>
                <a:effectLst/>
                <a:latin typeface="ElsevierGulliver"/>
              </a:rPr>
              <a:t> as an operation of interest in a diagram. In that case, </a:t>
            </a:r>
            <a:r>
              <a:rPr lang="en-IE" b="0" i="0" dirty="0" err="1">
                <a:solidFill>
                  <a:srgbClr val="1F1F1F"/>
                </a:solidFill>
                <a:effectLst/>
                <a:latin typeface="ElsevierGulliver"/>
              </a:rPr>
              <a:t>SoCo</a:t>
            </a:r>
            <a:r>
              <a:rPr lang="en-IE" b="0" i="0" dirty="0">
                <a:solidFill>
                  <a:srgbClr val="1F1F1F"/>
                </a:solidFill>
                <a:effectLst/>
                <a:latin typeface="ElsevierGulliver"/>
              </a:rPr>
              <a:t> will also be able to detect automatically other similar operations such as </a:t>
            </a:r>
            <a:r>
              <a:rPr lang="en-IE" b="0" i="1" dirty="0">
                <a:solidFill>
                  <a:srgbClr val="1F1F1F"/>
                </a:solidFill>
                <a:effectLst/>
                <a:latin typeface="ElsevierGulliver"/>
              </a:rPr>
              <a:t>cancel</a:t>
            </a:r>
            <a:r>
              <a:rPr lang="en-IE" b="0" i="0" dirty="0">
                <a:solidFill>
                  <a:srgbClr val="1F1F1F"/>
                </a:solidFill>
                <a:effectLst/>
                <a:latin typeface="ElsevierGulliver"/>
              </a:rPr>
              <a:t> or </a:t>
            </a:r>
            <a:r>
              <a:rPr lang="en-IE" b="0" i="1" dirty="0">
                <a:solidFill>
                  <a:srgbClr val="1F1F1F"/>
                </a:solidFill>
                <a:effectLst/>
                <a:latin typeface="ElsevierGulliver"/>
              </a:rPr>
              <a:t>delete</a:t>
            </a:r>
            <a:r>
              <a:rPr lang="en-IE" b="0" i="0" dirty="0">
                <a:solidFill>
                  <a:srgbClr val="1F1F1F"/>
                </a:solidFill>
                <a:effectLst/>
                <a:latin typeface="ElsevierGulliver"/>
              </a:rPr>
              <a:t> (assuming they have been defined as related terms) and consider them during the filtering of the diagrams. This prevents diagrams applying similar data processing operations from being handled differently. The same applies to words grouped intentionally, such as special category data like “facial image” and “retinal scan”. Grouping them allows using the same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in all diagrams processing that data type. The data dictionary is represented as a .CSV file where each row represents a key (the first comma-separated value) and its related terms (from the second term onwards).</a:t>
            </a:r>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19</a:t>
            </a:fld>
            <a:endParaRPr lang="en-US"/>
          </a:p>
        </p:txBody>
      </p:sp>
    </p:spTree>
    <p:extLst>
      <p:ext uri="{BB962C8B-B14F-4D97-AF65-F5344CB8AC3E}">
        <p14:creationId xmlns:p14="http://schemas.microsoft.com/office/powerpoint/2010/main" val="305373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B0B2-1955-9FA4-9D89-7E7D2D0A0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3F4F1-6372-F948-7AE2-D4E979681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777D8-286A-4D5A-CB07-AC65BDC9368A}"/>
              </a:ext>
            </a:extLst>
          </p:cNvPr>
          <p:cNvSpPr>
            <a:spLocks noGrp="1"/>
          </p:cNvSpPr>
          <p:nvPr>
            <p:ph type="body" idx="1"/>
          </p:nvPr>
        </p:nvSpPr>
        <p:spPr/>
        <p:txBody>
          <a:bodyPr/>
          <a:lstStyle/>
          <a:p>
            <a:r>
              <a:rPr lang="en-IE" b="0" i="0" dirty="0">
                <a:solidFill>
                  <a:srgbClr val="1F1F1F"/>
                </a:solidFill>
                <a:effectLst/>
                <a:latin typeface="ElsevierGulliver"/>
              </a:rPr>
              <a:t>The same applies to words grouped intentionally, such as special category data like “facial image” and “retinal scan”. Grouping them allows using the same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in all diagrams processing that data type. The data dictionary is represented as a .CSV file where each row represents a key (the first comma-separated value) and its related terms (from the second term onwards).</a:t>
            </a:r>
            <a:endParaRPr lang="en-US" dirty="0"/>
          </a:p>
        </p:txBody>
      </p:sp>
      <p:sp>
        <p:nvSpPr>
          <p:cNvPr id="4" name="Slide Number Placeholder 3">
            <a:extLst>
              <a:ext uri="{FF2B5EF4-FFF2-40B4-BE49-F238E27FC236}">
                <a16:creationId xmlns:a16="http://schemas.microsoft.com/office/drawing/2014/main" id="{ADD8F6CF-35E4-781D-EDC6-A99ECEF2704D}"/>
              </a:ext>
            </a:extLst>
          </p:cNvPr>
          <p:cNvSpPr>
            <a:spLocks noGrp="1"/>
          </p:cNvSpPr>
          <p:nvPr>
            <p:ph type="sldNum" sz="quarter" idx="5"/>
          </p:nvPr>
        </p:nvSpPr>
        <p:spPr/>
        <p:txBody>
          <a:bodyPr/>
          <a:lstStyle/>
          <a:p>
            <a:fld id="{8D0A084A-41EF-D248-8CC4-C173FAAE6CC6}" type="slidenum">
              <a:rPr lang="en-US" smtClean="0"/>
              <a:t>20</a:t>
            </a:fld>
            <a:endParaRPr lang="en-US"/>
          </a:p>
        </p:txBody>
      </p:sp>
    </p:spTree>
    <p:extLst>
      <p:ext uri="{BB962C8B-B14F-4D97-AF65-F5344CB8AC3E}">
        <p14:creationId xmlns:p14="http://schemas.microsoft.com/office/powerpoint/2010/main" val="370202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913C-6D2D-F6D5-BA7D-F46AA7F5E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08F84-F98B-910D-08F7-B323FD40D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7EFED-47E8-8291-677B-87920CC57513}"/>
              </a:ext>
            </a:extLst>
          </p:cNvPr>
          <p:cNvSpPr>
            <a:spLocks noGrp="1"/>
          </p:cNvSpPr>
          <p:nvPr>
            <p:ph type="body" idx="1"/>
          </p:nvPr>
        </p:nvSpPr>
        <p:spPr/>
        <p:txBody>
          <a:bodyPr/>
          <a:lstStyle/>
          <a:p>
            <a:r>
              <a:rPr lang="en-IE" b="0" i="0" dirty="0">
                <a:solidFill>
                  <a:srgbClr val="1F1F1F"/>
                </a:solidFill>
                <a:effectLst/>
                <a:latin typeface="ElsevierGulliver"/>
              </a:rPr>
              <a:t>As part of a GDPR compliance exercise, DP experts need to gather information about all the data assets held by the organization and the processing activities within the organization, which are typically documented in a </a:t>
            </a:r>
            <a:r>
              <a:rPr lang="en-IE" b="0" i="1" dirty="0">
                <a:solidFill>
                  <a:srgbClr val="1F1F1F"/>
                </a:solidFill>
                <a:effectLst/>
                <a:latin typeface="ElsevierGulliver"/>
              </a:rPr>
              <a:t>data inventory</a:t>
            </a:r>
            <a:r>
              <a:rPr lang="en-IE" b="0" i="0" dirty="0">
                <a:solidFill>
                  <a:srgbClr val="1F1F1F"/>
                </a:solidFill>
                <a:effectLst/>
                <a:latin typeface="ElsevierGulliver"/>
              </a:rPr>
              <a:t> (</a:t>
            </a:r>
            <a:r>
              <a:rPr lang="en-IE" b="0" i="0" u="none" strike="noStrike" dirty="0">
                <a:effectLst/>
                <a:latin typeface="ElsevierGulliver"/>
                <a:hlinkClick r:id="rId3"/>
              </a:rPr>
              <a:t>Piras et al., 2021</a:t>
            </a:r>
            <a:r>
              <a:rPr lang="en-IE" b="0" i="0" dirty="0">
                <a:solidFill>
                  <a:srgbClr val="1F1F1F"/>
                </a:solidFill>
                <a:effectLst/>
                <a:latin typeface="ElsevierGulliver"/>
              </a:rPr>
              <a:t>). For </a:t>
            </a:r>
            <a:r>
              <a:rPr lang="en-IE" b="0" i="0" dirty="0" err="1">
                <a:solidFill>
                  <a:srgbClr val="1F1F1F"/>
                </a:solidFill>
                <a:effectLst/>
                <a:latin typeface="ElsevierGulliver"/>
              </a:rPr>
              <a:t>SoCo</a:t>
            </a:r>
            <a:r>
              <a:rPr lang="en-IE" b="0" i="0" dirty="0">
                <a:solidFill>
                  <a:srgbClr val="1F1F1F"/>
                </a:solidFill>
                <a:effectLst/>
                <a:latin typeface="ElsevierGulliver"/>
              </a:rPr>
              <a:t>, we require the data inventory to be represented as a list of pieces of personal data (elements) included in information systems within the organization (hereafter referred to as a data dictionary). It is worth pointing out that conducting an organization-wide data audit is a fundamental step to comply with the GDPR, so it is normally part of any compliance exercise (</a:t>
            </a:r>
            <a:r>
              <a:rPr lang="en-IE" b="0" i="0" u="none" strike="noStrike" dirty="0">
                <a:effectLst/>
                <a:latin typeface="ElsevierGulliver"/>
                <a:hlinkClick r:id="rId4"/>
              </a:rPr>
              <a:t>Piras et al., 2019</a:t>
            </a:r>
            <a:r>
              <a:rPr lang="en-IE" b="0" i="0" dirty="0">
                <a:solidFill>
                  <a:srgbClr val="1F1F1F"/>
                </a:solidFill>
                <a:effectLst/>
                <a:latin typeface="ElsevierGulliver"/>
              </a:rPr>
              <a:t>) (and good practice of data governance). Thus, we consider it reasonable to assume a data dictionary will already exist in the organization to be leveraged by </a:t>
            </a:r>
            <a:r>
              <a:rPr lang="en-IE" b="0" i="0" dirty="0" err="1">
                <a:solidFill>
                  <a:srgbClr val="1F1F1F"/>
                </a:solidFill>
                <a:effectLst/>
                <a:latin typeface="ElsevierGulliver"/>
              </a:rPr>
              <a:t>SoCo</a:t>
            </a:r>
            <a:r>
              <a:rPr lang="en-IE" b="0" i="0" dirty="0">
                <a:solidFill>
                  <a:srgbClr val="1F1F1F"/>
                </a:solidFill>
                <a:effectLst/>
                <a:latin typeface="ElsevierGulliver"/>
              </a:rPr>
              <a:t>.</a:t>
            </a:r>
            <a:endParaRPr lang="en-US" dirty="0"/>
          </a:p>
        </p:txBody>
      </p:sp>
      <p:sp>
        <p:nvSpPr>
          <p:cNvPr id="4" name="Slide Number Placeholder 3">
            <a:extLst>
              <a:ext uri="{FF2B5EF4-FFF2-40B4-BE49-F238E27FC236}">
                <a16:creationId xmlns:a16="http://schemas.microsoft.com/office/drawing/2014/main" id="{F67C11DF-496D-35DD-FE91-74A5F2F31EF2}"/>
              </a:ext>
            </a:extLst>
          </p:cNvPr>
          <p:cNvSpPr>
            <a:spLocks noGrp="1"/>
          </p:cNvSpPr>
          <p:nvPr>
            <p:ph type="sldNum" sz="quarter" idx="5"/>
          </p:nvPr>
        </p:nvSpPr>
        <p:spPr/>
        <p:txBody>
          <a:bodyPr/>
          <a:lstStyle/>
          <a:p>
            <a:fld id="{8D0A084A-41EF-D248-8CC4-C173FAAE6CC6}" type="slidenum">
              <a:rPr lang="en-US" smtClean="0"/>
              <a:t>21</a:t>
            </a:fld>
            <a:endParaRPr lang="en-US"/>
          </a:p>
        </p:txBody>
      </p:sp>
    </p:spTree>
    <p:extLst>
      <p:ext uri="{BB962C8B-B14F-4D97-AF65-F5344CB8AC3E}">
        <p14:creationId xmlns:p14="http://schemas.microsoft.com/office/powerpoint/2010/main" val="279513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FB42A-5EC7-6D2A-0578-44030ECBB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3BAA3-B2B1-9BD2-2BEA-76C1A1710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E4F7C-5114-253C-FDF8-93886E5F8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5F03AC-F06F-399A-13B2-CB65FE229964}"/>
              </a:ext>
            </a:extLst>
          </p:cNvPr>
          <p:cNvSpPr>
            <a:spLocks noGrp="1"/>
          </p:cNvSpPr>
          <p:nvPr>
            <p:ph type="sldNum" sz="quarter" idx="5"/>
          </p:nvPr>
        </p:nvSpPr>
        <p:spPr/>
        <p:txBody>
          <a:bodyPr/>
          <a:lstStyle/>
          <a:p>
            <a:fld id="{8D0A084A-41EF-D248-8CC4-C173FAAE6CC6}" type="slidenum">
              <a:rPr lang="en-US" smtClean="0"/>
              <a:t>27</a:t>
            </a:fld>
            <a:endParaRPr lang="en-US"/>
          </a:p>
        </p:txBody>
      </p:sp>
    </p:spTree>
    <p:extLst>
      <p:ext uri="{BB962C8B-B14F-4D97-AF65-F5344CB8AC3E}">
        <p14:creationId xmlns:p14="http://schemas.microsoft.com/office/powerpoint/2010/main" val="130501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713D8-3C14-5F37-0C97-8B45AAC64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5807E-919E-E7E0-B464-AFE6B96B0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DBDD0-9F80-EA11-E518-347D176D2C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1F1F1F"/>
                </a:solidFill>
                <a:effectLst/>
                <a:latin typeface="ElsevierGulliver"/>
              </a:rPr>
              <a:t>The </a:t>
            </a:r>
            <a:r>
              <a:rPr lang="en-IE" b="0" i="0" dirty="0" err="1">
                <a:solidFill>
                  <a:srgbClr val="1F1F1F"/>
                </a:solidFill>
                <a:effectLst/>
                <a:latin typeface="ElsevierGulliver"/>
              </a:rPr>
              <a:t>catalog</a:t>
            </a:r>
            <a:r>
              <a:rPr lang="en-IE" b="0" i="0" dirty="0">
                <a:solidFill>
                  <a:srgbClr val="1F1F1F"/>
                </a:solidFill>
                <a:effectLst/>
                <a:latin typeface="ElsevierGulliver"/>
              </a:rPr>
              <a:t> currently has 47 controls. Each control contains a description of the control, the problem it can address, its type (i.e., security, privacy, or both), the gains obtained by implementing it, and the GDPR DPPs it best contributes to satisfying.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1F1F1F"/>
                </a:solidFill>
                <a:effectLst/>
                <a:latin typeface="ElsevierGulliver"/>
              </a:rPr>
              <a:t>Five experts in requirements, security and privacy engineering, and human–computer interaction validated the mapping between the GDPR DPPs and the controls (</a:t>
            </a:r>
            <a:r>
              <a:rPr lang="en-IE" b="0" i="0" u="none" strike="noStrike" dirty="0">
                <a:effectLst/>
                <a:latin typeface="ElsevierGulliver"/>
                <a:hlinkClick r:id="rId3"/>
              </a:rPr>
              <a:t>Ayala-Rivera and Pasquale, 2018</a:t>
            </a:r>
            <a:r>
              <a:rPr lang="en-IE" b="0" i="0" dirty="0">
                <a:solidFill>
                  <a:srgbClr val="1F1F1F"/>
                </a:solidFill>
                <a:effectLst/>
                <a:latin typeface="ElsevierGulliver"/>
              </a:rPr>
              <a:t>).</a:t>
            </a:r>
            <a:endParaRPr lang="en-US" dirty="0"/>
          </a:p>
          <a:p>
            <a:endParaRPr lang="en-US" dirty="0"/>
          </a:p>
        </p:txBody>
      </p:sp>
      <p:sp>
        <p:nvSpPr>
          <p:cNvPr id="4" name="Slide Number Placeholder 3">
            <a:extLst>
              <a:ext uri="{FF2B5EF4-FFF2-40B4-BE49-F238E27FC236}">
                <a16:creationId xmlns:a16="http://schemas.microsoft.com/office/drawing/2014/main" id="{66BEB5D9-3434-6C94-1F45-039855B66D4A}"/>
              </a:ext>
            </a:extLst>
          </p:cNvPr>
          <p:cNvSpPr>
            <a:spLocks noGrp="1"/>
          </p:cNvSpPr>
          <p:nvPr>
            <p:ph type="sldNum" sz="quarter" idx="5"/>
          </p:nvPr>
        </p:nvSpPr>
        <p:spPr/>
        <p:txBody>
          <a:bodyPr/>
          <a:lstStyle/>
          <a:p>
            <a:fld id="{8D0A084A-41EF-D248-8CC4-C173FAAE6CC6}" type="slidenum">
              <a:rPr lang="en-US" smtClean="0"/>
              <a:t>28</a:t>
            </a:fld>
            <a:endParaRPr lang="en-US"/>
          </a:p>
        </p:txBody>
      </p:sp>
    </p:spTree>
    <p:extLst>
      <p:ext uri="{BB962C8B-B14F-4D97-AF65-F5344CB8AC3E}">
        <p14:creationId xmlns:p14="http://schemas.microsoft.com/office/powerpoint/2010/main" val="290253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2</a:t>
            </a:fld>
            <a:endParaRPr lang="en-US"/>
          </a:p>
        </p:txBody>
      </p:sp>
    </p:spTree>
    <p:extLst>
      <p:ext uri="{BB962C8B-B14F-4D97-AF65-F5344CB8AC3E}">
        <p14:creationId xmlns:p14="http://schemas.microsoft.com/office/powerpoint/2010/main" val="69528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AAF17-5391-0F53-6F54-0DEA30305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00C0B-EDB4-A387-8281-685FEC1CC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D61F5-2618-B4FA-8A50-25276F3C46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version: 40 controls from the ISO 29100 Privacy Framework </a:t>
            </a:r>
          </a:p>
          <a:p>
            <a:endParaRPr lang="en-US" dirty="0"/>
          </a:p>
        </p:txBody>
      </p:sp>
      <p:sp>
        <p:nvSpPr>
          <p:cNvPr id="4" name="Slide Number Placeholder 3">
            <a:extLst>
              <a:ext uri="{FF2B5EF4-FFF2-40B4-BE49-F238E27FC236}">
                <a16:creationId xmlns:a16="http://schemas.microsoft.com/office/drawing/2014/main" id="{4E2C8954-C58A-202B-A3B0-59E447641B15}"/>
              </a:ext>
            </a:extLst>
          </p:cNvPr>
          <p:cNvSpPr>
            <a:spLocks noGrp="1"/>
          </p:cNvSpPr>
          <p:nvPr>
            <p:ph type="sldNum" sz="quarter" idx="5"/>
          </p:nvPr>
        </p:nvSpPr>
        <p:spPr/>
        <p:txBody>
          <a:bodyPr/>
          <a:lstStyle/>
          <a:p>
            <a:fld id="{8D0A084A-41EF-D248-8CC4-C173FAAE6CC6}" type="slidenum">
              <a:rPr lang="en-US" smtClean="0"/>
              <a:t>29</a:t>
            </a:fld>
            <a:endParaRPr lang="en-US"/>
          </a:p>
        </p:txBody>
      </p:sp>
    </p:spTree>
    <p:extLst>
      <p:ext uri="{BB962C8B-B14F-4D97-AF65-F5344CB8AC3E}">
        <p14:creationId xmlns:p14="http://schemas.microsoft.com/office/powerpoint/2010/main" val="109440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pPr>
            <a:r>
              <a:rPr lang="en-IE" b="0" i="0" dirty="0">
                <a:solidFill>
                  <a:srgbClr val="1F1F1F"/>
                </a:solidFill>
                <a:effectLst/>
                <a:latin typeface="ElsevierGulliver"/>
              </a:rPr>
              <a:t>The pointcut identifies where a </a:t>
            </a:r>
            <a:r>
              <a:rPr lang="en-IE" b="0" i="0" dirty="0" err="1">
                <a:solidFill>
                  <a:srgbClr val="1F1F1F"/>
                </a:solidFill>
                <a:effectLst/>
                <a:latin typeface="ElsevierGulliver"/>
              </a:rPr>
              <a:t>priv&amp;sec</a:t>
            </a:r>
            <a:r>
              <a:rPr lang="en-IE" b="0" i="0" dirty="0">
                <a:solidFill>
                  <a:srgbClr val="1F1F1F"/>
                </a:solidFill>
                <a:effectLst/>
                <a:latin typeface="ElsevierGulliver"/>
              </a:rPr>
              <a:t> control should be injected in a non-compliant diagram. To achieve this aim, the engineer should specify the messages that need to occur in a sequence diagram to trigger the injection of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a:t>
            </a:r>
          </a:p>
          <a:p>
            <a:pPr algn="l">
              <a:spcAft>
                <a:spcPts val="1200"/>
              </a:spcAft>
            </a:pPr>
            <a:r>
              <a:rPr lang="en-IE" b="0" i="0" dirty="0">
                <a:solidFill>
                  <a:srgbClr val="1F1F1F"/>
                </a:solidFill>
                <a:effectLst/>
                <a:latin typeface="ElsevierGulliver"/>
              </a:rPr>
              <a:t>A pointcut is specified by indicating the characteristics of the messages such as the action occurring (</a:t>
            </a:r>
            <a:r>
              <a:rPr lang="en-IE" b="0" i="1" dirty="0" err="1">
                <a:solidFill>
                  <a:srgbClr val="1F1F1F"/>
                </a:solidFill>
                <a:effectLst/>
                <a:latin typeface="ElsevierGulliver"/>
              </a:rPr>
              <a:t>ProcessingOperation</a:t>
            </a:r>
            <a:r>
              <a:rPr lang="en-IE" b="0" i="0" dirty="0">
                <a:solidFill>
                  <a:srgbClr val="1F1F1F"/>
                </a:solidFill>
                <a:effectLst/>
                <a:latin typeface="ElsevierGulliver"/>
              </a:rPr>
              <a:t>), the type of personal data exchanged (</a:t>
            </a:r>
            <a:r>
              <a:rPr lang="en-IE" b="0" i="1" dirty="0" err="1">
                <a:solidFill>
                  <a:srgbClr val="1F1F1F"/>
                </a:solidFill>
                <a:effectLst/>
                <a:latin typeface="ElsevierGulliver"/>
              </a:rPr>
              <a:t>DataType</a:t>
            </a:r>
            <a:r>
              <a:rPr lang="en-IE" b="0" i="0" dirty="0">
                <a:solidFill>
                  <a:srgbClr val="1F1F1F"/>
                </a:solidFill>
                <a:effectLst/>
                <a:latin typeface="ElsevierGulliver"/>
              </a:rPr>
              <a:t>), the total number of messages that need to be intercepted to recognize a scenario of interest (</a:t>
            </a:r>
            <a:r>
              <a:rPr lang="en-IE" b="0" i="1" dirty="0" err="1">
                <a:solidFill>
                  <a:srgbClr val="1F1F1F"/>
                </a:solidFill>
                <a:effectLst/>
                <a:latin typeface="ElsevierGulliver"/>
              </a:rPr>
              <a:t>NumOfMessages</a:t>
            </a:r>
            <a:r>
              <a:rPr lang="en-IE" b="0" i="0" dirty="0">
                <a:solidFill>
                  <a:srgbClr val="1F1F1F"/>
                </a:solidFill>
                <a:effectLst/>
                <a:latin typeface="ElsevierGulliver"/>
              </a:rPr>
              <a:t>), and the actors involved (</a:t>
            </a:r>
            <a:r>
              <a:rPr lang="en-IE" b="0" i="1" dirty="0">
                <a:solidFill>
                  <a:srgbClr val="1F1F1F"/>
                </a:solidFill>
                <a:effectLst/>
                <a:latin typeface="ElsevierGulliver"/>
              </a:rPr>
              <a:t>Actors</a:t>
            </a:r>
          </a:p>
          <a:p>
            <a:pPr algn="l">
              <a:spcAft>
                <a:spcPts val="1200"/>
              </a:spcAft>
            </a:pPr>
            <a:endParaRPr lang="en-IE" b="0" i="1" dirty="0">
              <a:solidFill>
                <a:srgbClr val="1F1F1F"/>
              </a:solidFill>
              <a:effectLst/>
              <a:latin typeface="ElsevierGulliver"/>
            </a:endParaRPr>
          </a:p>
          <a:p>
            <a:pPr algn="l">
              <a:spcAft>
                <a:spcPts val="1200"/>
              </a:spcAft>
            </a:pPr>
            <a:r>
              <a:rPr lang="en-IE" b="0" i="0" dirty="0">
                <a:solidFill>
                  <a:srgbClr val="1F1F1F"/>
                </a:solidFill>
                <a:effectLst/>
                <a:latin typeface="ElsevierGulliver"/>
              </a:rPr>
              <a:t>The advice </a:t>
            </a:r>
            <a:r>
              <a:rPr lang="en-IE" b="0" i="0" dirty="0" err="1">
                <a:solidFill>
                  <a:srgbClr val="1F1F1F"/>
                </a:solidFill>
                <a:effectLst/>
                <a:latin typeface="ElsevierGulliver"/>
              </a:rPr>
              <a:t>behavior</a:t>
            </a:r>
            <a:r>
              <a:rPr lang="en-IE" b="0" i="0" dirty="0">
                <a:solidFill>
                  <a:srgbClr val="1F1F1F"/>
                </a:solidFill>
                <a:effectLst/>
                <a:latin typeface="ElsevierGulliver"/>
              </a:rPr>
              <a:t> of the Logging control example is presented in Listing 1. It forces a service in the system to ask the Logger to record a transaction. To do so, the Logger de-identifies the logging information and subsequently writes the transaction. As shown in Listing 1, it is possible to declare tokens for certain model entities (represented by words starting with $), so they can be replaced by specific component instances of the target system to facilitate the customization of the controls. For example, </a:t>
            </a:r>
            <a:r>
              <a:rPr lang="en-IE" b="0" i="1" dirty="0">
                <a:solidFill>
                  <a:srgbClr val="1F1F1F"/>
                </a:solidFill>
                <a:effectLst/>
                <a:latin typeface="ElsevierGulliver"/>
              </a:rPr>
              <a:t>“$service”</a:t>
            </a:r>
            <a:r>
              <a:rPr lang="en-IE" b="0" i="0" dirty="0">
                <a:solidFill>
                  <a:srgbClr val="1F1F1F"/>
                </a:solidFill>
                <a:effectLst/>
                <a:latin typeface="ElsevierGulliver"/>
              </a:rPr>
              <a:t> can refer to the SIS, whereas </a:t>
            </a:r>
            <a:r>
              <a:rPr lang="en-IE" b="0" i="1" dirty="0">
                <a:solidFill>
                  <a:srgbClr val="1F1F1F"/>
                </a:solidFill>
                <a:effectLst/>
                <a:latin typeface="ElsevierGulliver"/>
              </a:rPr>
              <a:t>“$transaction”</a:t>
            </a:r>
            <a:r>
              <a:rPr lang="en-IE" b="0" i="0" dirty="0">
                <a:solidFill>
                  <a:srgbClr val="1F1F1F"/>
                </a:solidFill>
                <a:effectLst/>
                <a:latin typeface="ElsevierGulliver"/>
              </a:rPr>
              <a:t> can refer to the object holding the details that will be used to modify a record in the database.</a:t>
            </a:r>
            <a:br>
              <a:rPr lang="en-IE" b="0" i="0" dirty="0">
                <a:solidFill>
                  <a:srgbClr val="1F1F1F"/>
                </a:solidFill>
                <a:effectLst/>
                <a:latin typeface="ElsevierGulliver"/>
              </a:rPr>
            </a:br>
            <a:endParaRPr lang="en-IE" b="0" i="1" dirty="0">
              <a:solidFill>
                <a:srgbClr val="1F1F1F"/>
              </a:solidFill>
              <a:effectLst/>
              <a:latin typeface="ElsevierGulliver"/>
            </a:endParaRPr>
          </a:p>
          <a:p>
            <a:pPr algn="l">
              <a:spcAft>
                <a:spcPts val="1200"/>
              </a:spcAft>
            </a:pPr>
            <a:endParaRPr lang="en-IE" b="0" i="1" dirty="0">
              <a:solidFill>
                <a:srgbClr val="1F1F1F"/>
              </a:solidFill>
              <a:effectLst/>
              <a:latin typeface="ElsevierGulliver"/>
            </a:endParaRPr>
          </a:p>
          <a:p>
            <a:pPr algn="l">
              <a:spcAft>
                <a:spcPts val="1200"/>
              </a:spcAft>
            </a:pPr>
            <a:endParaRPr lang="en-IE" b="0" i="1" dirty="0">
              <a:solidFill>
                <a:srgbClr val="1F1F1F"/>
              </a:solidFill>
              <a:effectLst/>
              <a:latin typeface="ElsevierGulliver"/>
            </a:endParaRPr>
          </a:p>
          <a:p>
            <a:pPr algn="l">
              <a:spcAft>
                <a:spcPts val="1200"/>
              </a:spcAft>
            </a:pPr>
            <a:endParaRPr lang="en-IE" b="0" i="1" dirty="0">
              <a:solidFill>
                <a:srgbClr val="1F1F1F"/>
              </a:solidFill>
              <a:effectLst/>
              <a:latin typeface="ElsevierGulliver"/>
            </a:endParaRPr>
          </a:p>
          <a:p>
            <a:pPr algn="l">
              <a:spcAft>
                <a:spcPts val="1200"/>
              </a:spcAft>
            </a:pPr>
            <a:endParaRPr lang="en-IE" b="0" i="0" dirty="0">
              <a:solidFill>
                <a:srgbClr val="1F1F1F"/>
              </a:solidFill>
              <a:effectLst/>
              <a:latin typeface="ElsevierGulliver"/>
            </a:endParaRPr>
          </a:p>
          <a:p>
            <a:pPr algn="l">
              <a:spcAft>
                <a:spcPts val="1200"/>
              </a:spcAft>
            </a:pPr>
            <a:r>
              <a:rPr lang="en-IE" b="0" i="0" dirty="0">
                <a:solidFill>
                  <a:srgbClr val="1F1F1F"/>
                </a:solidFill>
                <a:effectLst/>
                <a:latin typeface="ElsevierGulliver"/>
              </a:rPr>
              <a:t>The advice specifies the </a:t>
            </a:r>
            <a:r>
              <a:rPr lang="en-IE" b="0" i="0" dirty="0" err="1">
                <a:solidFill>
                  <a:srgbClr val="1F1F1F"/>
                </a:solidFill>
                <a:effectLst/>
                <a:latin typeface="ElsevierGulliver"/>
              </a:rPr>
              <a:t>behavior</a:t>
            </a:r>
            <a:r>
              <a:rPr lang="en-IE" b="0" i="0" dirty="0">
                <a:solidFill>
                  <a:srgbClr val="1F1F1F"/>
                </a:solidFill>
                <a:effectLst/>
                <a:latin typeface="ElsevierGulliver"/>
              </a:rPr>
              <a:t> that will be added to the diagram (i.e., the instructions that compose the implementation of a </a:t>
            </a:r>
            <a:r>
              <a:rPr lang="en-IE" b="0" i="0" dirty="0" err="1">
                <a:solidFill>
                  <a:srgbClr val="1F1F1F"/>
                </a:solidFill>
                <a:effectLst/>
                <a:latin typeface="ElsevierGulliver"/>
              </a:rPr>
              <a:t>priv&amp;sec</a:t>
            </a:r>
            <a:r>
              <a:rPr lang="en-IE" b="0" i="0" dirty="0">
                <a:solidFill>
                  <a:srgbClr val="1F1F1F"/>
                </a:solidFill>
                <a:effectLst/>
                <a:latin typeface="ElsevierGulliver"/>
              </a:rPr>
              <a:t> control). An advice is characterized by a type (</a:t>
            </a:r>
            <a:r>
              <a:rPr lang="en-IE" b="0" i="1" dirty="0" err="1">
                <a:solidFill>
                  <a:srgbClr val="1F1F1F"/>
                </a:solidFill>
                <a:effectLst/>
                <a:latin typeface="ElsevierGulliver"/>
              </a:rPr>
              <a:t>AdviceType</a:t>
            </a:r>
            <a:r>
              <a:rPr lang="en-IE" b="0" i="0" dirty="0">
                <a:solidFill>
                  <a:srgbClr val="1F1F1F"/>
                </a:solidFill>
                <a:effectLst/>
                <a:latin typeface="ElsevierGulliver"/>
              </a:rPr>
              <a:t>) indicating (a) if the advice adds, removes, or modifies functionalities and (b) where the </a:t>
            </a:r>
            <a:r>
              <a:rPr lang="en-IE" b="0" i="0" dirty="0" err="1">
                <a:solidFill>
                  <a:srgbClr val="1F1F1F"/>
                </a:solidFill>
                <a:effectLst/>
                <a:latin typeface="ElsevierGulliver"/>
              </a:rPr>
              <a:t>priv&amp;sec</a:t>
            </a:r>
            <a:r>
              <a:rPr lang="en-IE" b="0" i="0" dirty="0">
                <a:solidFill>
                  <a:srgbClr val="1F1F1F"/>
                </a:solidFill>
                <a:effectLst/>
                <a:latin typeface="ElsevierGulliver"/>
              </a:rPr>
              <a:t> actions will be inserted </a:t>
            </a:r>
            <a:r>
              <a:rPr lang="en-IE" b="0" i="0" dirty="0" err="1">
                <a:solidFill>
                  <a:srgbClr val="1F1F1F"/>
                </a:solidFill>
                <a:effectLst/>
                <a:latin typeface="ElsevierGulliver"/>
              </a:rPr>
              <a:t>w.r.t.</a:t>
            </a:r>
            <a:r>
              <a:rPr lang="en-IE" b="0" i="0" dirty="0">
                <a:solidFill>
                  <a:srgbClr val="1F1F1F"/>
                </a:solidFill>
                <a:effectLst/>
                <a:latin typeface="ElsevierGulliver"/>
              </a:rPr>
              <a:t> to the pointcut. The supported types of advice are shown in </a:t>
            </a:r>
            <a:r>
              <a:rPr lang="en-IE" b="0" i="0" u="none" strike="noStrike" dirty="0">
                <a:solidFill>
                  <a:srgbClr val="1F1F1F"/>
                </a:solidFill>
                <a:effectLst/>
                <a:latin typeface="ElsevierGulliver"/>
                <a:hlinkClick r:id="rId3"/>
              </a:rPr>
              <a:t>Fig. 7</a:t>
            </a:r>
            <a:r>
              <a:rPr lang="en-IE" b="0" i="0" dirty="0">
                <a:solidFill>
                  <a:srgbClr val="1F1F1F"/>
                </a:solidFill>
                <a:effectLst/>
                <a:latin typeface="ElsevierGulliver"/>
              </a:rPr>
              <a:t>. </a:t>
            </a:r>
            <a:r>
              <a:rPr lang="en-IE" b="0" i="1" dirty="0">
                <a:solidFill>
                  <a:srgbClr val="1F1F1F"/>
                </a:solidFill>
                <a:effectLst/>
                <a:latin typeface="ElsevierGulliver"/>
              </a:rPr>
              <a:t>ADD_BEFORE</a:t>
            </a:r>
            <a:r>
              <a:rPr lang="en-IE" b="0" i="0" dirty="0">
                <a:solidFill>
                  <a:srgbClr val="1F1F1F"/>
                </a:solidFill>
                <a:effectLst/>
                <a:latin typeface="ElsevierGulliver"/>
              </a:rPr>
              <a:t>, </a:t>
            </a:r>
            <a:r>
              <a:rPr lang="en-IE" b="0" i="1" dirty="0">
                <a:solidFill>
                  <a:srgbClr val="1F1F1F"/>
                </a:solidFill>
                <a:effectLst/>
                <a:latin typeface="ElsevierGulliver"/>
              </a:rPr>
              <a:t>ADD_AFTER</a:t>
            </a:r>
            <a:r>
              <a:rPr lang="en-IE" b="0" i="0" dirty="0">
                <a:solidFill>
                  <a:srgbClr val="1F1F1F"/>
                </a:solidFill>
                <a:effectLst/>
                <a:latin typeface="ElsevierGulliver"/>
              </a:rPr>
              <a:t>, and </a:t>
            </a:r>
            <a:r>
              <a:rPr lang="en-IE" b="0" i="1" dirty="0">
                <a:solidFill>
                  <a:srgbClr val="1F1F1F"/>
                </a:solidFill>
                <a:effectLst/>
                <a:latin typeface="ElsevierGulliver"/>
              </a:rPr>
              <a:t>ADD_BETWEEN</a:t>
            </a:r>
            <a:r>
              <a:rPr lang="en-IE" b="0" i="0" dirty="0">
                <a:solidFill>
                  <a:srgbClr val="1F1F1F"/>
                </a:solidFill>
                <a:effectLst/>
                <a:latin typeface="ElsevierGulliver"/>
              </a:rPr>
              <a:t> add functionality to the system before, after, or between the intercepted messages. </a:t>
            </a:r>
            <a:r>
              <a:rPr lang="en-IE" b="0" i="1" dirty="0">
                <a:solidFill>
                  <a:srgbClr val="1F1F1F"/>
                </a:solidFill>
                <a:effectLst/>
                <a:latin typeface="ElsevierGulliver"/>
              </a:rPr>
              <a:t>WRAP_AROUND</a:t>
            </a:r>
            <a:r>
              <a:rPr lang="en-IE" b="0" i="0" dirty="0">
                <a:solidFill>
                  <a:srgbClr val="1F1F1F"/>
                </a:solidFill>
                <a:effectLst/>
                <a:latin typeface="ElsevierGulliver"/>
              </a:rPr>
              <a:t> adds functionality around the messages (e.g., adding conditional statements to process personal data only if consent was obtained). </a:t>
            </a:r>
            <a:r>
              <a:rPr lang="en-IE" b="0" i="1" dirty="0">
                <a:solidFill>
                  <a:srgbClr val="1F1F1F"/>
                </a:solidFill>
                <a:effectLst/>
                <a:latin typeface="ElsevierGulliver"/>
              </a:rPr>
              <a:t>REPLACE_BETWEEN</a:t>
            </a:r>
            <a:r>
              <a:rPr lang="en-IE" b="0" i="0" dirty="0">
                <a:solidFill>
                  <a:srgbClr val="1F1F1F"/>
                </a:solidFill>
                <a:effectLst/>
                <a:latin typeface="ElsevierGulliver"/>
              </a:rPr>
              <a:t> replaces functionality comprised between two message sequences. </a:t>
            </a:r>
            <a:r>
              <a:rPr lang="en-IE" b="0" i="1" dirty="0">
                <a:solidFill>
                  <a:srgbClr val="1F1F1F"/>
                </a:solidFill>
                <a:effectLst/>
                <a:latin typeface="ElsevierGulliver"/>
              </a:rPr>
              <a:t>REPLACE_ALL</a:t>
            </a:r>
            <a:r>
              <a:rPr lang="en-IE" b="0" i="0" dirty="0">
                <a:solidFill>
                  <a:srgbClr val="1F1F1F"/>
                </a:solidFill>
                <a:effectLst/>
                <a:latin typeface="ElsevierGulliver"/>
              </a:rPr>
              <a:t> replaces a message sequence with another (e.g., replacing a user-based access control with a role-based one). The advice </a:t>
            </a:r>
            <a:r>
              <a:rPr lang="en-IE" b="0" i="0" dirty="0" err="1">
                <a:solidFill>
                  <a:srgbClr val="1F1F1F"/>
                </a:solidFill>
                <a:effectLst/>
                <a:latin typeface="ElsevierGulliver"/>
              </a:rPr>
              <a:t>behavior</a:t>
            </a:r>
            <a:r>
              <a:rPr lang="en-IE" b="0" i="0" dirty="0">
                <a:solidFill>
                  <a:srgbClr val="1F1F1F"/>
                </a:solidFill>
                <a:effectLst/>
                <a:latin typeface="ElsevierGulliver"/>
              </a:rPr>
              <a:t> is specified using </a:t>
            </a:r>
            <a:r>
              <a:rPr lang="en-IE" b="0" i="0" dirty="0" err="1">
                <a:solidFill>
                  <a:srgbClr val="1F1F1F"/>
                </a:solidFill>
                <a:effectLst/>
                <a:latin typeface="ElsevierGulliver"/>
              </a:rPr>
              <a:t>PlantUML</a:t>
            </a:r>
            <a:r>
              <a:rPr lang="en-IE" b="0" i="0" dirty="0">
                <a:solidFill>
                  <a:srgbClr val="1F1F1F"/>
                </a:solidFill>
                <a:effectLst/>
                <a:latin typeface="ElsevierGulliver"/>
              </a:rPr>
              <a:t> instructions, which use a simple textual notation for UML diagrams (</a:t>
            </a:r>
            <a:r>
              <a:rPr lang="en-IE" b="0" i="0" u="none" strike="noStrike" dirty="0">
                <a:solidFill>
                  <a:srgbClr val="1F1F1F"/>
                </a:solidFill>
                <a:effectLst/>
                <a:latin typeface="ElsevierGulliver"/>
                <a:hlinkClick r:id="rId4"/>
              </a:rPr>
              <a:t>PlantUML, 2023</a:t>
            </a:r>
            <a:r>
              <a:rPr lang="en-IE" b="0" i="0" dirty="0">
                <a:solidFill>
                  <a:srgbClr val="1F1F1F"/>
                </a:solidFill>
                <a:effectLst/>
                <a:latin typeface="ElsevierGulliver"/>
              </a:rPr>
              <a:t>).</a:t>
            </a:r>
          </a:p>
          <a:p>
            <a:endParaRPr lang="en-IE" b="0" i="0" dirty="0">
              <a:solidFill>
                <a:srgbClr val="1F1F1F"/>
              </a:solidFill>
              <a:effectLst/>
              <a:latin typeface="ElsevierGulliver"/>
            </a:endParaRPr>
          </a:p>
          <a:p>
            <a:endParaRPr lang="en-IE" b="0" i="0" dirty="0">
              <a:solidFill>
                <a:srgbClr val="1F1F1F"/>
              </a:solidFill>
              <a:effectLst/>
              <a:latin typeface="ElsevierGulliver"/>
            </a:endParaRPr>
          </a:p>
          <a:p>
            <a:endParaRPr lang="en-IE" b="0" i="0" dirty="0">
              <a:solidFill>
                <a:srgbClr val="1F1F1F"/>
              </a:solidFill>
              <a:effectLst/>
              <a:latin typeface="ElsevierGulliver"/>
            </a:endParaRPr>
          </a:p>
          <a:p>
            <a:endParaRPr lang="en-IE" b="0" i="0" dirty="0">
              <a:solidFill>
                <a:srgbClr val="1F1F1F"/>
              </a:solidFill>
              <a:effectLst/>
              <a:latin typeface="ElsevierGulliver"/>
            </a:endParaRPr>
          </a:p>
          <a:p>
            <a:r>
              <a:rPr lang="en-IE" b="0" i="0" dirty="0">
                <a:solidFill>
                  <a:srgbClr val="1F1F1F"/>
                </a:solidFill>
                <a:effectLst/>
                <a:latin typeface="ElsevierGulliver"/>
              </a:rPr>
              <a:t>The advice </a:t>
            </a:r>
            <a:r>
              <a:rPr lang="en-IE" b="0" i="0" dirty="0" err="1">
                <a:solidFill>
                  <a:srgbClr val="1F1F1F"/>
                </a:solidFill>
                <a:effectLst/>
                <a:latin typeface="ElsevierGulliver"/>
              </a:rPr>
              <a:t>behavior</a:t>
            </a:r>
            <a:r>
              <a:rPr lang="en-IE" b="0" i="0" dirty="0">
                <a:solidFill>
                  <a:srgbClr val="1F1F1F"/>
                </a:solidFill>
                <a:effectLst/>
                <a:latin typeface="ElsevierGulliver"/>
              </a:rPr>
              <a:t> of the Logging control example is presented in Listing 1. It forces a service in the system to ask the Logger to record a transaction. To do so, the Logger de-identifies the logging information and subsequently writes the transaction. As shown in Listing 1, it is possible to declare tokens for certain model entities (represented by words starting with $), so they can be replaced by specific component instances of the target system to facilitate the customization of the controls. For example, </a:t>
            </a:r>
            <a:r>
              <a:rPr lang="en-IE" b="0" i="1" dirty="0">
                <a:solidFill>
                  <a:srgbClr val="1F1F1F"/>
                </a:solidFill>
                <a:effectLst/>
                <a:latin typeface="ElsevierGulliver"/>
              </a:rPr>
              <a:t>“$service”</a:t>
            </a:r>
            <a:r>
              <a:rPr lang="en-IE" b="0" i="0" dirty="0">
                <a:solidFill>
                  <a:srgbClr val="1F1F1F"/>
                </a:solidFill>
                <a:effectLst/>
                <a:latin typeface="ElsevierGulliver"/>
              </a:rPr>
              <a:t> can refer to the SIS, whereas </a:t>
            </a:r>
            <a:r>
              <a:rPr lang="en-IE" b="0" i="1" dirty="0">
                <a:solidFill>
                  <a:srgbClr val="1F1F1F"/>
                </a:solidFill>
                <a:effectLst/>
                <a:latin typeface="ElsevierGulliver"/>
              </a:rPr>
              <a:t>“$transaction”</a:t>
            </a:r>
            <a:r>
              <a:rPr lang="en-IE" b="0" i="0" dirty="0">
                <a:solidFill>
                  <a:srgbClr val="1F1F1F"/>
                </a:solidFill>
                <a:effectLst/>
                <a:latin typeface="ElsevierGulliver"/>
              </a:rPr>
              <a:t> can refer to the object holding the details that will be used to modify a record in the database.</a:t>
            </a:r>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30</a:t>
            </a:fld>
            <a:endParaRPr lang="en-US"/>
          </a:p>
        </p:txBody>
      </p:sp>
    </p:spTree>
    <p:extLst>
      <p:ext uri="{BB962C8B-B14F-4D97-AF65-F5344CB8AC3E}">
        <p14:creationId xmlns:p14="http://schemas.microsoft.com/office/powerpoint/2010/main" val="4030483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31</a:t>
            </a:fld>
            <a:endParaRPr lang="en-US"/>
          </a:p>
        </p:txBody>
      </p:sp>
    </p:spTree>
    <p:extLst>
      <p:ext uri="{BB962C8B-B14F-4D97-AF65-F5344CB8AC3E}">
        <p14:creationId xmlns:p14="http://schemas.microsoft.com/office/powerpoint/2010/main" val="2380956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2207F-8413-46A2-A708-60E4B8D1D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1A118-EF26-1062-F652-3D899E797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A9D12-F77E-7B2E-8B31-8CDCEF08A2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8446F2-695A-53E5-96F4-130509BA7406}"/>
              </a:ext>
            </a:extLst>
          </p:cNvPr>
          <p:cNvSpPr>
            <a:spLocks noGrp="1"/>
          </p:cNvSpPr>
          <p:nvPr>
            <p:ph type="sldNum" sz="quarter" idx="5"/>
          </p:nvPr>
        </p:nvSpPr>
        <p:spPr/>
        <p:txBody>
          <a:bodyPr/>
          <a:lstStyle/>
          <a:p>
            <a:fld id="{8D0A084A-41EF-D248-8CC4-C173FAAE6CC6}" type="slidenum">
              <a:rPr lang="en-US" smtClean="0"/>
              <a:t>32</a:t>
            </a:fld>
            <a:endParaRPr lang="en-US"/>
          </a:p>
        </p:txBody>
      </p:sp>
    </p:spTree>
    <p:extLst>
      <p:ext uri="{BB962C8B-B14F-4D97-AF65-F5344CB8AC3E}">
        <p14:creationId xmlns:p14="http://schemas.microsoft.com/office/powerpoint/2010/main" val="2699782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F1F1F"/>
                </a:solidFill>
                <a:effectLst/>
                <a:latin typeface="ElsevierGulliver"/>
              </a:rPr>
              <a:t>Multiple studies have identified Education as a critical sector in the cybersecurity landscape</a:t>
            </a:r>
          </a:p>
          <a:p>
            <a:endParaRPr lang="en-IE" b="0" i="0" dirty="0">
              <a:solidFill>
                <a:srgbClr val="1F1F1F"/>
              </a:solidFill>
              <a:effectLst/>
              <a:latin typeface="ElsevierGulliver"/>
            </a:endParaRPr>
          </a:p>
          <a:p>
            <a:r>
              <a:rPr lang="en-IE" b="0" i="0" dirty="0">
                <a:solidFill>
                  <a:srgbClr val="1F1F1F"/>
                </a:solidFill>
                <a:effectLst/>
                <a:latin typeface="ElsevierGulliver"/>
              </a:rPr>
              <a:t>An additional benefit of selecting an academic system is that we can leverage our personal knowledge and expertise in the area (i.e., as subject–matter experts) to understand the implications of security and privacy issues in Education; </a:t>
            </a:r>
          </a:p>
          <a:p>
            <a:endParaRPr lang="en-IE" b="0" i="0" dirty="0">
              <a:solidFill>
                <a:srgbClr val="1F1F1F"/>
              </a:solidFill>
              <a:effectLst/>
              <a:latin typeface="ElsevierGulliver"/>
            </a:endParaRPr>
          </a:p>
          <a:p>
            <a:r>
              <a:rPr lang="en-IE" b="0" i="0" dirty="0" err="1">
                <a:solidFill>
                  <a:srgbClr val="1F1F1F"/>
                </a:solidFill>
                <a:effectLst/>
                <a:latin typeface="ElsevierGulliver"/>
              </a:rPr>
              <a:t>FenixEdu</a:t>
            </a:r>
            <a:r>
              <a:rPr lang="en-IE" b="0" i="0" dirty="0">
                <a:solidFill>
                  <a:srgbClr val="1F1F1F"/>
                </a:solidFill>
                <a:effectLst/>
                <a:latin typeface="ElsevierGulliver"/>
              </a:rPr>
              <a:t> is a real-world web application that is not only used by several Portuguese universities</a:t>
            </a:r>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33</a:t>
            </a:fld>
            <a:endParaRPr lang="en-US"/>
          </a:p>
        </p:txBody>
      </p:sp>
    </p:spTree>
    <p:extLst>
      <p:ext uri="{BB962C8B-B14F-4D97-AF65-F5344CB8AC3E}">
        <p14:creationId xmlns:p14="http://schemas.microsoft.com/office/powerpoint/2010/main" val="426088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6E77B-4489-0F2C-A307-CF8969FF5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A5E6F-0E2B-8CC1-B9C4-40FF63FDB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94E4F-3785-4700-1751-A0BC782EF4E1}"/>
              </a:ext>
            </a:extLst>
          </p:cNvPr>
          <p:cNvSpPr>
            <a:spLocks noGrp="1"/>
          </p:cNvSpPr>
          <p:nvPr>
            <p:ph type="body" idx="1"/>
          </p:nvPr>
        </p:nvSpPr>
        <p:spPr/>
        <p:txBody>
          <a:bodyPr/>
          <a:lstStyle/>
          <a:p>
            <a:pPr algn="l">
              <a:spcAft>
                <a:spcPts val="1200"/>
              </a:spcAft>
            </a:pPr>
            <a:r>
              <a:rPr lang="en-IE" b="0" i="0" dirty="0">
                <a:solidFill>
                  <a:srgbClr val="1F1F1F"/>
                </a:solidFill>
                <a:effectLst/>
                <a:latin typeface="ElsevierGulliver"/>
              </a:rPr>
              <a:t>Since we did not perform an entire GDPR compliance exercise, we created a data inventory (i.e., artifact resultant of a data mapping activity) using two publicly-available lists of personal data collected by universities (</a:t>
            </a:r>
            <a:r>
              <a:rPr lang="en-IE" b="0" i="0" u="none" strike="noStrike" dirty="0">
                <a:solidFill>
                  <a:srgbClr val="1F1F1F"/>
                </a:solidFill>
                <a:effectLst/>
                <a:latin typeface="ElsevierGulliver"/>
                <a:hlinkClick r:id="rId3"/>
              </a:rPr>
              <a:t>UCD, 2024</a:t>
            </a:r>
            <a:r>
              <a:rPr lang="en-IE" b="0" i="0" dirty="0">
                <a:solidFill>
                  <a:srgbClr val="1F1F1F"/>
                </a:solidFill>
                <a:effectLst/>
                <a:latin typeface="ElsevierGulliver"/>
              </a:rPr>
              <a:t>, </a:t>
            </a:r>
            <a:r>
              <a:rPr lang="en-IE" b="0" i="0" u="none" strike="noStrike" dirty="0">
                <a:solidFill>
                  <a:srgbClr val="1F1F1F"/>
                </a:solidFill>
                <a:effectLst/>
                <a:latin typeface="ElsevierGulliver"/>
                <a:hlinkClick r:id="rId4"/>
              </a:rPr>
              <a:t>Maynooth University, 2018</a:t>
            </a:r>
            <a:r>
              <a:rPr lang="en-IE" b="0" i="0" dirty="0">
                <a:solidFill>
                  <a:srgbClr val="1F1F1F"/>
                </a:solidFill>
                <a:effectLst/>
                <a:latin typeface="ElsevierGulliver"/>
              </a:rPr>
              <a:t>). </a:t>
            </a:r>
          </a:p>
          <a:p>
            <a:pPr algn="l">
              <a:spcAft>
                <a:spcPts val="1200"/>
              </a:spcAft>
            </a:pPr>
            <a:r>
              <a:rPr lang="en-IE" b="0" i="0" dirty="0">
                <a:solidFill>
                  <a:srgbClr val="1F1F1F"/>
                </a:solidFill>
                <a:effectLst/>
                <a:latin typeface="ElsevierGulliver"/>
              </a:rPr>
              <a:t>This resulted in the documentation of 48 personal data items (e.g., email, salary) </a:t>
            </a:r>
          </a:p>
          <a:p>
            <a:pPr algn="l">
              <a:spcAft>
                <a:spcPts val="1200"/>
              </a:spcAft>
            </a:pPr>
            <a:r>
              <a:rPr lang="en-IE" b="0" i="0" dirty="0">
                <a:solidFill>
                  <a:srgbClr val="1F1F1F"/>
                </a:solidFill>
                <a:effectLst/>
                <a:latin typeface="ElsevierGulliver"/>
              </a:rPr>
              <a:t>45 processing operations (e.g., store, alter). Based on such data inventory, we created the data dictionary. The data inventory’s personal data elements became the keywords, while their respective synonyms became the related terms. </a:t>
            </a:r>
          </a:p>
          <a:p>
            <a:pPr algn="l">
              <a:spcAft>
                <a:spcPts val="1200"/>
              </a:spcAft>
            </a:pPr>
            <a:endParaRPr lang="en-IE" b="0" i="0" dirty="0">
              <a:solidFill>
                <a:srgbClr val="1F1F1F"/>
              </a:solidFill>
              <a:effectLst/>
              <a:latin typeface="ElsevierGulliver"/>
            </a:endParaRPr>
          </a:p>
          <a:p>
            <a:pPr algn="l">
              <a:spcAft>
                <a:spcPts val="1200"/>
              </a:spcAft>
            </a:pPr>
            <a:endParaRPr lang="en-IE" b="0" i="0" dirty="0">
              <a:solidFill>
                <a:srgbClr val="1F1F1F"/>
              </a:solidFill>
              <a:effectLst/>
              <a:latin typeface="ElsevierGulliver"/>
            </a:endParaRPr>
          </a:p>
          <a:p>
            <a:pPr algn="l">
              <a:spcAft>
                <a:spcPts val="1200"/>
              </a:spcAft>
            </a:pPr>
            <a:r>
              <a:rPr lang="en-IE" b="0" i="0" dirty="0">
                <a:solidFill>
                  <a:srgbClr val="1F1F1F"/>
                </a:solidFill>
                <a:effectLst/>
                <a:latin typeface="ElsevierGulliver"/>
              </a:rPr>
              <a:t>A diagram qualifies as GDPR-relevant if at least one message in the diagram contains one of the following combinations of keywords or their related terms: (1) a processing operation ＋ a personal data item (e.g., store ＋ curriculum vitae), or (2) a processing purpose ＋ a personal data item (e.g., advertising ＋ employment status), or (3) a processing operation ＋ a processing purpose (e.g., modify ＋ appeal examination). We used “contains” (ignoring case) as the main function to compare the text inside the diagrams. This resulted in 285 diagrams identified as GDPR-relevant. The relevant diagrams involved mostly student-centric data flows such as students’ grading. The non-relevant diagrams involved administrative processing activities (e.g., the configuration of holidays), while other diagrams did not qualify as relevant because the method’s name was in Portuguese instead of English (e.g., </a:t>
            </a:r>
            <a:r>
              <a:rPr lang="en-IE" b="0" i="1" dirty="0" err="1">
                <a:solidFill>
                  <a:srgbClr val="1F1F1F"/>
                </a:solidFill>
                <a:effectLst/>
                <a:latin typeface="ElsevierGulliver"/>
              </a:rPr>
              <a:t>setDisciplinaExecucao</a:t>
            </a:r>
            <a:r>
              <a:rPr lang="en-IE" b="0" i="0" dirty="0">
                <a:solidFill>
                  <a:srgbClr val="1F1F1F"/>
                </a:solidFill>
                <a:effectLst/>
                <a:latin typeface="ElsevierGulliver"/>
              </a:rPr>
              <a:t>). Finally, for our study, we assumed that all the relevant diagrams were non-compliant with the GDPR DPPs. The rationale behind this assumption is that </a:t>
            </a:r>
            <a:r>
              <a:rPr lang="en-IE" b="0" i="0" dirty="0" err="1">
                <a:solidFill>
                  <a:srgbClr val="1F1F1F"/>
                </a:solidFill>
                <a:effectLst/>
                <a:latin typeface="ElsevierGulliver"/>
              </a:rPr>
              <a:t>FenixEdu</a:t>
            </a:r>
            <a:r>
              <a:rPr lang="en-IE" b="0" i="0" dirty="0">
                <a:solidFill>
                  <a:srgbClr val="1F1F1F"/>
                </a:solidFill>
                <a:effectLst/>
                <a:latin typeface="ElsevierGulliver"/>
              </a:rPr>
              <a:t> was not designed and developed as a GDPR-compliant application.</a:t>
            </a:r>
          </a:p>
          <a:p>
            <a:pPr algn="l">
              <a:spcAft>
                <a:spcPts val="1200"/>
              </a:spcAft>
            </a:pPr>
            <a:endParaRPr lang="en-IE" b="0" i="0" dirty="0">
              <a:solidFill>
                <a:srgbClr val="1F1F1F"/>
              </a:solidFill>
              <a:effectLst/>
              <a:latin typeface="ElsevierGulliver"/>
            </a:endParaRPr>
          </a:p>
          <a:p>
            <a:pPr algn="l">
              <a:spcAft>
                <a:spcPts val="1200"/>
              </a:spcAft>
            </a:pPr>
            <a:r>
              <a:rPr lang="en-IE" b="0" i="0" dirty="0">
                <a:solidFill>
                  <a:srgbClr val="1F1F1F"/>
                </a:solidFill>
                <a:effectLst/>
                <a:latin typeface="ElsevierGulliver"/>
              </a:rPr>
              <a:t>Whenever the participant identified a new pattern for a potential pointcut in a diagram (i.e., the possible location where a </a:t>
            </a:r>
            <a:r>
              <a:rPr lang="en-IE" b="0" i="0" dirty="0" err="1">
                <a:solidFill>
                  <a:srgbClr val="1F1F1F"/>
                </a:solidFill>
                <a:effectLst/>
                <a:latin typeface="ElsevierGulliver"/>
              </a:rPr>
              <a:t>priv&amp;sec</a:t>
            </a:r>
            <a:r>
              <a:rPr lang="en-IE" b="0" i="0" dirty="0">
                <a:solidFill>
                  <a:srgbClr val="1F1F1F"/>
                </a:solidFill>
                <a:effectLst/>
                <a:latin typeface="ElsevierGulliver"/>
              </a:rPr>
              <a:t> control could be applicable), he created a data flow filter to find similar diagrams. For example, the participant created filter identifying CRUD operations to quickly retrieve the diagrams where an Audit control should be applied. Overall, he created 31 filters and assigned them meaningful names to recognize them later. </a:t>
            </a:r>
          </a:p>
          <a:p>
            <a:endParaRPr lang="en-US" dirty="0"/>
          </a:p>
        </p:txBody>
      </p:sp>
      <p:sp>
        <p:nvSpPr>
          <p:cNvPr id="4" name="Slide Number Placeholder 3">
            <a:extLst>
              <a:ext uri="{FF2B5EF4-FFF2-40B4-BE49-F238E27FC236}">
                <a16:creationId xmlns:a16="http://schemas.microsoft.com/office/drawing/2014/main" id="{801BD27E-8685-A067-B3F4-4CDE5419507A}"/>
              </a:ext>
            </a:extLst>
          </p:cNvPr>
          <p:cNvSpPr>
            <a:spLocks noGrp="1"/>
          </p:cNvSpPr>
          <p:nvPr>
            <p:ph type="sldNum" sz="quarter" idx="5"/>
          </p:nvPr>
        </p:nvSpPr>
        <p:spPr/>
        <p:txBody>
          <a:bodyPr/>
          <a:lstStyle/>
          <a:p>
            <a:fld id="{8D0A084A-41EF-D248-8CC4-C173FAAE6CC6}" type="slidenum">
              <a:rPr lang="en-US" smtClean="0"/>
              <a:t>34</a:t>
            </a:fld>
            <a:endParaRPr lang="en-US"/>
          </a:p>
        </p:txBody>
      </p:sp>
    </p:spTree>
    <p:extLst>
      <p:ext uri="{BB962C8B-B14F-4D97-AF65-F5344CB8AC3E}">
        <p14:creationId xmlns:p14="http://schemas.microsoft.com/office/powerpoint/2010/main" val="4085369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812C-5DDD-948C-D223-D1C0B817F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12CF5-9002-7886-CD07-45E52193B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EB470-3823-8569-F51C-B57C228CE3FB}"/>
              </a:ext>
            </a:extLst>
          </p:cNvPr>
          <p:cNvSpPr>
            <a:spLocks noGrp="1"/>
          </p:cNvSpPr>
          <p:nvPr>
            <p:ph type="body" idx="1"/>
          </p:nvPr>
        </p:nvSpPr>
        <p:spPr/>
        <p:txBody>
          <a:bodyPr/>
          <a:lstStyle/>
          <a:p>
            <a:r>
              <a:rPr lang="en-IE" b="0" i="0" dirty="0">
                <a:solidFill>
                  <a:srgbClr val="1F1F1F"/>
                </a:solidFill>
                <a:effectLst/>
                <a:latin typeface="ElsevierGulliver"/>
              </a:rPr>
              <a:t>The results showed that most controls were applied correctly, with no pointcut instances omitted. The injection logic worked correctly for 81.5% of the cases (i.e., 661) and incorrectly for 19.5% of the cases (i.e., 160). The error cases exhibited an issue where the text of a message was modified incorrectly by our tool while injecting the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This happened when the following conditions co-occurred: (1) The user enabled the option to highlight in </a:t>
            </a:r>
            <a:r>
              <a:rPr lang="en-IE" b="0" i="0" dirty="0" err="1">
                <a:solidFill>
                  <a:srgbClr val="1F1F1F"/>
                </a:solidFill>
                <a:effectLst/>
                <a:latin typeface="ElsevierGulliver"/>
              </a:rPr>
              <a:t>color</a:t>
            </a:r>
            <a:r>
              <a:rPr lang="en-IE" b="0" i="0" dirty="0">
                <a:solidFill>
                  <a:srgbClr val="1F1F1F"/>
                </a:solidFill>
                <a:effectLst/>
                <a:latin typeface="ElsevierGulliver"/>
              </a:rPr>
              <a:t> the changes made in the evolved diagrams, (2) two controls were applied to the same diagram, and their advices had the same messages, and (3) the advice of the second control involved replacing some of the messages previously modified by the first control. Regarding the implications of this issue, the controls were injected in the right location, and the correct set of messages and actors were modified, removed, and/or added . However, the text of the messages that overlapped (i.e., those previously modified by the first control) was corrupted, as the </a:t>
            </a:r>
            <a:r>
              <a:rPr lang="en-IE" b="0" i="0" dirty="0" err="1">
                <a:solidFill>
                  <a:srgbClr val="1F1F1F"/>
                </a:solidFill>
                <a:effectLst/>
                <a:latin typeface="ElsevierGulliver"/>
              </a:rPr>
              <a:t>color</a:t>
            </a:r>
            <a:r>
              <a:rPr lang="en-IE" b="0" i="0" dirty="0">
                <a:solidFill>
                  <a:srgbClr val="1F1F1F"/>
                </a:solidFill>
                <a:effectLst/>
                <a:latin typeface="ElsevierGulliver"/>
              </a:rPr>
              <a:t> tag added to represent its previous modification was not removed. For instance, the text “</a:t>
            </a:r>
            <a:r>
              <a:rPr lang="en-IE" b="0" i="0" dirty="0" err="1">
                <a:solidFill>
                  <a:srgbClr val="1F1F1F"/>
                </a:solidFill>
                <a:effectLst/>
                <a:latin typeface="ElsevierGulliver"/>
              </a:rPr>
              <a:t>color</a:t>
            </a:r>
            <a:r>
              <a:rPr lang="en-IE" b="0" i="0" dirty="0">
                <a:solidFill>
                  <a:srgbClr val="1F1F1F"/>
                </a:solidFill>
                <a:effectLst/>
                <a:latin typeface="ElsevierGulliver"/>
              </a:rPr>
              <a:t> blue” should not be duplicated in the following message </a:t>
            </a:r>
            <a:r>
              <a:rPr lang="en-IE" b="0" i="1" dirty="0">
                <a:solidFill>
                  <a:srgbClr val="1F1F1F"/>
                </a:solidFill>
                <a:effectLst/>
                <a:latin typeface="ElsevierGulliver"/>
              </a:rPr>
              <a:t>“</a:t>
            </a:r>
            <a:r>
              <a:rPr lang="en-IE" b="0" i="1" dirty="0" err="1">
                <a:solidFill>
                  <a:srgbClr val="1F1F1F"/>
                </a:solidFill>
                <a:effectLst/>
                <a:latin typeface="ElsevierGulliver"/>
              </a:rPr>
              <a:t>AccountingEventsCreator</a:t>
            </a:r>
            <a:r>
              <a:rPr lang="en-IE" b="0" i="0" dirty="0">
                <a:solidFill>
                  <a:srgbClr val="1F1F1F"/>
                </a:solidFill>
                <a:effectLst/>
                <a:latin typeface="ElsevierGulliver"/>
              </a:rPr>
              <a:t> → </a:t>
            </a:r>
            <a:r>
              <a:rPr lang="en-IE" b="0" i="1" dirty="0" err="1">
                <a:solidFill>
                  <a:srgbClr val="1F1F1F"/>
                </a:solidFill>
                <a:effectLst/>
                <a:latin typeface="ElsevierGulliver"/>
              </a:rPr>
              <a:t>AccessControl</a:t>
            </a:r>
            <a:r>
              <a:rPr lang="en-IE" b="0" i="1" dirty="0">
                <a:solidFill>
                  <a:srgbClr val="1F1F1F"/>
                </a:solidFill>
                <a:effectLst/>
                <a:latin typeface="ElsevierGulliver"/>
              </a:rPr>
              <a:t>:</a:t>
            </a:r>
            <a:r>
              <a:rPr lang="en-IE" b="0" i="0" dirty="0">
                <a:solidFill>
                  <a:srgbClr val="1F1F1F"/>
                </a:solidFill>
                <a:effectLst/>
                <a:latin typeface="ElsevierGulliver"/>
              </a:rPr>
              <a:t> &lt;</a:t>
            </a:r>
            <a:r>
              <a:rPr lang="en-IE" b="0" i="1" dirty="0" err="1">
                <a:solidFill>
                  <a:srgbClr val="1F1F1F"/>
                </a:solidFill>
                <a:effectLst/>
                <a:latin typeface="ElsevierGulliver"/>
              </a:rPr>
              <a:t>color</a:t>
            </a:r>
            <a:r>
              <a:rPr lang="en-IE" b="0" i="1" dirty="0">
                <a:solidFill>
                  <a:srgbClr val="1F1F1F"/>
                </a:solidFill>
                <a:effectLst/>
                <a:latin typeface="ElsevierGulliver"/>
              </a:rPr>
              <a:t> blue</a:t>
            </a:r>
            <a:r>
              <a:rPr lang="en-IE" b="0" i="0" dirty="0">
                <a:solidFill>
                  <a:srgbClr val="1F1F1F"/>
                </a:solidFill>
                <a:effectLst/>
                <a:latin typeface="ElsevierGulliver"/>
              </a:rPr>
              <a:t>&gt;[</a:t>
            </a:r>
            <a:r>
              <a:rPr lang="en-IE" b="0" i="1" dirty="0" err="1">
                <a:solidFill>
                  <a:srgbClr val="1F1F1F"/>
                </a:solidFill>
                <a:effectLst/>
                <a:latin typeface="ElsevierGulliver"/>
              </a:rPr>
              <a:t>color</a:t>
            </a:r>
            <a:r>
              <a:rPr lang="en-IE" b="0" i="1" dirty="0">
                <a:solidFill>
                  <a:srgbClr val="1F1F1F"/>
                </a:solidFill>
                <a:effectLst/>
                <a:latin typeface="ElsevierGulliver"/>
              </a:rPr>
              <a:t> blue</a:t>
            </a:r>
            <a:r>
              <a:rPr lang="en-IE" b="0" i="0" dirty="0">
                <a:solidFill>
                  <a:srgbClr val="1F1F1F"/>
                </a:solidFill>
                <a:effectLst/>
                <a:latin typeface="ElsevierGulliver"/>
              </a:rPr>
              <a:t>]</a:t>
            </a:r>
            <a:r>
              <a:rPr lang="en-IE" b="0" i="1" dirty="0" err="1">
                <a:solidFill>
                  <a:srgbClr val="1F1F1F"/>
                </a:solidFill>
                <a:effectLst/>
                <a:latin typeface="ElsevierGulliver"/>
              </a:rPr>
              <a:t>getPerson</a:t>
            </a:r>
            <a:r>
              <a:rPr lang="en-IE" b="0" i="1" dirty="0">
                <a:solidFill>
                  <a:srgbClr val="1F1F1F"/>
                </a:solidFill>
                <a:effectLst/>
                <a:latin typeface="ElsevierGulliver"/>
              </a:rPr>
              <a:t>() : Person”</a:t>
            </a:r>
            <a:r>
              <a:rPr lang="en-IE" b="0" i="0" dirty="0">
                <a:solidFill>
                  <a:srgbClr val="1F1F1F"/>
                </a:solidFill>
                <a:effectLst/>
                <a:latin typeface="ElsevierGulliver"/>
              </a:rPr>
              <a:t>. This issue impacted all the injections involving the SSO and Encryption controls (as both controls were applied to the Person entity).The results showed that most controls were applied correctly, with no pointcut instances omitted. The injection logic worked correctly for 81.5% of the cases (i.e., 661) and incorrectly for 19.5% of the cases (i.e., 160). The error cases exhibited an issue where the text of a message was modified incorrectly by our tool while injecting the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This happened when the following conditions co-occurred: (1) The user enabled the option to highlight in </a:t>
            </a:r>
            <a:r>
              <a:rPr lang="en-IE" b="0" i="0" dirty="0" err="1">
                <a:solidFill>
                  <a:srgbClr val="1F1F1F"/>
                </a:solidFill>
                <a:effectLst/>
                <a:latin typeface="ElsevierGulliver"/>
              </a:rPr>
              <a:t>color</a:t>
            </a:r>
            <a:r>
              <a:rPr lang="en-IE" b="0" i="0" dirty="0">
                <a:solidFill>
                  <a:srgbClr val="1F1F1F"/>
                </a:solidFill>
                <a:effectLst/>
                <a:latin typeface="ElsevierGulliver"/>
              </a:rPr>
              <a:t> the changes made in the evolved diagrams, (2) two controls were applied to the same diagram, and their advices had the same messages, and (3) the advice of the second control involved replacing some of the messages previously modified by the first control. Regarding the implications of this issue, the controls were injected in the right location, and the correct set of messages and actors were modified, removed, and/or added . However, the text of the messages that overlapped (i.e., those previously modified by the first control) was corrupted, as the </a:t>
            </a:r>
            <a:r>
              <a:rPr lang="en-IE" b="0" i="0" dirty="0" err="1">
                <a:solidFill>
                  <a:srgbClr val="1F1F1F"/>
                </a:solidFill>
                <a:effectLst/>
                <a:latin typeface="ElsevierGulliver"/>
              </a:rPr>
              <a:t>color</a:t>
            </a:r>
            <a:r>
              <a:rPr lang="en-IE" b="0" i="0" dirty="0">
                <a:solidFill>
                  <a:srgbClr val="1F1F1F"/>
                </a:solidFill>
                <a:effectLst/>
                <a:latin typeface="ElsevierGulliver"/>
              </a:rPr>
              <a:t> tag added to represent its previous modification was not removed. For instance, the text “</a:t>
            </a:r>
            <a:r>
              <a:rPr lang="en-IE" b="0" i="0" dirty="0" err="1">
                <a:solidFill>
                  <a:srgbClr val="1F1F1F"/>
                </a:solidFill>
                <a:effectLst/>
                <a:latin typeface="ElsevierGulliver"/>
              </a:rPr>
              <a:t>color</a:t>
            </a:r>
            <a:r>
              <a:rPr lang="en-IE" b="0" i="0" dirty="0">
                <a:solidFill>
                  <a:srgbClr val="1F1F1F"/>
                </a:solidFill>
                <a:effectLst/>
                <a:latin typeface="ElsevierGulliver"/>
              </a:rPr>
              <a:t> blue” should not be duplicated in the following message </a:t>
            </a:r>
            <a:r>
              <a:rPr lang="en-IE" b="0" i="1" dirty="0">
                <a:solidFill>
                  <a:srgbClr val="1F1F1F"/>
                </a:solidFill>
                <a:effectLst/>
                <a:latin typeface="ElsevierGulliver"/>
              </a:rPr>
              <a:t>“</a:t>
            </a:r>
            <a:r>
              <a:rPr lang="en-IE" b="0" i="1" dirty="0" err="1">
                <a:solidFill>
                  <a:srgbClr val="1F1F1F"/>
                </a:solidFill>
                <a:effectLst/>
                <a:latin typeface="ElsevierGulliver"/>
              </a:rPr>
              <a:t>AccountingEventsCreator</a:t>
            </a:r>
            <a:r>
              <a:rPr lang="en-IE" b="0" i="0" dirty="0">
                <a:solidFill>
                  <a:srgbClr val="1F1F1F"/>
                </a:solidFill>
                <a:effectLst/>
                <a:latin typeface="ElsevierGulliver"/>
              </a:rPr>
              <a:t> → </a:t>
            </a:r>
            <a:r>
              <a:rPr lang="en-IE" b="0" i="1" dirty="0" err="1">
                <a:solidFill>
                  <a:srgbClr val="1F1F1F"/>
                </a:solidFill>
                <a:effectLst/>
                <a:latin typeface="ElsevierGulliver"/>
              </a:rPr>
              <a:t>AccessControl</a:t>
            </a:r>
            <a:r>
              <a:rPr lang="en-IE" b="0" i="1" dirty="0">
                <a:solidFill>
                  <a:srgbClr val="1F1F1F"/>
                </a:solidFill>
                <a:effectLst/>
                <a:latin typeface="ElsevierGulliver"/>
              </a:rPr>
              <a:t>:</a:t>
            </a:r>
            <a:r>
              <a:rPr lang="en-IE" b="0" i="0" dirty="0">
                <a:solidFill>
                  <a:srgbClr val="1F1F1F"/>
                </a:solidFill>
                <a:effectLst/>
                <a:latin typeface="ElsevierGulliver"/>
              </a:rPr>
              <a:t> &lt;</a:t>
            </a:r>
            <a:r>
              <a:rPr lang="en-IE" b="0" i="1" dirty="0" err="1">
                <a:solidFill>
                  <a:srgbClr val="1F1F1F"/>
                </a:solidFill>
                <a:effectLst/>
                <a:latin typeface="ElsevierGulliver"/>
              </a:rPr>
              <a:t>color</a:t>
            </a:r>
            <a:r>
              <a:rPr lang="en-IE" b="0" i="1" dirty="0">
                <a:solidFill>
                  <a:srgbClr val="1F1F1F"/>
                </a:solidFill>
                <a:effectLst/>
                <a:latin typeface="ElsevierGulliver"/>
              </a:rPr>
              <a:t> blue</a:t>
            </a:r>
            <a:r>
              <a:rPr lang="en-IE" b="0" i="0" dirty="0">
                <a:solidFill>
                  <a:srgbClr val="1F1F1F"/>
                </a:solidFill>
                <a:effectLst/>
                <a:latin typeface="ElsevierGulliver"/>
              </a:rPr>
              <a:t>&gt;[</a:t>
            </a:r>
            <a:r>
              <a:rPr lang="en-IE" b="0" i="1" dirty="0" err="1">
                <a:solidFill>
                  <a:srgbClr val="1F1F1F"/>
                </a:solidFill>
                <a:effectLst/>
                <a:latin typeface="ElsevierGulliver"/>
              </a:rPr>
              <a:t>color</a:t>
            </a:r>
            <a:r>
              <a:rPr lang="en-IE" b="0" i="1" dirty="0">
                <a:solidFill>
                  <a:srgbClr val="1F1F1F"/>
                </a:solidFill>
                <a:effectLst/>
                <a:latin typeface="ElsevierGulliver"/>
              </a:rPr>
              <a:t> blue</a:t>
            </a:r>
            <a:r>
              <a:rPr lang="en-IE" b="0" i="0" dirty="0">
                <a:solidFill>
                  <a:srgbClr val="1F1F1F"/>
                </a:solidFill>
                <a:effectLst/>
                <a:latin typeface="ElsevierGulliver"/>
              </a:rPr>
              <a:t>]</a:t>
            </a:r>
            <a:r>
              <a:rPr lang="en-IE" b="0" i="1" dirty="0" err="1">
                <a:solidFill>
                  <a:srgbClr val="1F1F1F"/>
                </a:solidFill>
                <a:effectLst/>
                <a:latin typeface="ElsevierGulliver"/>
              </a:rPr>
              <a:t>getPerson</a:t>
            </a:r>
            <a:r>
              <a:rPr lang="en-IE" b="0" i="1" dirty="0">
                <a:solidFill>
                  <a:srgbClr val="1F1F1F"/>
                </a:solidFill>
                <a:effectLst/>
                <a:latin typeface="ElsevierGulliver"/>
              </a:rPr>
              <a:t>() : Person”</a:t>
            </a:r>
            <a:r>
              <a:rPr lang="en-IE" b="0" i="0" dirty="0">
                <a:solidFill>
                  <a:srgbClr val="1F1F1F"/>
                </a:solidFill>
                <a:effectLst/>
                <a:latin typeface="ElsevierGulliver"/>
              </a:rPr>
              <a:t>. This issue impacted all the injections involving the SSO and Encryption controls (as both controls were applied to the Person entity).</a:t>
            </a:r>
            <a:endParaRPr lang="en-US" dirty="0"/>
          </a:p>
        </p:txBody>
      </p:sp>
      <p:sp>
        <p:nvSpPr>
          <p:cNvPr id="4" name="Slide Number Placeholder 3">
            <a:extLst>
              <a:ext uri="{FF2B5EF4-FFF2-40B4-BE49-F238E27FC236}">
                <a16:creationId xmlns:a16="http://schemas.microsoft.com/office/drawing/2014/main" id="{00BBC163-D045-D387-962E-88441EE9B4CF}"/>
              </a:ext>
            </a:extLst>
          </p:cNvPr>
          <p:cNvSpPr>
            <a:spLocks noGrp="1"/>
          </p:cNvSpPr>
          <p:nvPr>
            <p:ph type="sldNum" sz="quarter" idx="5"/>
          </p:nvPr>
        </p:nvSpPr>
        <p:spPr/>
        <p:txBody>
          <a:bodyPr/>
          <a:lstStyle/>
          <a:p>
            <a:fld id="{8D0A084A-41EF-D248-8CC4-C173FAAE6CC6}" type="slidenum">
              <a:rPr lang="en-US" smtClean="0"/>
              <a:t>35</a:t>
            </a:fld>
            <a:endParaRPr lang="en-US"/>
          </a:p>
        </p:txBody>
      </p:sp>
    </p:spTree>
    <p:extLst>
      <p:ext uri="{BB962C8B-B14F-4D97-AF65-F5344CB8AC3E}">
        <p14:creationId xmlns:p14="http://schemas.microsoft.com/office/powerpoint/2010/main" val="4226857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4567A-DECD-F701-E873-34A6A371D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70C67-831C-9210-7543-8536E8D73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3F8F1-4B08-25CB-1BB0-0D8604EB6151}"/>
              </a:ext>
            </a:extLst>
          </p:cNvPr>
          <p:cNvSpPr>
            <a:spLocks noGrp="1"/>
          </p:cNvSpPr>
          <p:nvPr>
            <p:ph type="body" idx="1"/>
          </p:nvPr>
        </p:nvSpPr>
        <p:spPr/>
        <p:txBody>
          <a:bodyPr/>
          <a:lstStyle/>
          <a:p>
            <a:pPr>
              <a:spcAft>
                <a:spcPts val="1200"/>
              </a:spcAft>
            </a:pPr>
            <a:r>
              <a:rPr lang="en-IE" dirty="0">
                <a:effectLst/>
              </a:rPr>
              <a:t>By far, the analysis of the diagrams to determine which controls need to be selected involved the highest ratio. </a:t>
            </a:r>
          </a:p>
          <a:p>
            <a:pPr>
              <a:spcAft>
                <a:spcPts val="1200"/>
              </a:spcAft>
            </a:pPr>
            <a:r>
              <a:rPr lang="en-IE" dirty="0">
                <a:effectLst/>
              </a:rPr>
              <a:t>This effort depends on the number of diagrams (whose </a:t>
            </a:r>
            <a:r>
              <a:rPr lang="en-IE" dirty="0" err="1">
                <a:effectLst/>
              </a:rPr>
              <a:t>FenixEdu</a:t>
            </a:r>
            <a:r>
              <a:rPr lang="en-IE" dirty="0">
                <a:effectLst/>
              </a:rPr>
              <a:t>/</a:t>
            </a:r>
            <a:r>
              <a:rPr lang="en-IE" dirty="0" err="1">
                <a:effectLst/>
              </a:rPr>
              <a:t>UniXYZ</a:t>
            </a:r>
            <a:r>
              <a:rPr lang="en-IE" dirty="0">
                <a:effectLst/>
              </a:rPr>
              <a:t> ratio is 28) and the number of messages. </a:t>
            </a:r>
          </a:p>
          <a:p>
            <a:pPr>
              <a:spcAft>
                <a:spcPts val="1200"/>
              </a:spcAft>
            </a:pPr>
            <a:r>
              <a:rPr lang="en-IE" dirty="0">
                <a:effectLst/>
              </a:rPr>
              <a:t>On the contrary, configuring the templates of the </a:t>
            </a:r>
            <a:r>
              <a:rPr lang="en-IE" dirty="0" err="1">
                <a:effectLst/>
              </a:rPr>
              <a:t>priv&amp;sec</a:t>
            </a:r>
            <a:r>
              <a:rPr lang="en-IE" dirty="0">
                <a:effectLst/>
              </a:rPr>
              <a:t> controls in </a:t>
            </a:r>
            <a:r>
              <a:rPr lang="en-IE" dirty="0" err="1">
                <a:effectLst/>
              </a:rPr>
              <a:t>FenixEdu</a:t>
            </a:r>
            <a:r>
              <a:rPr lang="en-IE" dirty="0">
                <a:effectLst/>
              </a:rPr>
              <a:t> required only five times the effort we spent with </a:t>
            </a:r>
            <a:r>
              <a:rPr lang="en-IE" dirty="0" err="1">
                <a:effectLst/>
              </a:rPr>
              <a:t>UniXYZ</a:t>
            </a:r>
            <a:r>
              <a:rPr lang="en-IE" dirty="0">
                <a:effectLst/>
              </a:rPr>
              <a:t>. </a:t>
            </a:r>
          </a:p>
          <a:p>
            <a:pPr>
              <a:spcAft>
                <a:spcPts val="1200"/>
              </a:spcAft>
            </a:pPr>
            <a:endParaRPr lang="en-IE" dirty="0">
              <a:effectLst/>
            </a:endParaRPr>
          </a:p>
          <a:p>
            <a:pPr>
              <a:spcAft>
                <a:spcPts val="1200"/>
              </a:spcAft>
            </a:pPr>
            <a:endParaRPr lang="en-IE" dirty="0">
              <a:effectLst/>
            </a:endParaRPr>
          </a:p>
          <a:p>
            <a:pPr>
              <a:spcAft>
                <a:spcPts val="1200"/>
              </a:spcAft>
            </a:pPr>
            <a:r>
              <a:rPr lang="en-IE" dirty="0">
                <a:effectLst/>
              </a:rPr>
              <a:t>This resulted from using our pre-filled templates, which only required the participant to perform some adjustments to tailor them to </a:t>
            </a:r>
            <a:r>
              <a:rPr lang="en-IE" dirty="0" err="1">
                <a:effectLst/>
              </a:rPr>
              <a:t>FenixEdu</a:t>
            </a:r>
            <a:r>
              <a:rPr lang="en-IE" dirty="0">
                <a:effectLst/>
              </a:rPr>
              <a:t>. The time to inject </a:t>
            </a:r>
            <a:r>
              <a:rPr lang="en-IE" dirty="0" err="1">
                <a:effectLst/>
              </a:rPr>
              <a:t>priv&amp;sec</a:t>
            </a:r>
            <a:r>
              <a:rPr lang="en-IE" dirty="0">
                <a:effectLst/>
              </a:rPr>
              <a:t> controls was also higher in </a:t>
            </a:r>
            <a:r>
              <a:rPr lang="en-IE" dirty="0" err="1">
                <a:effectLst/>
              </a:rPr>
              <a:t>FenixEdu</a:t>
            </a:r>
            <a:r>
              <a:rPr lang="en-IE" dirty="0">
                <a:effectLst/>
              </a:rPr>
              <a:t> due to the number of non-compliant diagrams (285, while </a:t>
            </a:r>
            <a:r>
              <a:rPr lang="en-IE" dirty="0" err="1">
                <a:effectLst/>
              </a:rPr>
              <a:t>UniXYZ</a:t>
            </a:r>
            <a:r>
              <a:rPr lang="en-IE" dirty="0">
                <a:effectLst/>
              </a:rPr>
              <a:t> had 10) and their size (the average number of messages per diagram was 59, while in </a:t>
            </a:r>
            <a:r>
              <a:rPr lang="en-IE" dirty="0" err="1">
                <a:effectLst/>
              </a:rPr>
              <a:t>UniXYZ</a:t>
            </a:r>
            <a:r>
              <a:rPr lang="en-IE" dirty="0">
                <a:effectLst/>
              </a:rPr>
              <a:t> was 8). However, the throughput of our tool (i.e., the number of messages processed per second) was the same in both cases (ten messages). This suggests that injection scales linearly </a:t>
            </a:r>
            <a:r>
              <a:rPr lang="en-IE" dirty="0" err="1">
                <a:effectLst/>
              </a:rPr>
              <a:t>w.r.t.</a:t>
            </a:r>
            <a:r>
              <a:rPr lang="en-IE" dirty="0">
                <a:effectLst/>
              </a:rPr>
              <a:t> the total number of messages, irrespectively of the actual number of diagrams.</a:t>
            </a:r>
          </a:p>
          <a:p>
            <a:pPr algn="l">
              <a:spcBef>
                <a:spcPts val="1200"/>
              </a:spcBef>
              <a:spcAft>
                <a:spcPts val="1200"/>
              </a:spcAft>
            </a:pPr>
            <a:br>
              <a:rPr lang="en-IE" b="0" i="0" dirty="0">
                <a:solidFill>
                  <a:srgbClr val="1F1F1F"/>
                </a:solidFill>
                <a:effectLst/>
                <a:latin typeface="ElsevierGulliver"/>
              </a:rPr>
            </a:br>
            <a:endParaRPr lang="en-IE" b="0" i="0" dirty="0">
              <a:solidFill>
                <a:srgbClr val="1F1F1F"/>
              </a:solidFill>
              <a:effectLst/>
              <a:latin typeface="ElsevierGulliver"/>
            </a:endParaRPr>
          </a:p>
          <a:p>
            <a:endParaRPr lang="en-US" dirty="0"/>
          </a:p>
        </p:txBody>
      </p:sp>
      <p:sp>
        <p:nvSpPr>
          <p:cNvPr id="4" name="Slide Number Placeholder 3">
            <a:extLst>
              <a:ext uri="{FF2B5EF4-FFF2-40B4-BE49-F238E27FC236}">
                <a16:creationId xmlns:a16="http://schemas.microsoft.com/office/drawing/2014/main" id="{EF83788A-1DA3-677A-DB0C-8B22DF9C26A0}"/>
              </a:ext>
            </a:extLst>
          </p:cNvPr>
          <p:cNvSpPr>
            <a:spLocks noGrp="1"/>
          </p:cNvSpPr>
          <p:nvPr>
            <p:ph type="sldNum" sz="quarter" idx="5"/>
          </p:nvPr>
        </p:nvSpPr>
        <p:spPr/>
        <p:txBody>
          <a:bodyPr/>
          <a:lstStyle/>
          <a:p>
            <a:fld id="{8D0A084A-41EF-D248-8CC4-C173FAAE6CC6}" type="slidenum">
              <a:rPr lang="en-US" smtClean="0"/>
              <a:t>36</a:t>
            </a:fld>
            <a:endParaRPr lang="en-US"/>
          </a:p>
        </p:txBody>
      </p:sp>
    </p:spTree>
    <p:extLst>
      <p:ext uri="{BB962C8B-B14F-4D97-AF65-F5344CB8AC3E}">
        <p14:creationId xmlns:p14="http://schemas.microsoft.com/office/powerpoint/2010/main" val="3953055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F39B6-4218-B5E7-DAC1-EA2EA056B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142E0-DE77-E5F3-0CF1-6E3F450B7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6742C-55CF-7895-C48B-F0D82A22AB9B}"/>
              </a:ext>
            </a:extLst>
          </p:cNvPr>
          <p:cNvSpPr>
            <a:spLocks noGrp="1"/>
          </p:cNvSpPr>
          <p:nvPr>
            <p:ph type="body" idx="1"/>
          </p:nvPr>
        </p:nvSpPr>
        <p:spPr/>
        <p:txBody>
          <a:bodyPr/>
          <a:lstStyle/>
          <a:p>
            <a:pPr>
              <a:spcAft>
                <a:spcPts val="1200"/>
              </a:spcAft>
            </a:pPr>
            <a:r>
              <a:rPr lang="en-IE" dirty="0">
                <a:effectLst/>
              </a:rPr>
              <a:t>The time to inject </a:t>
            </a:r>
            <a:r>
              <a:rPr lang="en-IE" dirty="0" err="1">
                <a:effectLst/>
              </a:rPr>
              <a:t>priv&amp;sec</a:t>
            </a:r>
            <a:r>
              <a:rPr lang="en-IE" dirty="0">
                <a:effectLst/>
              </a:rPr>
              <a:t> controls was also higher in </a:t>
            </a:r>
            <a:r>
              <a:rPr lang="en-IE" dirty="0" err="1">
                <a:effectLst/>
              </a:rPr>
              <a:t>FenixEdu</a:t>
            </a:r>
            <a:r>
              <a:rPr lang="en-IE" dirty="0">
                <a:effectLst/>
              </a:rPr>
              <a:t> due to the number of non-compliant diagrams (285, while </a:t>
            </a:r>
            <a:r>
              <a:rPr lang="en-IE" dirty="0" err="1">
                <a:effectLst/>
              </a:rPr>
              <a:t>UniXYZ</a:t>
            </a:r>
            <a:r>
              <a:rPr lang="en-IE" dirty="0">
                <a:effectLst/>
              </a:rPr>
              <a:t> had 10) and their size (the average number of messages per diagram was 59, while in </a:t>
            </a:r>
            <a:r>
              <a:rPr lang="en-IE" dirty="0" err="1">
                <a:effectLst/>
              </a:rPr>
              <a:t>UniXYZ</a:t>
            </a:r>
            <a:r>
              <a:rPr lang="en-IE" dirty="0">
                <a:effectLst/>
              </a:rPr>
              <a:t> was 8). </a:t>
            </a:r>
          </a:p>
          <a:p>
            <a:pPr>
              <a:spcAft>
                <a:spcPts val="1200"/>
              </a:spcAft>
            </a:pPr>
            <a:endParaRPr lang="en-IE" dirty="0">
              <a:effectLst/>
            </a:endParaRPr>
          </a:p>
          <a:p>
            <a:pPr>
              <a:spcAft>
                <a:spcPts val="1200"/>
              </a:spcAft>
            </a:pPr>
            <a:endParaRPr lang="en-IE" dirty="0">
              <a:effectLst/>
            </a:endParaRPr>
          </a:p>
          <a:p>
            <a:pPr>
              <a:spcAft>
                <a:spcPts val="1200"/>
              </a:spcAft>
            </a:pPr>
            <a:r>
              <a:rPr lang="en-IE" dirty="0">
                <a:effectLst/>
              </a:rPr>
              <a:t>However, the throughput of our tool (i.e., the number of messages processed per second) was the same in both cases (ten messages). This suggests that injection scales linearly </a:t>
            </a:r>
            <a:r>
              <a:rPr lang="en-IE" dirty="0" err="1">
                <a:effectLst/>
              </a:rPr>
              <a:t>w.r.t.</a:t>
            </a:r>
            <a:r>
              <a:rPr lang="en-IE" dirty="0">
                <a:effectLst/>
              </a:rPr>
              <a:t> the total number of messages, irrespectively of the actual number of diagrams.</a:t>
            </a:r>
          </a:p>
          <a:p>
            <a:pPr algn="l">
              <a:spcBef>
                <a:spcPts val="1200"/>
              </a:spcBef>
              <a:spcAft>
                <a:spcPts val="1200"/>
              </a:spcAft>
            </a:pPr>
            <a:br>
              <a:rPr lang="en-IE" b="0" i="0" dirty="0">
                <a:solidFill>
                  <a:srgbClr val="1F1F1F"/>
                </a:solidFill>
                <a:effectLst/>
                <a:latin typeface="ElsevierGulliver"/>
              </a:rPr>
            </a:br>
            <a:endParaRPr lang="en-IE" b="0" i="0" dirty="0">
              <a:solidFill>
                <a:srgbClr val="1F1F1F"/>
              </a:solidFill>
              <a:effectLst/>
              <a:latin typeface="ElsevierGulliver"/>
            </a:endParaRPr>
          </a:p>
          <a:p>
            <a:endParaRPr lang="en-US" dirty="0"/>
          </a:p>
        </p:txBody>
      </p:sp>
      <p:sp>
        <p:nvSpPr>
          <p:cNvPr id="4" name="Slide Number Placeholder 3">
            <a:extLst>
              <a:ext uri="{FF2B5EF4-FFF2-40B4-BE49-F238E27FC236}">
                <a16:creationId xmlns:a16="http://schemas.microsoft.com/office/drawing/2014/main" id="{77992E1F-3138-087D-429A-4B1824EA9746}"/>
              </a:ext>
            </a:extLst>
          </p:cNvPr>
          <p:cNvSpPr>
            <a:spLocks noGrp="1"/>
          </p:cNvSpPr>
          <p:nvPr>
            <p:ph type="sldNum" sz="quarter" idx="5"/>
          </p:nvPr>
        </p:nvSpPr>
        <p:spPr/>
        <p:txBody>
          <a:bodyPr/>
          <a:lstStyle/>
          <a:p>
            <a:fld id="{8D0A084A-41EF-D248-8CC4-C173FAAE6CC6}" type="slidenum">
              <a:rPr lang="en-US" smtClean="0"/>
              <a:t>37</a:t>
            </a:fld>
            <a:endParaRPr lang="en-US"/>
          </a:p>
        </p:txBody>
      </p:sp>
    </p:spTree>
    <p:extLst>
      <p:ext uri="{BB962C8B-B14F-4D97-AF65-F5344CB8AC3E}">
        <p14:creationId xmlns:p14="http://schemas.microsoft.com/office/powerpoint/2010/main" val="109627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37E72-F101-6944-4A9D-4DB1B234B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A0FAA-256B-339E-C209-F6A05F9D5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0E263-F872-CE22-3CFE-04E751EBA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96D91E-F2A5-F0F8-ACBB-718BBD851CCD}"/>
              </a:ext>
            </a:extLst>
          </p:cNvPr>
          <p:cNvSpPr>
            <a:spLocks noGrp="1"/>
          </p:cNvSpPr>
          <p:nvPr>
            <p:ph type="sldNum" sz="quarter" idx="5"/>
          </p:nvPr>
        </p:nvSpPr>
        <p:spPr/>
        <p:txBody>
          <a:bodyPr/>
          <a:lstStyle/>
          <a:p>
            <a:fld id="{8D0A084A-41EF-D248-8CC4-C173FAAE6CC6}" type="slidenum">
              <a:rPr lang="en-US" smtClean="0"/>
              <a:t>38</a:t>
            </a:fld>
            <a:endParaRPr lang="en-US"/>
          </a:p>
        </p:txBody>
      </p:sp>
    </p:spTree>
    <p:extLst>
      <p:ext uri="{BB962C8B-B14F-4D97-AF65-F5344CB8AC3E}">
        <p14:creationId xmlns:p14="http://schemas.microsoft.com/office/powerpoint/2010/main" val="273213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AA9B-6CA2-8030-C163-2FC77885A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72C03-FDC9-24D1-143B-1C3559C52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5AA10-1412-8FAD-32EB-DE615D5A01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35F1A-0847-871F-1E6C-89E746829CFB}"/>
              </a:ext>
            </a:extLst>
          </p:cNvPr>
          <p:cNvSpPr>
            <a:spLocks noGrp="1"/>
          </p:cNvSpPr>
          <p:nvPr>
            <p:ph type="sldNum" sz="quarter" idx="5"/>
          </p:nvPr>
        </p:nvSpPr>
        <p:spPr/>
        <p:txBody>
          <a:bodyPr/>
          <a:lstStyle/>
          <a:p>
            <a:fld id="{8D0A084A-41EF-D248-8CC4-C173FAAE6CC6}" type="slidenum">
              <a:rPr lang="en-US" smtClean="0"/>
              <a:t>3</a:t>
            </a:fld>
            <a:endParaRPr lang="en-US"/>
          </a:p>
        </p:txBody>
      </p:sp>
    </p:spTree>
    <p:extLst>
      <p:ext uri="{BB962C8B-B14F-4D97-AF65-F5344CB8AC3E}">
        <p14:creationId xmlns:p14="http://schemas.microsoft.com/office/powerpoint/2010/main" val="3544953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36B1A-EC7C-D3A6-F69F-014964824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07DFB-415F-678A-F8A2-F449DC449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502A8-D0C7-2401-5DAE-E92346492A97}"/>
              </a:ext>
            </a:extLst>
          </p:cNvPr>
          <p:cNvSpPr>
            <a:spLocks noGrp="1"/>
          </p:cNvSpPr>
          <p:nvPr>
            <p:ph type="body" idx="1"/>
          </p:nvPr>
        </p:nvSpPr>
        <p:spPr/>
        <p:txBody>
          <a:bodyPr/>
          <a:lstStyle/>
          <a:p>
            <a:r>
              <a:rPr lang="en-IE" b="0" i="0" dirty="0">
                <a:solidFill>
                  <a:srgbClr val="1F1F1F"/>
                </a:solidFill>
                <a:effectLst/>
                <a:latin typeface="ElsevierGulliver"/>
              </a:rPr>
              <a:t>Organizations can leverage diverse types of strategies to identify GDPR violations such as studying guidelines (</a:t>
            </a:r>
            <a:r>
              <a:rPr lang="en-IE" b="0" i="0" u="none" strike="noStrike" dirty="0">
                <a:effectLst/>
                <a:latin typeface="ElsevierGulliver"/>
                <a:hlinkClick r:id="rId3"/>
              </a:rPr>
              <a:t>ICO UK, 2018b</a:t>
            </a:r>
            <a:r>
              <a:rPr lang="en-IE" b="0" i="0" dirty="0">
                <a:solidFill>
                  <a:srgbClr val="1F1F1F"/>
                </a:solidFill>
                <a:effectLst/>
                <a:latin typeface="ElsevierGulliver"/>
              </a:rPr>
              <a:t>) or case studies (</a:t>
            </a:r>
            <a:r>
              <a:rPr lang="en-IE" b="0" i="0" u="none" strike="noStrike" dirty="0">
                <a:effectLst/>
                <a:latin typeface="ElsevierGulliver"/>
                <a:hlinkClick r:id="rId4"/>
              </a:rPr>
              <a:t>DPC Ireland, 2023</a:t>
            </a:r>
            <a:r>
              <a:rPr lang="en-IE" b="0" i="0" dirty="0">
                <a:solidFill>
                  <a:srgbClr val="1F1F1F"/>
                </a:solidFill>
                <a:effectLst/>
                <a:latin typeface="ElsevierGulliver"/>
              </a:rPr>
              <a:t>) from supervisory authorities, conducting Data Protection Impact Assessments (DPIAs) (</a:t>
            </a:r>
            <a:r>
              <a:rPr lang="en-IE" b="0" i="0" u="none" strike="noStrike" dirty="0">
                <a:effectLst/>
                <a:latin typeface="ElsevierGulliver"/>
                <a:hlinkClick r:id="rId5"/>
              </a:rPr>
              <a:t>DPC Ireland, 2018</a:t>
            </a:r>
            <a:r>
              <a:rPr lang="en-IE" b="0" i="0" dirty="0">
                <a:solidFill>
                  <a:srgbClr val="1F1F1F"/>
                </a:solidFill>
                <a:effectLst/>
                <a:latin typeface="ElsevierGulliver"/>
              </a:rPr>
              <a:t>), using threat </a:t>
            </a:r>
            <a:r>
              <a:rPr lang="en-IE" b="0" i="0" dirty="0" err="1">
                <a:solidFill>
                  <a:srgbClr val="1F1F1F"/>
                </a:solidFill>
                <a:effectLst/>
                <a:latin typeface="ElsevierGulliver"/>
              </a:rPr>
              <a:t>modeling</a:t>
            </a:r>
            <a:r>
              <a:rPr lang="en-IE" b="0" i="0" dirty="0">
                <a:solidFill>
                  <a:srgbClr val="1F1F1F"/>
                </a:solidFill>
                <a:effectLst/>
                <a:latin typeface="ElsevierGulliver"/>
              </a:rPr>
              <a:t> methodologies for security (</a:t>
            </a:r>
            <a:r>
              <a:rPr lang="en-IE" b="0" i="0" u="none" strike="noStrike" dirty="0">
                <a:effectLst/>
                <a:latin typeface="ElsevierGulliver"/>
                <a:hlinkClick r:id="rId6"/>
              </a:rPr>
              <a:t>Thevarmannil, 2023</a:t>
            </a:r>
            <a:r>
              <a:rPr lang="en-IE" b="0" i="0" dirty="0">
                <a:solidFill>
                  <a:srgbClr val="1F1F1F"/>
                </a:solidFill>
                <a:effectLst/>
                <a:latin typeface="ElsevierGulliver"/>
              </a:rPr>
              <a:t>) or privacy (</a:t>
            </a:r>
            <a:r>
              <a:rPr lang="en-IE" b="0" i="0" u="none" strike="noStrike" dirty="0">
                <a:effectLst/>
                <a:latin typeface="ElsevierGulliver"/>
                <a:hlinkClick r:id="rId7"/>
              </a:rPr>
              <a:t>KU Leuven, 2023</a:t>
            </a:r>
            <a:r>
              <a:rPr lang="en-IE" b="0" i="0" dirty="0">
                <a:solidFill>
                  <a:srgbClr val="1F1F1F"/>
                </a:solidFill>
                <a:effectLst/>
                <a:latin typeface="ElsevierGulliver"/>
              </a:rPr>
              <a:t>), or simply consulting the expert judgment from a legal team. </a:t>
            </a:r>
          </a:p>
          <a:p>
            <a:endParaRPr lang="en-IE" b="0" i="0" dirty="0">
              <a:solidFill>
                <a:srgbClr val="1F1F1F"/>
              </a:solidFill>
              <a:effectLst/>
              <a:latin typeface="ElsevierGulliver"/>
            </a:endParaRPr>
          </a:p>
          <a:p>
            <a:endParaRPr lang="en-IE" b="0" i="0" dirty="0">
              <a:solidFill>
                <a:srgbClr val="1F1F1F"/>
              </a:solidFill>
              <a:effectLst/>
              <a:latin typeface="ElsevierGulliver"/>
            </a:endParaRPr>
          </a:p>
          <a:p>
            <a:r>
              <a:rPr lang="en-IE" b="0" i="0" dirty="0" err="1">
                <a:solidFill>
                  <a:srgbClr val="1F1F1F"/>
                </a:solidFill>
                <a:effectLst/>
                <a:latin typeface="ElsevierGulliver"/>
              </a:rPr>
              <a:t>SoCo</a:t>
            </a:r>
            <a:r>
              <a:rPr lang="en-IE" b="0" i="0" dirty="0">
                <a:solidFill>
                  <a:srgbClr val="1F1F1F"/>
                </a:solidFill>
                <a:effectLst/>
                <a:latin typeface="ElsevierGulliver"/>
              </a:rPr>
              <a:t> has been purposely designed to be agnostic of such strategies, </a:t>
            </a:r>
            <a:r>
              <a:rPr lang="en-IE" b="0" i="0" dirty="0" err="1">
                <a:solidFill>
                  <a:srgbClr val="1F1F1F"/>
                </a:solidFill>
                <a:effectLst/>
                <a:latin typeface="ElsevierGulliver"/>
              </a:rPr>
              <a:t>SoCo</a:t>
            </a:r>
            <a:r>
              <a:rPr lang="en-IE" b="0" i="0" dirty="0">
                <a:solidFill>
                  <a:srgbClr val="1F1F1F"/>
                </a:solidFill>
                <a:effectLst/>
                <a:latin typeface="ElsevierGulliver"/>
              </a:rPr>
              <a:t> simply requires the non-compliant scenarios to be fed </a:t>
            </a:r>
            <a:r>
              <a:rPr lang="en-IE" b="0" i="0" dirty="0" err="1">
                <a:solidFill>
                  <a:srgbClr val="1F1F1F"/>
                </a:solidFill>
                <a:effectLst/>
                <a:latin typeface="ElsevierGulliver"/>
              </a:rPr>
              <a:t>modeled</a:t>
            </a:r>
            <a:r>
              <a:rPr lang="en-IE" b="0" i="0" dirty="0">
                <a:solidFill>
                  <a:srgbClr val="1F1F1F"/>
                </a:solidFill>
                <a:effectLst/>
                <a:latin typeface="ElsevierGulliver"/>
              </a:rPr>
              <a:t> as sequence diagrams. However, we acknowledge that integrating </a:t>
            </a:r>
            <a:r>
              <a:rPr lang="en-IE" b="0" i="0" dirty="0" err="1">
                <a:solidFill>
                  <a:srgbClr val="1F1F1F"/>
                </a:solidFill>
                <a:effectLst/>
                <a:latin typeface="ElsevierGulliver"/>
              </a:rPr>
              <a:t>SoCo</a:t>
            </a:r>
            <a:r>
              <a:rPr lang="en-IE" b="0" i="0" dirty="0">
                <a:solidFill>
                  <a:srgbClr val="1F1F1F"/>
                </a:solidFill>
                <a:effectLst/>
                <a:latin typeface="ElsevierGulliver"/>
              </a:rPr>
              <a:t> to such types of techniques can bring interesting benefits for practitioners (e.g., time savings, elimination of potential redundant steps). Therefore, finding effective ways to properly support artifacts derived from those techniques will be considered as a potential extension of our research work in the future.</a:t>
            </a:r>
          </a:p>
          <a:p>
            <a:endParaRPr lang="en-IE" b="0" i="0" dirty="0">
              <a:solidFill>
                <a:srgbClr val="1F1F1F"/>
              </a:solidFill>
              <a:effectLst/>
              <a:latin typeface="ElsevierGulliver"/>
            </a:endParaRPr>
          </a:p>
          <a:p>
            <a:r>
              <a:rPr lang="en-IE" b="1" i="0" dirty="0" err="1">
                <a:solidFill>
                  <a:srgbClr val="1F1F1F"/>
                </a:solidFill>
                <a:effectLst/>
                <a:latin typeface="ElsevierGulliver"/>
              </a:rPr>
              <a:t>Priv&amp;Sec</a:t>
            </a:r>
            <a:r>
              <a:rPr lang="en-IE" b="1" i="0" dirty="0">
                <a:solidFill>
                  <a:srgbClr val="1F1F1F"/>
                </a:solidFill>
                <a:effectLst/>
                <a:latin typeface="ElsevierGulliver"/>
              </a:rPr>
              <a:t> Controls Evaluation Sample</a:t>
            </a:r>
            <a:r>
              <a:rPr lang="en-IE" b="0" i="0" dirty="0">
                <a:solidFill>
                  <a:srgbClr val="1F1F1F"/>
                </a:solidFill>
                <a:effectLst/>
                <a:latin typeface="ElsevierGulliver"/>
              </a:rPr>
              <a:t>: Although only 10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were part of our evaluation sample, our results demonstrate that they were sufficient to address the scenarios identified as non-compliant with GDPR DPPs in </a:t>
            </a:r>
            <a:r>
              <a:rPr lang="en-IE" b="0" i="0" dirty="0" err="1">
                <a:solidFill>
                  <a:srgbClr val="1F1F1F"/>
                </a:solidFill>
                <a:effectLst/>
                <a:latin typeface="ElsevierGulliver"/>
              </a:rPr>
              <a:t>FenixEdu</a:t>
            </a:r>
            <a:r>
              <a:rPr lang="en-IE" b="0" i="0" dirty="0">
                <a:solidFill>
                  <a:srgbClr val="1F1F1F"/>
                </a:solidFill>
                <a:effectLst/>
                <a:latin typeface="ElsevierGulliver"/>
              </a:rPr>
              <a:t>. This set of controls was selected because they are considered basic and foundational cybersecurity measures in organizations</a:t>
            </a:r>
          </a:p>
          <a:p>
            <a:endParaRPr lang="en-IE" b="0" i="0" dirty="0">
              <a:solidFill>
                <a:srgbClr val="1F1F1F"/>
              </a:solidFill>
              <a:effectLst/>
              <a:latin typeface="ElsevierGulliver"/>
            </a:endParaRPr>
          </a:p>
          <a:p>
            <a:r>
              <a:rPr lang="en-IE" b="1" i="0" dirty="0">
                <a:solidFill>
                  <a:srgbClr val="1F1F1F"/>
                </a:solidFill>
                <a:effectLst/>
                <a:latin typeface="ElsevierGulliver"/>
              </a:rPr>
              <a:t> Case Studies and Participants’ Profile</a:t>
            </a:r>
            <a:r>
              <a:rPr lang="en-IE" b="0" i="0" dirty="0">
                <a:solidFill>
                  <a:srgbClr val="1F1F1F"/>
                </a:solidFill>
                <a:effectLst/>
                <a:latin typeface="ElsevierGulliver"/>
              </a:rPr>
              <a:t>: So far, </a:t>
            </a:r>
            <a:r>
              <a:rPr lang="en-IE" b="0" i="0" dirty="0" err="1">
                <a:solidFill>
                  <a:srgbClr val="1F1F1F"/>
                </a:solidFill>
                <a:effectLst/>
                <a:latin typeface="ElsevierGulliver"/>
              </a:rPr>
              <a:t>SoCo</a:t>
            </a:r>
            <a:r>
              <a:rPr lang="en-IE" b="0" i="0" dirty="0">
                <a:solidFill>
                  <a:srgbClr val="1F1F1F"/>
                </a:solidFill>
                <a:effectLst/>
                <a:latin typeface="ElsevierGulliver"/>
              </a:rPr>
              <a:t> has been evaluated by a seasoned software architect to demonstrate the feasibility of the approach and tools for supporting the software compliance with GDPR. Nevertheless, we plan to strengthen our evaluation by conducting more case studies, preferable involving multiple IT professionals and applications in other industry sectors, in order to further test our approach’s performance and generalizability. </a:t>
            </a:r>
          </a:p>
          <a:p>
            <a:endParaRPr lang="en-IE" b="0" i="0" dirty="0">
              <a:solidFill>
                <a:srgbClr val="1F1F1F"/>
              </a:solidFill>
              <a:effectLst/>
              <a:latin typeface="ElsevierGulliver"/>
            </a:endParaRPr>
          </a:p>
          <a:p>
            <a:pPr algn="l">
              <a:spcAft>
                <a:spcPts val="1200"/>
              </a:spcAft>
            </a:pPr>
            <a:r>
              <a:rPr lang="en-IE" b="0" i="0" dirty="0" err="1">
                <a:solidFill>
                  <a:srgbClr val="1F1F1F"/>
                </a:solidFill>
                <a:effectLst/>
                <a:latin typeface="ElsevierGulliver"/>
              </a:rPr>
              <a:t>SoCo</a:t>
            </a:r>
            <a:r>
              <a:rPr lang="en-IE" b="0" i="0" dirty="0">
                <a:solidFill>
                  <a:srgbClr val="1F1F1F"/>
                </a:solidFill>
                <a:effectLst/>
                <a:latin typeface="ElsevierGulliver"/>
              </a:rPr>
              <a:t> currently uses syntactic similarity to search for data items and operations in the sequence diagrams. We decided to go in this direction because engineers usually follow meaningful programming naming conventions, including using standard nouns and verbs for the entities and </a:t>
            </a:r>
            <a:r>
              <a:rPr lang="en-IE" b="0" i="0" dirty="0" err="1">
                <a:solidFill>
                  <a:srgbClr val="1F1F1F"/>
                </a:solidFill>
                <a:effectLst/>
                <a:latin typeface="ElsevierGulliver"/>
              </a:rPr>
              <a:t>behaviors</a:t>
            </a:r>
            <a:r>
              <a:rPr lang="en-IE" b="0" i="0" dirty="0">
                <a:solidFill>
                  <a:srgbClr val="1F1F1F"/>
                </a:solidFill>
                <a:effectLst/>
                <a:latin typeface="ElsevierGulliver"/>
              </a:rPr>
              <a:t> represented in a software system (</a:t>
            </a:r>
            <a:r>
              <a:rPr lang="en-IE" b="0" i="0" u="none" strike="noStrike" dirty="0">
                <a:solidFill>
                  <a:srgbClr val="1F1F1F"/>
                </a:solidFill>
                <a:effectLst/>
                <a:latin typeface="ElsevierGulliver"/>
                <a:hlinkClick r:id="rId8"/>
              </a:rPr>
              <a:t>Butler et al., 2015</a:t>
            </a:r>
            <a:r>
              <a:rPr lang="en-IE" b="0" i="0" dirty="0">
                <a:solidFill>
                  <a:srgbClr val="1F1F1F"/>
                </a:solidFill>
                <a:effectLst/>
                <a:latin typeface="ElsevierGulliver"/>
              </a:rPr>
              <a:t>). Moreover, syntactic and lexical similarity techniques are commonly used in code scanning tools as they focus on the structural and grammatical aspects of code rather than its semantic or functional </a:t>
            </a:r>
            <a:r>
              <a:rPr lang="en-IE" b="0" i="0" dirty="0" err="1">
                <a:solidFill>
                  <a:srgbClr val="1F1F1F"/>
                </a:solidFill>
                <a:effectLst/>
                <a:latin typeface="ElsevierGulliver"/>
              </a:rPr>
              <a:t>behavior</a:t>
            </a:r>
            <a:r>
              <a:rPr lang="en-IE" b="0" i="0" dirty="0">
                <a:solidFill>
                  <a:srgbClr val="1F1F1F"/>
                </a:solidFill>
                <a:effectLst/>
                <a:latin typeface="ElsevierGulliver"/>
              </a:rPr>
              <a:t> (</a:t>
            </a:r>
            <a:r>
              <a:rPr lang="en-IE" b="0" i="0" u="none" strike="noStrike" dirty="0">
                <a:solidFill>
                  <a:srgbClr val="1F1F1F"/>
                </a:solidFill>
                <a:effectLst/>
                <a:latin typeface="ElsevierGulliver"/>
                <a:hlinkClick r:id="rId9"/>
              </a:rPr>
              <a:t>Gali et al., 2019</a:t>
            </a:r>
            <a:r>
              <a:rPr lang="en-IE" b="0" i="0" dirty="0">
                <a:solidFill>
                  <a:srgbClr val="1F1F1F"/>
                </a:solidFill>
                <a:effectLst/>
                <a:latin typeface="ElsevierGulliver"/>
              </a:rPr>
              <a:t>, </a:t>
            </a:r>
            <a:r>
              <a:rPr lang="en-IE" b="0" i="0" u="none" strike="noStrike" dirty="0">
                <a:solidFill>
                  <a:srgbClr val="1F1F1F"/>
                </a:solidFill>
                <a:effectLst/>
                <a:latin typeface="ElsevierGulliver"/>
                <a:hlinkClick r:id="rId10"/>
              </a:rPr>
              <a:t>Kılıç and Sandıkkaya, 2023</a:t>
            </a:r>
            <a:r>
              <a:rPr lang="en-IE" b="0" i="0" dirty="0">
                <a:solidFill>
                  <a:srgbClr val="1F1F1F"/>
                </a:solidFill>
                <a:effectLst/>
                <a:latin typeface="ElsevierGulliver"/>
              </a:rPr>
              <a:t>). Since the sequence diagrams fed to </a:t>
            </a:r>
            <a:r>
              <a:rPr lang="en-IE" b="0" i="0" dirty="0" err="1">
                <a:solidFill>
                  <a:srgbClr val="1F1F1F"/>
                </a:solidFill>
                <a:effectLst/>
                <a:latin typeface="ElsevierGulliver"/>
              </a:rPr>
              <a:t>SoCo</a:t>
            </a:r>
            <a:r>
              <a:rPr lang="en-IE" b="0" i="0" dirty="0">
                <a:solidFill>
                  <a:srgbClr val="1F1F1F"/>
                </a:solidFill>
                <a:effectLst/>
                <a:latin typeface="ElsevierGulliver"/>
              </a:rPr>
              <a:t> will ultimately be translated into code instructions by engineers, we followed this same principle. Additionally, we opted for not using semantic similarity techniques because words and phrases often have multiple meanings in natural language depending on the context, and automatic semantic matching might struggle to disambiguate terms correctly (hence, potentially resulting in false matches). Therefore, we opted to leverage semantic similarity to expand the data dictionary, and then review/clean it by removing any invalid terms/synonyms (as explained in Section </a:t>
            </a:r>
            <a:r>
              <a:rPr lang="en-IE" b="0" i="0" u="none" strike="noStrike" dirty="0">
                <a:solidFill>
                  <a:srgbClr val="1F1F1F"/>
                </a:solidFill>
                <a:effectLst/>
                <a:latin typeface="ElsevierGulliver"/>
                <a:hlinkClick r:id="rId11"/>
              </a:rPr>
              <a:t>4</a:t>
            </a:r>
            <a:r>
              <a:rPr lang="en-IE" b="0" i="0" dirty="0">
                <a:solidFill>
                  <a:srgbClr val="1F1F1F"/>
                </a:solidFill>
                <a:effectLst/>
                <a:latin typeface="ElsevierGulliver"/>
              </a:rPr>
              <a:t>). This strategy helps to achieve the benefits of semantic matching, while also preventing its potential issues (as discussed in our evaluation). Finally, although </a:t>
            </a:r>
            <a:r>
              <a:rPr lang="en-IE" b="0" i="0" dirty="0" err="1">
                <a:solidFill>
                  <a:srgbClr val="1F1F1F"/>
                </a:solidFill>
                <a:effectLst/>
                <a:latin typeface="ElsevierGulliver"/>
              </a:rPr>
              <a:t>SoCo</a:t>
            </a:r>
            <a:r>
              <a:rPr lang="en-IE" b="0" i="0" dirty="0">
                <a:solidFill>
                  <a:srgbClr val="1F1F1F"/>
                </a:solidFill>
                <a:effectLst/>
                <a:latin typeface="ElsevierGulliver"/>
              </a:rPr>
              <a:t> currently uses “contains” (ignoring case) as its primary function to assess similarity, it is planned to include other functions in the future (e.g., a semantic one).</a:t>
            </a:r>
          </a:p>
          <a:p>
            <a:pPr algn="l">
              <a:spcAft>
                <a:spcPts val="1200"/>
              </a:spcAft>
            </a:pPr>
            <a:endParaRPr lang="en-IE" b="0" i="0" dirty="0">
              <a:solidFill>
                <a:srgbClr val="1F1F1F"/>
              </a:solidFill>
              <a:effectLst/>
              <a:latin typeface="ElsevierGulliver"/>
            </a:endParaRPr>
          </a:p>
          <a:p>
            <a:pPr algn="l">
              <a:spcAft>
                <a:spcPts val="1200"/>
              </a:spcAft>
            </a:pPr>
            <a:r>
              <a:rPr lang="en-IE" b="1" i="0" dirty="0">
                <a:solidFill>
                  <a:srgbClr val="1F1F1F"/>
                </a:solidFill>
                <a:effectLst/>
                <a:latin typeface="ElsevierGulliver"/>
              </a:rPr>
              <a:t>Translation of Sequence Diagrams to Code</a:t>
            </a:r>
            <a:r>
              <a:rPr lang="en-IE" b="0" i="0" dirty="0">
                <a:solidFill>
                  <a:srgbClr val="1F1F1F"/>
                </a:solidFill>
                <a:effectLst/>
                <a:latin typeface="ElsevierGulliver"/>
              </a:rPr>
              <a:t>: Once engineers complete the steps involved in </a:t>
            </a:r>
            <a:r>
              <a:rPr lang="en-IE" b="0" i="0" dirty="0" err="1">
                <a:solidFill>
                  <a:srgbClr val="1F1F1F"/>
                </a:solidFill>
                <a:effectLst/>
                <a:latin typeface="ElsevierGulliver"/>
              </a:rPr>
              <a:t>SoCo</a:t>
            </a:r>
            <a:r>
              <a:rPr lang="en-IE" b="0" i="0" dirty="0">
                <a:solidFill>
                  <a:srgbClr val="1F1F1F"/>
                </a:solidFill>
                <a:effectLst/>
                <a:latin typeface="ElsevierGulliver"/>
              </a:rPr>
              <a:t>, the evolved sequence diagrams </a:t>
            </a:r>
            <a:r>
              <a:rPr lang="en-IE" b="0" i="0" dirty="0" err="1">
                <a:solidFill>
                  <a:srgbClr val="1F1F1F"/>
                </a:solidFill>
                <a:effectLst/>
                <a:latin typeface="ElsevierGulliver"/>
              </a:rPr>
              <a:t>modeling</a:t>
            </a:r>
            <a:r>
              <a:rPr lang="en-IE" b="0" i="0" dirty="0">
                <a:solidFill>
                  <a:srgbClr val="1F1F1F"/>
                </a:solidFill>
                <a:effectLst/>
                <a:latin typeface="ElsevierGulliver"/>
              </a:rPr>
              <a:t> the fixed GDPR DPP violations are ready to guide engineers in the development phase of the SDLC. That is, engineers would implement the security measures and associated changes suggested by </a:t>
            </a:r>
            <a:r>
              <a:rPr lang="en-IE" b="0" i="0" dirty="0" err="1">
                <a:solidFill>
                  <a:srgbClr val="1F1F1F"/>
                </a:solidFill>
                <a:effectLst/>
                <a:latin typeface="ElsevierGulliver"/>
              </a:rPr>
              <a:t>SoCo</a:t>
            </a:r>
            <a:r>
              <a:rPr lang="en-IE" b="0" i="0" dirty="0">
                <a:solidFill>
                  <a:srgbClr val="1F1F1F"/>
                </a:solidFill>
                <a:effectLst/>
                <a:latin typeface="ElsevierGulliver"/>
              </a:rPr>
              <a:t> to reflect the software evolution. Since the aim of </a:t>
            </a:r>
            <a:r>
              <a:rPr lang="en-IE" b="0" i="0" dirty="0" err="1">
                <a:solidFill>
                  <a:srgbClr val="1F1F1F"/>
                </a:solidFill>
                <a:effectLst/>
                <a:latin typeface="ElsevierGulliver"/>
              </a:rPr>
              <a:t>SoCo</a:t>
            </a:r>
            <a:r>
              <a:rPr lang="en-IE" b="0" i="0" dirty="0">
                <a:solidFill>
                  <a:srgbClr val="1F1F1F"/>
                </a:solidFill>
                <a:effectLst/>
                <a:latin typeface="ElsevierGulliver"/>
              </a:rPr>
              <a:t> is to support engineers in the design phase of the SDLC, </a:t>
            </a:r>
            <a:r>
              <a:rPr lang="en-IE" b="0" i="0" dirty="0" err="1">
                <a:solidFill>
                  <a:srgbClr val="1F1F1F"/>
                </a:solidFill>
                <a:effectLst/>
                <a:latin typeface="ElsevierGulliver"/>
              </a:rPr>
              <a:t>SoCo</a:t>
            </a:r>
            <a:r>
              <a:rPr lang="en-IE" b="0" i="0" dirty="0">
                <a:solidFill>
                  <a:srgbClr val="1F1F1F"/>
                </a:solidFill>
                <a:effectLst/>
                <a:latin typeface="ElsevierGulliver"/>
              </a:rPr>
              <a:t> currently does not offer a functionality to automatically generate source code based on the evolved sequence diagrams. However, automatic code generation from UML sequence diagrams is a well-studied field not only in the literature (</a:t>
            </a:r>
            <a:r>
              <a:rPr lang="en-IE" b="0" i="0" u="none" strike="noStrike" dirty="0">
                <a:effectLst/>
                <a:latin typeface="ElsevierGulliver"/>
                <a:hlinkClick r:id="rId12"/>
              </a:rPr>
              <a:t>Parada et al., 2011</a:t>
            </a:r>
            <a:r>
              <a:rPr lang="en-IE" b="0" i="0" dirty="0">
                <a:solidFill>
                  <a:srgbClr val="1F1F1F"/>
                </a:solidFill>
                <a:effectLst/>
                <a:latin typeface="ElsevierGulliver"/>
              </a:rPr>
              <a:t>, </a:t>
            </a:r>
            <a:r>
              <a:rPr lang="en-IE" b="0" i="0" u="none" strike="noStrike" dirty="0">
                <a:effectLst/>
                <a:latin typeface="ElsevierGulliver"/>
                <a:hlinkClick r:id="rId13"/>
              </a:rPr>
              <a:t>Kundu et al., 2013</a:t>
            </a:r>
            <a:r>
              <a:rPr lang="en-IE" b="0" i="0" dirty="0">
                <a:solidFill>
                  <a:srgbClr val="1F1F1F"/>
                </a:solidFill>
                <a:effectLst/>
                <a:latin typeface="ElsevierGulliver"/>
              </a:rPr>
              <a:t>, </a:t>
            </a:r>
            <a:r>
              <a:rPr lang="en-IE" b="0" i="0" u="none" strike="noStrike" dirty="0">
                <a:effectLst/>
                <a:latin typeface="ElsevierGulliver"/>
                <a:hlinkClick r:id="rId14"/>
              </a:rPr>
              <a:t>Paolone et al., 2020</a:t>
            </a:r>
            <a:r>
              <a:rPr lang="en-IE" b="0" i="0" dirty="0">
                <a:solidFill>
                  <a:srgbClr val="1F1F1F"/>
                </a:solidFill>
                <a:effectLst/>
                <a:latin typeface="ElsevierGulliver"/>
              </a:rPr>
              <a:t>) but also applied in commercial tools (</a:t>
            </a:r>
            <a:r>
              <a:rPr lang="en-IE" b="0" i="0" u="none" strike="noStrike" dirty="0">
                <a:effectLst/>
                <a:latin typeface="ElsevierGulliver"/>
                <a:hlinkClick r:id="rId15"/>
              </a:rPr>
              <a:t>Altova GmbH, 2023</a:t>
            </a:r>
            <a:r>
              <a:rPr lang="en-IE" b="0" i="0" dirty="0">
                <a:solidFill>
                  <a:srgbClr val="1F1F1F"/>
                </a:solidFill>
                <a:effectLst/>
                <a:latin typeface="ElsevierGulliver"/>
              </a:rPr>
              <a:t>). Depending on the programming language used, there are typically tools that can assist engineers with this task. For instance, integrated development environments (e.g., Eclipse, IntelliJ IDEA) usually offer UML </a:t>
            </a:r>
            <a:r>
              <a:rPr lang="en-IE" b="0" i="0" dirty="0" err="1">
                <a:solidFill>
                  <a:srgbClr val="1F1F1F"/>
                </a:solidFill>
                <a:effectLst/>
                <a:latin typeface="ElsevierGulliver"/>
              </a:rPr>
              <a:t>modeling</a:t>
            </a:r>
            <a:r>
              <a:rPr lang="en-IE" b="0" i="0" dirty="0">
                <a:solidFill>
                  <a:srgbClr val="1F1F1F"/>
                </a:solidFill>
                <a:effectLst/>
                <a:latin typeface="ElsevierGulliver"/>
              </a:rPr>
              <a:t> and code generation plugins. We plan to leverage some of these approaches to integrate them into </a:t>
            </a:r>
            <a:r>
              <a:rPr lang="en-IE" b="0" i="0" dirty="0" err="1">
                <a:solidFill>
                  <a:srgbClr val="1F1F1F"/>
                </a:solidFill>
                <a:effectLst/>
                <a:latin typeface="ElsevierGulliver"/>
              </a:rPr>
              <a:t>SoCo</a:t>
            </a:r>
            <a:r>
              <a:rPr lang="en-IE" b="0" i="0" dirty="0">
                <a:solidFill>
                  <a:srgbClr val="1F1F1F"/>
                </a:solidFill>
                <a:effectLst/>
                <a:latin typeface="ElsevierGulliver"/>
              </a:rPr>
              <a:t> to further automate the process of implementing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for GDPR compliance. Although the generated code may lack all the architectural considerations and optimizations that engineers might introduce (depending on the complexity of the diagrams), this approach is common in the industry, as it provides a fair starting point for engineers to work with.</a:t>
            </a:r>
          </a:p>
          <a:p>
            <a:br>
              <a:rPr lang="en-IE" dirty="0"/>
            </a:br>
            <a:endParaRPr lang="en-US" dirty="0"/>
          </a:p>
        </p:txBody>
      </p:sp>
      <p:sp>
        <p:nvSpPr>
          <p:cNvPr id="4" name="Slide Number Placeholder 3">
            <a:extLst>
              <a:ext uri="{FF2B5EF4-FFF2-40B4-BE49-F238E27FC236}">
                <a16:creationId xmlns:a16="http://schemas.microsoft.com/office/drawing/2014/main" id="{9AD660CD-6089-3DB2-CBCF-C800F58CE56F}"/>
              </a:ext>
            </a:extLst>
          </p:cNvPr>
          <p:cNvSpPr>
            <a:spLocks noGrp="1"/>
          </p:cNvSpPr>
          <p:nvPr>
            <p:ph type="sldNum" sz="quarter" idx="5"/>
          </p:nvPr>
        </p:nvSpPr>
        <p:spPr/>
        <p:txBody>
          <a:bodyPr/>
          <a:lstStyle/>
          <a:p>
            <a:fld id="{8D0A084A-41EF-D248-8CC4-C173FAAE6CC6}" type="slidenum">
              <a:rPr lang="en-US" smtClean="0"/>
              <a:t>39</a:t>
            </a:fld>
            <a:endParaRPr lang="en-US"/>
          </a:p>
        </p:txBody>
      </p:sp>
    </p:spTree>
    <p:extLst>
      <p:ext uri="{BB962C8B-B14F-4D97-AF65-F5344CB8AC3E}">
        <p14:creationId xmlns:p14="http://schemas.microsoft.com/office/powerpoint/2010/main" val="4227911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08AD7-B08C-6B87-4907-DD8FEF38A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EA8AD-1A24-C9FD-F13F-F18F7D68C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3AD5F-B151-A474-2A45-B26F95883C65}"/>
              </a:ext>
            </a:extLst>
          </p:cNvPr>
          <p:cNvSpPr>
            <a:spLocks noGrp="1"/>
          </p:cNvSpPr>
          <p:nvPr>
            <p:ph type="body" idx="1"/>
          </p:nvPr>
        </p:nvSpPr>
        <p:spPr/>
        <p:txBody>
          <a:bodyPr/>
          <a:lstStyle/>
          <a:p>
            <a:pPr algn="l">
              <a:spcBef>
                <a:spcPts val="1200"/>
              </a:spcBef>
              <a:spcAft>
                <a:spcPts val="1200"/>
              </a:spcAft>
            </a:pPr>
            <a:r>
              <a:rPr lang="en-IE" b="0" i="1" dirty="0" err="1">
                <a:solidFill>
                  <a:srgbClr val="1F1F1F"/>
                </a:solidFill>
                <a:effectLst/>
                <a:latin typeface="ElsevierGulliver"/>
              </a:rPr>
              <a:t>ractical</a:t>
            </a:r>
            <a:r>
              <a:rPr lang="en-IE" b="0" i="1" dirty="0">
                <a:solidFill>
                  <a:srgbClr val="1F1F1F"/>
                </a:solidFill>
                <a:effectLst/>
                <a:latin typeface="ElsevierGulliver"/>
              </a:rPr>
              <a:t> guidance towards GDPR compliance</a:t>
            </a:r>
            <a:r>
              <a:rPr lang="en-IE" b="0" i="0" dirty="0">
                <a:solidFill>
                  <a:srgbClr val="1F1F1F"/>
                </a:solidFill>
                <a:effectLst/>
                <a:latin typeface="ElsevierGulliver"/>
              </a:rPr>
              <a:t>: Previous research work has identified that developers are not able to implement GDPR effectively into software development practice due to the lack of familiarity with GDPR DPPs and the lack of knowledge on what techniques to use (or how to implement them) (</a:t>
            </a:r>
            <a:r>
              <a:rPr lang="en-IE" b="0" i="0" u="none" strike="noStrike" dirty="0">
                <a:solidFill>
                  <a:srgbClr val="1F1F1F"/>
                </a:solidFill>
                <a:effectLst/>
                <a:latin typeface="ElsevierGulliver"/>
                <a:hlinkClick r:id="rId3"/>
              </a:rPr>
              <a:t>Alhazmi and Arachchilage, 2021</a:t>
            </a:r>
            <a:r>
              <a:rPr lang="en-IE" b="0" i="0" dirty="0">
                <a:solidFill>
                  <a:srgbClr val="1F1F1F"/>
                </a:solidFill>
                <a:effectLst/>
                <a:latin typeface="ElsevierGulliver"/>
              </a:rPr>
              <a:t>). Our research provides value to practitioners as it helps to solve these issues by providing them with direct guidance on how to operationalize the GDPR DPPs in software systems. Through the use of our </a:t>
            </a:r>
            <a:r>
              <a:rPr lang="en-IE" b="0" i="0" dirty="0" err="1">
                <a:solidFill>
                  <a:srgbClr val="1F1F1F"/>
                </a:solidFill>
                <a:effectLst/>
                <a:latin typeface="ElsevierGulliver"/>
              </a:rPr>
              <a:t>catalog</a:t>
            </a:r>
            <a:r>
              <a:rPr lang="en-IE" b="0" i="0" dirty="0">
                <a:solidFill>
                  <a:srgbClr val="1F1F1F"/>
                </a:solidFill>
                <a:effectLst/>
                <a:latin typeface="ElsevierGulliver"/>
              </a:rPr>
              <a:t> that maps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with GDPR DPPs, practitioners can know what controls to use to fix a GDPR-violating scenario. Moreover, our proposed techniques support practitioners to know where in the data processing activity such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can be integrated and how they can be technically implemented. Practitioners can also gain a deeper understanding of where GDPR violations can arise in data processing activities present in software functionality and how they can be addressed because </a:t>
            </a:r>
            <a:r>
              <a:rPr lang="en-IE" b="0" i="0" dirty="0" err="1">
                <a:solidFill>
                  <a:srgbClr val="1F1F1F"/>
                </a:solidFill>
                <a:effectLst/>
                <a:latin typeface="ElsevierGulliver"/>
              </a:rPr>
              <a:t>SoCo</a:t>
            </a:r>
            <a:r>
              <a:rPr lang="en-IE" b="0" i="0" dirty="0">
                <a:solidFill>
                  <a:srgbClr val="1F1F1F"/>
                </a:solidFill>
                <a:effectLst/>
                <a:latin typeface="ElsevierGulliver"/>
              </a:rPr>
              <a:t> allows to filter sequence diagrams in the scope of GDPR. All these contributions help to advance the body of knowledge intersecting the fields of software security and software engineering.</a:t>
            </a:r>
          </a:p>
          <a:p>
            <a:pPr algn="l">
              <a:spcBef>
                <a:spcPts val="1200"/>
              </a:spcBef>
              <a:spcAft>
                <a:spcPts val="1200"/>
              </a:spcAft>
              <a:buFont typeface="Arial" panose="020B0604020202020204" pitchFamily="34" charset="0"/>
              <a:buChar char="•"/>
            </a:pPr>
            <a:r>
              <a:rPr lang="en-IE" b="0" i="0" dirty="0">
                <a:solidFill>
                  <a:srgbClr val="1F1F1F"/>
                </a:solidFill>
                <a:effectLst/>
                <a:latin typeface="ElsevierGulliver"/>
              </a:rPr>
              <a:t>•</a:t>
            </a:r>
            <a:r>
              <a:rPr lang="en-IE" b="0" i="1" dirty="0">
                <a:solidFill>
                  <a:srgbClr val="1F1F1F"/>
                </a:solidFill>
                <a:effectLst/>
                <a:latin typeface="ElsevierGulliver"/>
              </a:rPr>
              <a:t>Benchmarking Opportunities</a:t>
            </a:r>
            <a:r>
              <a:rPr lang="en-IE" b="0" i="0" dirty="0">
                <a:solidFill>
                  <a:srgbClr val="1F1F1F"/>
                </a:solidFill>
                <a:effectLst/>
                <a:latin typeface="ElsevierGulliver"/>
              </a:rPr>
              <a:t>: To promote research reproducibility, our research work includes a ready-to-use prototype implementation of </a:t>
            </a:r>
            <a:r>
              <a:rPr lang="en-IE" b="0" i="0" dirty="0" err="1">
                <a:solidFill>
                  <a:srgbClr val="1F1F1F"/>
                </a:solidFill>
                <a:effectLst/>
                <a:latin typeface="ElsevierGulliver"/>
              </a:rPr>
              <a:t>SoCo</a:t>
            </a:r>
            <a:r>
              <a:rPr lang="en-IE" b="0" i="0" dirty="0">
                <a:solidFill>
                  <a:srgbClr val="1F1F1F"/>
                </a:solidFill>
                <a:effectLst/>
                <a:latin typeface="ElsevierGulliver"/>
              </a:rPr>
              <a:t> which is publicly available as a GitHub project (</a:t>
            </a:r>
            <a:r>
              <a:rPr lang="en-IE" b="0" i="0" u="none" strike="noStrike" dirty="0">
                <a:solidFill>
                  <a:srgbClr val="1F1F1F"/>
                </a:solidFill>
                <a:effectLst/>
                <a:latin typeface="ElsevierGulliver"/>
                <a:hlinkClick r:id="rId4"/>
              </a:rPr>
              <a:t>Ayala-Rivera et al., 2023</a:t>
            </a:r>
            <a:r>
              <a:rPr lang="en-IE" b="0" i="0" dirty="0">
                <a:solidFill>
                  <a:srgbClr val="1F1F1F"/>
                </a:solidFill>
                <a:effectLst/>
                <a:latin typeface="ElsevierGulliver"/>
              </a:rPr>
              <a:t>). This also includes easy-to-follow instructions to build the prototype, as well as an automated way to replicate the experiments performed in this paper (with only 5 mouse clicks). Other artifacts (such as the </a:t>
            </a:r>
            <a:r>
              <a:rPr lang="en-IE" b="0" i="0" dirty="0" err="1">
                <a:solidFill>
                  <a:srgbClr val="1F1F1F"/>
                </a:solidFill>
                <a:effectLst/>
                <a:latin typeface="ElsevierGulliver"/>
              </a:rPr>
              <a:t>catalog</a:t>
            </a:r>
            <a:r>
              <a:rPr lang="en-IE" b="0" i="0" dirty="0">
                <a:solidFill>
                  <a:srgbClr val="1F1F1F"/>
                </a:solidFill>
                <a:effectLst/>
                <a:latin typeface="ElsevierGulliver"/>
              </a:rPr>
              <a:t> of controls, scenarios used, etc.) are also available for researchers (</a:t>
            </a:r>
            <a:r>
              <a:rPr lang="en-IE" b="0" i="0" u="none" strike="noStrike" dirty="0">
                <a:solidFill>
                  <a:srgbClr val="1F1F1F"/>
                </a:solidFill>
                <a:effectLst/>
                <a:latin typeface="ElsevierGulliver"/>
                <a:hlinkClick r:id="rId5"/>
              </a:rPr>
              <a:t>Ayala-Rivera et al., 2024</a:t>
            </a:r>
            <a:r>
              <a:rPr lang="en-IE" b="0" i="0" dirty="0">
                <a:solidFill>
                  <a:srgbClr val="1F1F1F"/>
                </a:solidFill>
                <a:effectLst/>
                <a:latin typeface="ElsevierGulliver"/>
              </a:rPr>
              <a:t>). We also plan to adopt FAIR principles (</a:t>
            </a:r>
            <a:r>
              <a:rPr lang="en-IE" b="0" i="0" u="none" strike="noStrike" dirty="0">
                <a:solidFill>
                  <a:srgbClr val="1F1F1F"/>
                </a:solidFill>
                <a:effectLst/>
                <a:latin typeface="ElsevierGulliver"/>
                <a:hlinkClick r:id="rId6"/>
              </a:rPr>
              <a:t>Lamprecht et al., 2020</a:t>
            </a:r>
            <a:r>
              <a:rPr lang="en-IE" b="0" i="0" dirty="0">
                <a:solidFill>
                  <a:srgbClr val="1F1F1F"/>
                </a:solidFill>
                <a:effectLst/>
                <a:latin typeface="ElsevierGulliver"/>
              </a:rPr>
              <a:t>) for our tool and other artifacts developed in our research work. Thus, </a:t>
            </a:r>
            <a:r>
              <a:rPr lang="en-IE" b="0" i="0" dirty="0" err="1">
                <a:solidFill>
                  <a:srgbClr val="1F1F1F"/>
                </a:solidFill>
                <a:effectLst/>
                <a:latin typeface="ElsevierGulliver"/>
              </a:rPr>
              <a:t>SoCo</a:t>
            </a:r>
            <a:r>
              <a:rPr lang="en-IE" b="0" i="0" dirty="0">
                <a:solidFill>
                  <a:srgbClr val="1F1F1F"/>
                </a:solidFill>
                <a:effectLst/>
                <a:latin typeface="ElsevierGulliver"/>
              </a:rPr>
              <a:t> can act as a benchmark or rival technique for evaluating other research efforts tackling similar research problems. This can also facilitate comparative studies and foster healthy competition within the research community.</a:t>
            </a:r>
          </a:p>
          <a:p>
            <a:pPr algn="l">
              <a:spcBef>
                <a:spcPts val="1200"/>
              </a:spcBef>
              <a:spcAft>
                <a:spcPts val="1200"/>
              </a:spcAft>
              <a:buFont typeface="Arial" panose="020B0604020202020204" pitchFamily="34" charset="0"/>
              <a:buChar char="•"/>
            </a:pPr>
            <a:r>
              <a:rPr lang="en-IE" b="0" i="0" dirty="0">
                <a:solidFill>
                  <a:srgbClr val="1F1F1F"/>
                </a:solidFill>
                <a:effectLst/>
                <a:latin typeface="ElsevierGulliver"/>
              </a:rPr>
              <a:t>•</a:t>
            </a:r>
            <a:r>
              <a:rPr lang="en-IE" b="0" i="1" dirty="0">
                <a:solidFill>
                  <a:srgbClr val="1F1F1F"/>
                </a:solidFill>
                <a:effectLst/>
                <a:latin typeface="ElsevierGulliver"/>
              </a:rPr>
              <a:t>Support Automate Compliance Activities</a:t>
            </a:r>
            <a:r>
              <a:rPr lang="en-IE" b="0" i="0" dirty="0">
                <a:solidFill>
                  <a:srgbClr val="1F1F1F"/>
                </a:solidFill>
                <a:effectLst/>
                <a:latin typeface="ElsevierGulliver"/>
              </a:rPr>
              <a:t>: Our proposed approach can also contribute to the efforts of organizations to automate compliance activities. This can lead to more efficient and effective software development processes, ultimately helping to make software more secure and compliant, while also less costly and more maintainable. In particular, providing practical tools to support engineers in implementing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can help to increase the productivity of practitioners and at the same time reduce the level of errors that may lead to security incidents and therefore data breaches.</a:t>
            </a:r>
          </a:p>
          <a:p>
            <a:endParaRPr lang="en-US" dirty="0"/>
          </a:p>
        </p:txBody>
      </p:sp>
      <p:sp>
        <p:nvSpPr>
          <p:cNvPr id="4" name="Slide Number Placeholder 3">
            <a:extLst>
              <a:ext uri="{FF2B5EF4-FFF2-40B4-BE49-F238E27FC236}">
                <a16:creationId xmlns:a16="http://schemas.microsoft.com/office/drawing/2014/main" id="{F5CE4EC6-36D8-8B0D-DE08-353F1DEAD3E1}"/>
              </a:ext>
            </a:extLst>
          </p:cNvPr>
          <p:cNvSpPr>
            <a:spLocks noGrp="1"/>
          </p:cNvSpPr>
          <p:nvPr>
            <p:ph type="sldNum" sz="quarter" idx="5"/>
          </p:nvPr>
        </p:nvSpPr>
        <p:spPr/>
        <p:txBody>
          <a:bodyPr/>
          <a:lstStyle/>
          <a:p>
            <a:fld id="{8D0A084A-41EF-D248-8CC4-C173FAAE6CC6}" type="slidenum">
              <a:rPr lang="en-US" smtClean="0"/>
              <a:t>40</a:t>
            </a:fld>
            <a:endParaRPr lang="en-US"/>
          </a:p>
        </p:txBody>
      </p:sp>
    </p:spTree>
    <p:extLst>
      <p:ext uri="{BB962C8B-B14F-4D97-AF65-F5344CB8AC3E}">
        <p14:creationId xmlns:p14="http://schemas.microsoft.com/office/powerpoint/2010/main" val="1359991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FE2E-11D5-B711-A4AD-8B7B287CF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697E8-6C5E-0533-21E9-C0263A459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8D9A3-D8BA-4213-619A-4664D178FD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FB92ED-A534-C9D9-0747-810D7AADA597}"/>
              </a:ext>
            </a:extLst>
          </p:cNvPr>
          <p:cNvSpPr>
            <a:spLocks noGrp="1"/>
          </p:cNvSpPr>
          <p:nvPr>
            <p:ph type="sldNum" sz="quarter" idx="5"/>
          </p:nvPr>
        </p:nvSpPr>
        <p:spPr/>
        <p:txBody>
          <a:bodyPr/>
          <a:lstStyle/>
          <a:p>
            <a:fld id="{8D0A084A-41EF-D248-8CC4-C173FAAE6CC6}" type="slidenum">
              <a:rPr lang="en-US" smtClean="0"/>
              <a:t>41</a:t>
            </a:fld>
            <a:endParaRPr lang="en-US"/>
          </a:p>
        </p:txBody>
      </p:sp>
    </p:spTree>
    <p:extLst>
      <p:ext uri="{BB962C8B-B14F-4D97-AF65-F5344CB8AC3E}">
        <p14:creationId xmlns:p14="http://schemas.microsoft.com/office/powerpoint/2010/main" val="3096532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D0A084A-41EF-D248-8CC4-C173FAAE6CC6}" type="slidenum">
              <a:rPr lang="en-US" smtClean="0"/>
              <a:t>43</a:t>
            </a:fld>
            <a:endParaRPr lang="en-US"/>
          </a:p>
        </p:txBody>
      </p:sp>
    </p:spTree>
    <p:extLst>
      <p:ext uri="{BB962C8B-B14F-4D97-AF65-F5344CB8AC3E}">
        <p14:creationId xmlns:p14="http://schemas.microsoft.com/office/powerpoint/2010/main" val="160530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F1F1F"/>
                </a:solidFill>
                <a:effectLst/>
                <a:latin typeface="ElsevierGulliver"/>
              </a:rPr>
              <a:t>Following the enforcement of the EU General Data Protection Regulation (GDPR) in 2018, new and revised data protection laws have come into effect in several countries worldwide (</a:t>
            </a:r>
            <a:r>
              <a:rPr lang="en-IE" b="0" i="0" u="none" strike="noStrike" dirty="0">
                <a:effectLst/>
                <a:latin typeface="ElsevierGulliver"/>
                <a:hlinkClick r:id="rId3"/>
              </a:rPr>
              <a:t>International Association of Privacy Professionals, 2024</a:t>
            </a:r>
            <a:r>
              <a:rPr lang="en-IE" b="0" i="0" dirty="0">
                <a:solidFill>
                  <a:srgbClr val="1F1F1F"/>
                </a:solidFill>
                <a:effectLst/>
                <a:latin typeface="ElsevierGulliver"/>
              </a:rPr>
              <a:t>), such as the Brazilian General Data Protection Law (LGPD) (</a:t>
            </a:r>
            <a:r>
              <a:rPr lang="en-IE" b="0" i="0" u="none" strike="noStrike" dirty="0">
                <a:effectLst/>
                <a:latin typeface="ElsevierGulliver"/>
                <a:hlinkClick r:id="rId4"/>
              </a:rPr>
              <a:t>Brazilian Federal Government, 2018</a:t>
            </a:r>
            <a:r>
              <a:rPr lang="en-IE" b="0" i="0" dirty="0">
                <a:solidFill>
                  <a:srgbClr val="1F1F1F"/>
                </a:solidFill>
                <a:effectLst/>
                <a:latin typeface="ElsevierGulliver"/>
              </a:rPr>
              <a:t>), the California Consumer Privacy Act (CCPA) (</a:t>
            </a:r>
            <a:r>
              <a:rPr lang="en-IE" b="0" i="0" u="none" strike="noStrike" dirty="0">
                <a:effectLst/>
                <a:latin typeface="ElsevierGulliver"/>
                <a:hlinkClick r:id="rId5"/>
              </a:rPr>
              <a:t>California State Legislature, 2018</a:t>
            </a:r>
            <a:r>
              <a:rPr lang="en-IE" b="0" i="0" dirty="0">
                <a:solidFill>
                  <a:srgbClr val="1F1F1F"/>
                </a:solidFill>
                <a:effectLst/>
                <a:latin typeface="ElsevierGulliver"/>
              </a:rPr>
              <a:t>), the New Zealand Privacy Act (</a:t>
            </a:r>
            <a:r>
              <a:rPr lang="en-IE" b="0" i="0" u="none" strike="noStrike" dirty="0">
                <a:effectLst/>
                <a:latin typeface="ElsevierGulliver"/>
                <a:hlinkClick r:id="rId6"/>
              </a:rPr>
              <a:t>New Zealand Parliamentary Counsel Office, 2020</a:t>
            </a:r>
            <a:r>
              <a:rPr lang="en-IE" b="0" i="0" dirty="0">
                <a:solidFill>
                  <a:srgbClr val="1F1F1F"/>
                </a:solidFill>
                <a:effectLst/>
                <a:latin typeface="ElsevierGulliver"/>
              </a:rPr>
              <a:t>), and China’s Personal Information Protection Law (</a:t>
            </a:r>
            <a:r>
              <a:rPr lang="en-IE" b="0" i="0" u="none" strike="noStrike" dirty="0">
                <a:effectLst/>
                <a:latin typeface="ElsevierGulliver"/>
                <a:hlinkClick r:id="rId7"/>
              </a:rPr>
              <a:t>People’s Republic of China, 2020</a:t>
            </a:r>
            <a:r>
              <a:rPr lang="en-IE" b="0" i="0" dirty="0">
                <a:solidFill>
                  <a:srgbClr val="1F1F1F"/>
                </a:solidFill>
                <a:effectLst/>
                <a:latin typeface="ElsevierGulliver"/>
              </a:rPr>
              <a:t>). </a:t>
            </a:r>
          </a:p>
          <a:p>
            <a:endParaRPr lang="en-IE" b="0" i="0" dirty="0">
              <a:solidFill>
                <a:srgbClr val="1F1F1F"/>
              </a:solidFill>
              <a:effectLst/>
              <a:latin typeface="ElsevierGulliver"/>
            </a:endParaRPr>
          </a:p>
          <a:p>
            <a:r>
              <a:rPr lang="en-IE" b="0" i="0" dirty="0">
                <a:solidFill>
                  <a:srgbClr val="1F1F1F"/>
                </a:solidFill>
                <a:effectLst/>
                <a:latin typeface="ElsevierGulliver"/>
              </a:rPr>
              <a:t>These laws seek to ensure that best practices are followed by organizations when processing personal data. </a:t>
            </a:r>
          </a:p>
          <a:p>
            <a:r>
              <a:rPr lang="en-IE" b="0" i="0" dirty="0">
                <a:solidFill>
                  <a:srgbClr val="1F1F1F"/>
                </a:solidFill>
                <a:effectLst/>
                <a:latin typeface="ElsevierGulliver"/>
              </a:rPr>
              <a:t>Such a rapidly changing regulatory environment requires organizations to evolve their software systems to integrate technical controls that can </a:t>
            </a:r>
            <a:r>
              <a:rPr lang="en-IE" b="0" i="0" dirty="0" err="1">
                <a:solidFill>
                  <a:srgbClr val="1F1F1F"/>
                </a:solidFill>
                <a:effectLst/>
                <a:latin typeface="ElsevierGulliver"/>
              </a:rPr>
              <a:t>fulfill</a:t>
            </a:r>
            <a:r>
              <a:rPr lang="en-IE" b="0" i="0" dirty="0">
                <a:solidFill>
                  <a:srgbClr val="1F1F1F"/>
                </a:solidFill>
                <a:effectLst/>
                <a:latin typeface="ElsevierGulliver"/>
              </a:rPr>
              <a:t> the new obligations imposed by these privacy laws.</a:t>
            </a:r>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4</a:t>
            </a:fld>
            <a:endParaRPr lang="en-US"/>
          </a:p>
        </p:txBody>
      </p:sp>
    </p:spTree>
    <p:extLst>
      <p:ext uri="{BB962C8B-B14F-4D97-AF65-F5344CB8AC3E}">
        <p14:creationId xmlns:p14="http://schemas.microsoft.com/office/powerpoint/2010/main" val="171673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300"/>
              </a:spcAft>
              <a:buFont typeface="+mj-lt"/>
              <a:buAutoNum type="arabicPeriod"/>
            </a:pPr>
            <a:r>
              <a:rPr lang="en-IE" b="1" i="0" dirty="0">
                <a:solidFill>
                  <a:srgbClr val="404040"/>
                </a:solidFill>
                <a:effectLst/>
                <a:latin typeface="Inter"/>
              </a:rPr>
              <a:t>Extraterritorial Scope</a:t>
            </a:r>
            <a:r>
              <a:rPr lang="en-IE" b="0" i="0" dirty="0">
                <a:solidFill>
                  <a:srgbClr val="404040"/>
                </a:solidFill>
                <a:effectLst/>
                <a:latin typeface="Inter"/>
              </a:rPr>
              <a:t>:</a:t>
            </a:r>
          </a:p>
          <a:p>
            <a:pPr marL="742950" lvl="1" indent="-285750" algn="l">
              <a:spcBef>
                <a:spcPts val="300"/>
              </a:spcBef>
              <a:buFont typeface="+mj-lt"/>
              <a:buAutoNum type="arabicPeriod"/>
            </a:pPr>
            <a:r>
              <a:rPr lang="en-IE" b="0" i="0" dirty="0">
                <a:solidFill>
                  <a:srgbClr val="404040"/>
                </a:solidFill>
                <a:effectLst/>
                <a:latin typeface="Inter"/>
              </a:rPr>
              <a:t>The GDPR applies to all companies that process the personal data of individuals residing in the EU/EEA, regardless of the company's location.</a:t>
            </a:r>
          </a:p>
          <a:p>
            <a:pPr algn="l">
              <a:spcBef>
                <a:spcPts val="300"/>
              </a:spcBef>
              <a:spcAft>
                <a:spcPts val="300"/>
              </a:spcAft>
              <a:buFont typeface="+mj-lt"/>
              <a:buAutoNum type="arabicPeriod"/>
            </a:pPr>
            <a:r>
              <a:rPr lang="en-IE" b="1" i="0" dirty="0">
                <a:solidFill>
                  <a:srgbClr val="404040"/>
                </a:solidFill>
                <a:effectLst/>
                <a:latin typeface="Inter"/>
              </a:rPr>
              <a:t>Personal Data Definition</a:t>
            </a:r>
            <a:r>
              <a:rPr lang="en-IE" b="0" i="0" dirty="0">
                <a:solidFill>
                  <a:srgbClr val="404040"/>
                </a:solidFill>
                <a:effectLst/>
                <a:latin typeface="Inter"/>
              </a:rPr>
              <a:t>:</a:t>
            </a:r>
          </a:p>
          <a:p>
            <a:pPr marL="742950" lvl="1" indent="-285750" algn="l">
              <a:spcBef>
                <a:spcPts val="300"/>
              </a:spcBef>
              <a:buFont typeface="+mj-lt"/>
              <a:buAutoNum type="arabicPeriod"/>
            </a:pPr>
            <a:r>
              <a:rPr lang="en-IE" b="0" i="0" dirty="0">
                <a:solidFill>
                  <a:srgbClr val="404040"/>
                </a:solidFill>
                <a:effectLst/>
                <a:latin typeface="Inter"/>
              </a:rPr>
              <a:t>Personal data is defined broadly and includes any information relating to an identified or identifiable natural person (data subject). This can include names, identification numbers, location data, online identifiers, and more.</a:t>
            </a:r>
          </a:p>
          <a:p>
            <a:pPr algn="l">
              <a:spcBef>
                <a:spcPts val="300"/>
              </a:spcBef>
              <a:spcAft>
                <a:spcPts val="300"/>
              </a:spcAft>
              <a:buFont typeface="+mj-lt"/>
              <a:buAutoNum type="arabicPeriod"/>
            </a:pPr>
            <a:r>
              <a:rPr lang="en-IE" b="1" i="0" dirty="0">
                <a:solidFill>
                  <a:srgbClr val="404040"/>
                </a:solidFill>
                <a:effectLst/>
                <a:latin typeface="Inter"/>
              </a:rPr>
              <a:t>Data Subject Rights</a:t>
            </a:r>
            <a:r>
              <a:rPr lang="en-IE" b="0" i="0" dirty="0">
                <a:solidFill>
                  <a:srgbClr val="404040"/>
                </a:solidFill>
                <a:effectLst/>
                <a:latin typeface="Inter"/>
              </a:rPr>
              <a:t>:</a:t>
            </a:r>
          </a:p>
          <a:p>
            <a:pPr marL="742950" lvl="1" indent="-285750" algn="l">
              <a:spcBef>
                <a:spcPts val="300"/>
              </a:spcBef>
              <a:spcAft>
                <a:spcPts val="300"/>
              </a:spcAft>
              <a:buFont typeface="+mj-lt"/>
              <a:buAutoNum type="arabicPeriod"/>
            </a:pPr>
            <a:r>
              <a:rPr lang="en-IE" b="0" i="0" dirty="0">
                <a:solidFill>
                  <a:srgbClr val="404040"/>
                </a:solidFill>
                <a:effectLst/>
                <a:latin typeface="Inter"/>
              </a:rPr>
              <a:t>The GDPR grants several rights to individuals, including:</a:t>
            </a:r>
          </a:p>
          <a:p>
            <a:pPr marL="1143000" lvl="2" indent="-228600" algn="l">
              <a:spcBef>
                <a:spcPts val="300"/>
              </a:spcBef>
              <a:buFont typeface="+mj-lt"/>
              <a:buAutoNum type="arabicPeriod"/>
            </a:pPr>
            <a:r>
              <a:rPr lang="en-IE" b="1" i="0" dirty="0">
                <a:solidFill>
                  <a:srgbClr val="404040"/>
                </a:solidFill>
                <a:effectLst/>
                <a:latin typeface="Inter"/>
              </a:rPr>
              <a:t>Right to Access</a:t>
            </a:r>
            <a:r>
              <a:rPr lang="en-IE" b="0" i="0" dirty="0">
                <a:solidFill>
                  <a:srgbClr val="404040"/>
                </a:solidFill>
                <a:effectLst/>
                <a:latin typeface="Inter"/>
              </a:rPr>
              <a:t>: Individuals can request access to their personal data and obtain information about how it is being processed.</a:t>
            </a:r>
          </a:p>
          <a:p>
            <a:pPr marL="1143000" lvl="2" indent="-228600" algn="l">
              <a:spcBef>
                <a:spcPts val="300"/>
              </a:spcBef>
              <a:buFont typeface="+mj-lt"/>
              <a:buAutoNum type="arabicPeriod"/>
            </a:pPr>
            <a:r>
              <a:rPr lang="en-IE" b="1" i="0" dirty="0">
                <a:solidFill>
                  <a:srgbClr val="404040"/>
                </a:solidFill>
                <a:effectLst/>
                <a:latin typeface="Inter"/>
              </a:rPr>
              <a:t>Right to Rectification</a:t>
            </a:r>
            <a:r>
              <a:rPr lang="en-IE" b="0" i="0" dirty="0">
                <a:solidFill>
                  <a:srgbClr val="404040"/>
                </a:solidFill>
                <a:effectLst/>
                <a:latin typeface="Inter"/>
              </a:rPr>
              <a:t>: Individuals can request corrections to inaccurate or incomplete personal data.</a:t>
            </a:r>
          </a:p>
          <a:p>
            <a:pPr marL="1143000" lvl="2" indent="-228600" algn="l">
              <a:spcBef>
                <a:spcPts val="300"/>
              </a:spcBef>
              <a:buFont typeface="+mj-lt"/>
              <a:buAutoNum type="arabicPeriod"/>
            </a:pPr>
            <a:r>
              <a:rPr lang="en-IE" b="1" i="0" dirty="0">
                <a:solidFill>
                  <a:srgbClr val="404040"/>
                </a:solidFill>
                <a:effectLst/>
                <a:latin typeface="Inter"/>
              </a:rPr>
              <a:t>Right to Erasure (Right to be Forgotten)</a:t>
            </a:r>
            <a:r>
              <a:rPr lang="en-IE" b="0" i="0" dirty="0">
                <a:solidFill>
                  <a:srgbClr val="404040"/>
                </a:solidFill>
                <a:effectLst/>
                <a:latin typeface="Inter"/>
              </a:rPr>
              <a:t>: Individuals can request the deletion of their personal data under certain conditions.</a:t>
            </a:r>
          </a:p>
          <a:p>
            <a:pPr marL="1143000" lvl="2" indent="-228600" algn="l">
              <a:spcBef>
                <a:spcPts val="300"/>
              </a:spcBef>
              <a:buFont typeface="+mj-lt"/>
              <a:buAutoNum type="arabicPeriod"/>
            </a:pPr>
            <a:r>
              <a:rPr lang="en-IE" b="1" i="0" dirty="0">
                <a:solidFill>
                  <a:srgbClr val="404040"/>
                </a:solidFill>
                <a:effectLst/>
                <a:latin typeface="Inter"/>
              </a:rPr>
              <a:t>Right to Restriction of Processing</a:t>
            </a:r>
            <a:r>
              <a:rPr lang="en-IE" b="0" i="0" dirty="0">
                <a:solidFill>
                  <a:srgbClr val="404040"/>
                </a:solidFill>
                <a:effectLst/>
                <a:latin typeface="Inter"/>
              </a:rPr>
              <a:t>: Individuals can request the restriction of processing their personal data under certain conditions.</a:t>
            </a:r>
          </a:p>
          <a:p>
            <a:pPr marL="1143000" lvl="2" indent="-228600" algn="l">
              <a:spcBef>
                <a:spcPts val="300"/>
              </a:spcBef>
              <a:buFont typeface="+mj-lt"/>
              <a:buAutoNum type="arabicPeriod"/>
            </a:pPr>
            <a:r>
              <a:rPr lang="en-IE" b="1" i="0" dirty="0">
                <a:solidFill>
                  <a:srgbClr val="404040"/>
                </a:solidFill>
                <a:effectLst/>
                <a:latin typeface="Inter"/>
              </a:rPr>
              <a:t>Right to Data Portability</a:t>
            </a:r>
            <a:r>
              <a:rPr lang="en-IE" b="0" i="0" dirty="0">
                <a:solidFill>
                  <a:srgbClr val="404040"/>
                </a:solidFill>
                <a:effectLst/>
                <a:latin typeface="Inter"/>
              </a:rPr>
              <a:t>: Individuals can request their data in a structured, commonly used, and machine-readable format and transfer it to another controller.</a:t>
            </a:r>
          </a:p>
          <a:p>
            <a:pPr marL="1143000" lvl="2" indent="-228600" algn="l">
              <a:spcBef>
                <a:spcPts val="300"/>
              </a:spcBef>
              <a:buFont typeface="+mj-lt"/>
              <a:buAutoNum type="arabicPeriod"/>
            </a:pPr>
            <a:r>
              <a:rPr lang="en-IE" b="1" i="0" dirty="0">
                <a:solidFill>
                  <a:srgbClr val="404040"/>
                </a:solidFill>
                <a:effectLst/>
                <a:latin typeface="Inter"/>
              </a:rPr>
              <a:t>Right to Object</a:t>
            </a:r>
            <a:r>
              <a:rPr lang="en-IE" b="0" i="0" dirty="0">
                <a:solidFill>
                  <a:srgbClr val="404040"/>
                </a:solidFill>
                <a:effectLst/>
                <a:latin typeface="Inter"/>
              </a:rPr>
              <a:t>: Individuals can object to the processing of their personal data, including for direct marketing purposes.</a:t>
            </a:r>
          </a:p>
          <a:p>
            <a:pPr marL="1143000" lvl="2" indent="-228600" algn="l">
              <a:spcBef>
                <a:spcPts val="300"/>
              </a:spcBef>
              <a:buFont typeface="+mj-lt"/>
              <a:buAutoNum type="arabicPeriod"/>
            </a:pPr>
            <a:r>
              <a:rPr lang="en-IE" b="1" i="0" dirty="0">
                <a:solidFill>
                  <a:srgbClr val="404040"/>
                </a:solidFill>
                <a:effectLst/>
                <a:latin typeface="Inter"/>
              </a:rPr>
              <a:t>Right to Avoid Automated Decision-Making</a:t>
            </a:r>
            <a:r>
              <a:rPr lang="en-IE" b="0" i="0" dirty="0">
                <a:solidFill>
                  <a:srgbClr val="404040"/>
                </a:solidFill>
                <a:effectLst/>
                <a:latin typeface="Inter"/>
              </a:rPr>
              <a:t>: Individuals have the right not to be subject to decisions based solely on automated processing, including profiling, which produces legal effects or similarly significant effects.</a:t>
            </a:r>
          </a:p>
          <a:p>
            <a:pPr algn="l">
              <a:spcBef>
                <a:spcPts val="300"/>
              </a:spcBef>
              <a:spcAft>
                <a:spcPts val="300"/>
              </a:spcAft>
              <a:buFont typeface="+mj-lt"/>
              <a:buAutoNum type="arabicPeriod"/>
            </a:pPr>
            <a:r>
              <a:rPr lang="en-IE" b="1" i="0" dirty="0">
                <a:solidFill>
                  <a:srgbClr val="404040"/>
                </a:solidFill>
                <a:effectLst/>
                <a:latin typeface="Inter"/>
              </a:rPr>
              <a:t>Lawful Basis for Processing</a:t>
            </a:r>
            <a:r>
              <a:rPr lang="en-IE" b="0" i="0" dirty="0">
                <a:solidFill>
                  <a:srgbClr val="404040"/>
                </a:solidFill>
                <a:effectLst/>
                <a:latin typeface="Inter"/>
              </a:rPr>
              <a:t>:</a:t>
            </a:r>
          </a:p>
          <a:p>
            <a:pPr marL="742950" lvl="1" indent="-285750" algn="l">
              <a:spcBef>
                <a:spcPts val="300"/>
              </a:spcBef>
              <a:spcAft>
                <a:spcPts val="300"/>
              </a:spcAft>
              <a:buFont typeface="+mj-lt"/>
              <a:buAutoNum type="arabicPeriod"/>
            </a:pPr>
            <a:r>
              <a:rPr lang="en-IE" b="0" i="0" dirty="0">
                <a:solidFill>
                  <a:srgbClr val="404040"/>
                </a:solidFill>
                <a:effectLst/>
                <a:latin typeface="Inter"/>
              </a:rPr>
              <a:t>Organizations must have a lawful basis to process personal data. The lawful bases include:</a:t>
            </a:r>
          </a:p>
          <a:p>
            <a:pPr marL="1143000" lvl="2" indent="-228600" algn="l">
              <a:spcBef>
                <a:spcPts val="300"/>
              </a:spcBef>
              <a:buFont typeface="+mj-lt"/>
              <a:buAutoNum type="arabicPeriod"/>
            </a:pPr>
            <a:r>
              <a:rPr lang="en-IE" b="0" i="0" dirty="0">
                <a:solidFill>
                  <a:srgbClr val="404040"/>
                </a:solidFill>
                <a:effectLst/>
                <a:latin typeface="Inter"/>
              </a:rPr>
              <a:t>Consent of the data subject.</a:t>
            </a:r>
          </a:p>
          <a:p>
            <a:pPr marL="1143000" lvl="2" indent="-228600" algn="l">
              <a:spcBef>
                <a:spcPts val="300"/>
              </a:spcBef>
              <a:buFont typeface="+mj-lt"/>
              <a:buAutoNum type="arabicPeriod"/>
            </a:pPr>
            <a:r>
              <a:rPr lang="en-IE" b="0" i="0" dirty="0">
                <a:solidFill>
                  <a:srgbClr val="404040"/>
                </a:solidFill>
                <a:effectLst/>
                <a:latin typeface="Inter"/>
              </a:rPr>
              <a:t>Performance of a contract.</a:t>
            </a:r>
          </a:p>
          <a:p>
            <a:pPr marL="1143000" lvl="2" indent="-228600" algn="l">
              <a:spcBef>
                <a:spcPts val="300"/>
              </a:spcBef>
              <a:buFont typeface="+mj-lt"/>
              <a:buAutoNum type="arabicPeriod"/>
            </a:pPr>
            <a:r>
              <a:rPr lang="en-IE" b="0" i="0" dirty="0">
                <a:solidFill>
                  <a:srgbClr val="404040"/>
                </a:solidFill>
                <a:effectLst/>
                <a:latin typeface="Inter"/>
              </a:rPr>
              <a:t>Compliance with a legal obligation.</a:t>
            </a:r>
          </a:p>
          <a:p>
            <a:pPr marL="1143000" lvl="2" indent="-228600" algn="l">
              <a:spcBef>
                <a:spcPts val="300"/>
              </a:spcBef>
              <a:buFont typeface="+mj-lt"/>
              <a:buAutoNum type="arabicPeriod"/>
            </a:pPr>
            <a:r>
              <a:rPr lang="en-IE" b="0" i="0" dirty="0">
                <a:solidFill>
                  <a:srgbClr val="404040"/>
                </a:solidFill>
                <a:effectLst/>
                <a:latin typeface="Inter"/>
              </a:rPr>
              <a:t>Protection of vital interests.</a:t>
            </a:r>
          </a:p>
          <a:p>
            <a:pPr marL="1143000" lvl="2" indent="-228600" algn="l">
              <a:spcBef>
                <a:spcPts val="300"/>
              </a:spcBef>
              <a:buFont typeface="+mj-lt"/>
              <a:buAutoNum type="arabicPeriod"/>
            </a:pPr>
            <a:r>
              <a:rPr lang="en-IE" b="0" i="0" dirty="0">
                <a:solidFill>
                  <a:srgbClr val="404040"/>
                </a:solidFill>
                <a:effectLst/>
                <a:latin typeface="Inter"/>
              </a:rPr>
              <a:t>Performance of a task carried out in the public interest or in the exercise of official authority.</a:t>
            </a:r>
          </a:p>
          <a:p>
            <a:pPr marL="1143000" lvl="2" indent="-228600" algn="l">
              <a:spcBef>
                <a:spcPts val="300"/>
              </a:spcBef>
              <a:buFont typeface="+mj-lt"/>
              <a:buAutoNum type="arabicPeriod"/>
            </a:pPr>
            <a:r>
              <a:rPr lang="en-IE" b="0" i="0" dirty="0">
                <a:solidFill>
                  <a:srgbClr val="404040"/>
                </a:solidFill>
                <a:effectLst/>
                <a:latin typeface="Inter"/>
              </a:rPr>
              <a:t>Legitimate interests pursued by the controller or a third party, except where overridden by the interests or fundamental rights and freedoms of the data subject.</a:t>
            </a:r>
          </a:p>
          <a:p>
            <a:pPr algn="l">
              <a:spcBef>
                <a:spcPts val="300"/>
              </a:spcBef>
              <a:spcAft>
                <a:spcPts val="300"/>
              </a:spcAft>
              <a:buFont typeface="+mj-lt"/>
              <a:buAutoNum type="arabicPeriod"/>
            </a:pPr>
            <a:r>
              <a:rPr lang="en-IE" b="1" i="0" dirty="0">
                <a:solidFill>
                  <a:srgbClr val="404040"/>
                </a:solidFill>
                <a:effectLst/>
                <a:latin typeface="Inter"/>
              </a:rPr>
              <a:t>Data Protection by Design and by Default</a:t>
            </a:r>
            <a:r>
              <a:rPr lang="en-IE" b="0" i="0" dirty="0">
                <a:solidFill>
                  <a:srgbClr val="404040"/>
                </a:solidFill>
                <a:effectLst/>
                <a:latin typeface="Inter"/>
              </a:rPr>
              <a:t>:</a:t>
            </a:r>
          </a:p>
          <a:p>
            <a:pPr marL="742950" lvl="1" indent="-285750" algn="l">
              <a:spcBef>
                <a:spcPts val="300"/>
              </a:spcBef>
              <a:buFont typeface="+mj-lt"/>
              <a:buAutoNum type="arabicPeriod"/>
            </a:pPr>
            <a:r>
              <a:rPr lang="en-IE" b="0" i="0" dirty="0">
                <a:solidFill>
                  <a:srgbClr val="404040"/>
                </a:solidFill>
                <a:effectLst/>
                <a:latin typeface="Inter"/>
              </a:rPr>
              <a:t>Organizations are required to implement data protection principles into the design of their systems and processes (Privacy by Design) and to ensure that, by default, only the necessary personal data is processed (Privacy by Default).</a:t>
            </a:r>
          </a:p>
          <a:p>
            <a:pPr algn="l">
              <a:spcBef>
                <a:spcPts val="300"/>
              </a:spcBef>
              <a:spcAft>
                <a:spcPts val="300"/>
              </a:spcAft>
              <a:buFont typeface="+mj-lt"/>
              <a:buAutoNum type="arabicPeriod"/>
            </a:pPr>
            <a:r>
              <a:rPr lang="en-IE" b="1" i="0" dirty="0">
                <a:solidFill>
                  <a:srgbClr val="404040"/>
                </a:solidFill>
                <a:effectLst/>
                <a:latin typeface="Inter"/>
              </a:rPr>
              <a:t>Data Breach Notification</a:t>
            </a:r>
            <a:r>
              <a:rPr lang="en-IE" b="0" i="0" dirty="0">
                <a:solidFill>
                  <a:srgbClr val="404040"/>
                </a:solidFill>
                <a:effectLst/>
                <a:latin typeface="Inter"/>
              </a:rPr>
              <a:t>:</a:t>
            </a:r>
          </a:p>
          <a:p>
            <a:pPr marL="742950" lvl="1" indent="-285750" algn="l">
              <a:spcBef>
                <a:spcPts val="300"/>
              </a:spcBef>
              <a:buFont typeface="+mj-lt"/>
              <a:buAutoNum type="arabicPeriod"/>
            </a:pPr>
            <a:r>
              <a:rPr lang="en-IE" b="0" i="0" dirty="0">
                <a:solidFill>
                  <a:srgbClr val="404040"/>
                </a:solidFill>
                <a:effectLst/>
                <a:latin typeface="Inter"/>
              </a:rPr>
              <a:t>Organizations must notify the relevant supervisory authority of a data breach within 72 hours of becoming aware of it, unless the breach is unlikely to result in a risk to the rights and freedoms of individuals. In some cases, affected individuals must also be notified.</a:t>
            </a:r>
          </a:p>
          <a:p>
            <a:endParaRPr lang="en-US" dirty="0"/>
          </a:p>
        </p:txBody>
      </p:sp>
      <p:sp>
        <p:nvSpPr>
          <p:cNvPr id="4" name="Slide Number Placeholder 3"/>
          <p:cNvSpPr>
            <a:spLocks noGrp="1"/>
          </p:cNvSpPr>
          <p:nvPr>
            <p:ph type="sldNum" sz="quarter" idx="5"/>
          </p:nvPr>
        </p:nvSpPr>
        <p:spPr/>
        <p:txBody>
          <a:bodyPr/>
          <a:lstStyle/>
          <a:p>
            <a:fld id="{8D0A084A-41EF-D248-8CC4-C173FAAE6CC6}" type="slidenum">
              <a:rPr lang="en-US" smtClean="0"/>
              <a:t>5</a:t>
            </a:fld>
            <a:endParaRPr lang="en-US"/>
          </a:p>
        </p:txBody>
      </p:sp>
    </p:spTree>
    <p:extLst>
      <p:ext uri="{BB962C8B-B14F-4D97-AF65-F5344CB8AC3E}">
        <p14:creationId xmlns:p14="http://schemas.microsoft.com/office/powerpoint/2010/main" val="262299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1F1F1F"/>
                </a:solidFill>
                <a:effectLst/>
                <a:latin typeface="ElsevierGulliver"/>
              </a:rPr>
              <a:t>However, data breaches persist mainly due to the inadequate implementation or lack of robust technical controls in modern software systems (</a:t>
            </a:r>
            <a:r>
              <a:rPr lang="en-IE" b="0" i="0" u="none" strike="noStrike" dirty="0">
                <a:effectLst/>
                <a:latin typeface="ElsevierGulliver"/>
                <a:hlinkClick r:id="rId3"/>
              </a:rPr>
              <a:t>New Zealand Government, 2020</a:t>
            </a:r>
            <a:r>
              <a:rPr lang="en-IE" b="0" i="0" dirty="0">
                <a:solidFill>
                  <a:srgbClr val="1F1F1F"/>
                </a:solidFill>
                <a:effectLst/>
                <a:latin typeface="ElsevierGulliver"/>
              </a:rPr>
              <a:t>). This demonstrates that, although security and privacy are intertwined, they are both required to comply with data protection (</a:t>
            </a:r>
            <a:r>
              <a:rPr lang="en-IE" b="0" i="0" u="none" strike="noStrike" dirty="0">
                <a:effectLst/>
                <a:latin typeface="ElsevierGulliver"/>
                <a:hlinkClick r:id="rId4"/>
              </a:rPr>
              <a:t>Herzog, 2016</a:t>
            </a:r>
            <a:r>
              <a:rPr lang="en-IE" b="0" i="0" dirty="0">
                <a:solidFill>
                  <a:srgbClr val="1F1F1F"/>
                </a:solidFill>
                <a:effectLst/>
                <a:latin typeface="ElsevierGulliver"/>
              </a:rPr>
              <a:t>).</a:t>
            </a:r>
            <a:endParaRPr lang="en-US" dirty="0"/>
          </a:p>
          <a:p>
            <a:endParaRPr lang="en-IE" dirty="0"/>
          </a:p>
          <a:p>
            <a:r>
              <a:rPr lang="en-IE" b="1" dirty="0"/>
              <a:t>Uber's Data Transfer Violations</a:t>
            </a:r>
            <a:r>
              <a:rPr lang="en-IE" dirty="0"/>
              <a:t> In 2024, Uber was fined €290 million by the Dutch Data Protection Authority for transferring European drivers' personal data to U.S. servers without adequate safeguards, violating GDPR. The sensitive data included account details, taxi licenses, location data, photos, payment details, identity documents, and, in some cases, criminal and medical data. Uber plans to appeal the fine, calling it "flawed" and "completely unjustified.</a:t>
            </a:r>
          </a:p>
          <a:p>
            <a:endParaRPr lang="en-IE" dirty="0"/>
          </a:p>
          <a:p>
            <a:r>
              <a:rPr lang="en-IE" dirty="0" err="1"/>
              <a:t>lation</a:t>
            </a:r>
            <a:r>
              <a:rPr lang="en-IE" dirty="0"/>
              <a:t> (GDPR). Notable incidents include:</a:t>
            </a:r>
          </a:p>
          <a:p>
            <a:r>
              <a:rPr lang="en-IE" b="1" dirty="0"/>
              <a:t>1. Meta's 2018 Data Breach</a:t>
            </a:r>
            <a:r>
              <a:rPr lang="en-IE" dirty="0"/>
              <a:t> In 2023, Meta, the parent company of Facebook, was fined €251 million by Ireland's Data Protection Commission for a 2018 breach that exposed millions of user accounts. Attackers exploited vulnerabilities in Facebook's "View As" feature to steal access tokens, gaining control over user accounts. </a:t>
            </a:r>
          </a:p>
          <a:p>
            <a:endParaRPr lang="en-IE" dirty="0"/>
          </a:p>
        </p:txBody>
      </p:sp>
      <p:sp>
        <p:nvSpPr>
          <p:cNvPr id="4" name="Slide Number Placeholder 3"/>
          <p:cNvSpPr>
            <a:spLocks noGrp="1"/>
          </p:cNvSpPr>
          <p:nvPr>
            <p:ph type="sldNum" sz="quarter" idx="5"/>
          </p:nvPr>
        </p:nvSpPr>
        <p:spPr/>
        <p:txBody>
          <a:bodyPr/>
          <a:lstStyle/>
          <a:p>
            <a:fld id="{8D0A084A-41EF-D248-8CC4-C173FAAE6CC6}" type="slidenum">
              <a:rPr lang="en-US" smtClean="0"/>
              <a:t>6</a:t>
            </a:fld>
            <a:endParaRPr lang="en-US"/>
          </a:p>
        </p:txBody>
      </p:sp>
    </p:spTree>
    <p:extLst>
      <p:ext uri="{BB962C8B-B14F-4D97-AF65-F5344CB8AC3E}">
        <p14:creationId xmlns:p14="http://schemas.microsoft.com/office/powerpoint/2010/main" val="282236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C1395-0335-E2FA-529C-AF9D5CB70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F657D-291D-2925-DADF-97075CA3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82A84-02B2-DBB4-F55E-C426D62D8A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000000"/>
                </a:solidFill>
                <a:effectLst/>
                <a:latin typeface="Helvetica" pitchFamily="2" charset="0"/>
                <a:ea typeface="Times New Roman" panose="02020603050405020304" pitchFamily="18" charset="0"/>
              </a:rPr>
              <a:t>Engineers experience difficulties in implementing security and privacy requirements</a:t>
            </a:r>
          </a:p>
          <a:p>
            <a:endParaRPr lang="en-IE" b="0" i="0" dirty="0">
              <a:solidFill>
                <a:srgbClr val="1F1F1F"/>
              </a:solidFill>
              <a:effectLst/>
              <a:latin typeface="ElsevierGulliver"/>
            </a:endParaRPr>
          </a:p>
          <a:p>
            <a:endParaRPr lang="en-IE" b="0" i="0" dirty="0">
              <a:solidFill>
                <a:srgbClr val="1F1F1F"/>
              </a:solidFill>
              <a:effectLst/>
              <a:latin typeface="ElsevierGulliver"/>
            </a:endParaRPr>
          </a:p>
          <a:p>
            <a:r>
              <a:rPr lang="en-IE" b="0" i="0" dirty="0">
                <a:solidFill>
                  <a:srgbClr val="1F1F1F"/>
                </a:solidFill>
                <a:effectLst/>
                <a:latin typeface="ElsevierGulliver"/>
              </a:rPr>
              <a:t>Software engineers, who are often tasked to achieve compliance in software systems, may not have sufficient expertise to develop appropriate technical privacy and security controls (hereafter referred to as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a:t>
            </a:r>
            <a:r>
              <a:rPr lang="en-IE" b="0" i="0" u="none" strike="noStrike" dirty="0">
                <a:effectLst/>
                <a:latin typeface="ElsevierGulliver"/>
                <a:hlinkClick r:id="rId3"/>
              </a:rPr>
              <a:t>Hadar et al., 2018</a:t>
            </a:r>
            <a:r>
              <a:rPr lang="en-IE" b="0" i="0" dirty="0">
                <a:solidFill>
                  <a:srgbClr val="1F1F1F"/>
                </a:solidFill>
                <a:effectLst/>
                <a:latin typeface="ElsevierGulliver"/>
              </a:rPr>
              <a:t>, </a:t>
            </a:r>
            <a:r>
              <a:rPr lang="en-IE" b="0" i="0" u="none" strike="noStrike" dirty="0">
                <a:effectLst/>
                <a:latin typeface="ElsevierGulliver"/>
                <a:hlinkClick r:id="rId4"/>
              </a:rPr>
              <a:t>Dias Canedo et al., 2020</a:t>
            </a:r>
            <a:r>
              <a:rPr lang="en-IE" b="0" i="0" dirty="0">
                <a:solidFill>
                  <a:srgbClr val="1F1F1F"/>
                </a:solidFill>
                <a:effectLst/>
                <a:latin typeface="ElsevierGulliver"/>
              </a:rPr>
              <a:t>).</a:t>
            </a:r>
          </a:p>
          <a:p>
            <a:endParaRPr lang="en-IE" b="0" i="0" dirty="0">
              <a:solidFill>
                <a:srgbClr val="1F1F1F"/>
              </a:solidFill>
              <a:effectLst/>
              <a:latin typeface="ElsevierGulliver"/>
            </a:endParaRPr>
          </a:p>
          <a:p>
            <a:endParaRPr lang="en-IE" b="0" i="0" dirty="0">
              <a:solidFill>
                <a:srgbClr val="1F1F1F"/>
              </a:solidFill>
              <a:effectLst/>
              <a:latin typeface="ElsevierGulliver"/>
            </a:endParaRPr>
          </a:p>
          <a:p>
            <a:r>
              <a:rPr lang="en-IE" b="0" i="0" dirty="0">
                <a:solidFill>
                  <a:srgbClr val="1F1F1F"/>
                </a:solidFill>
                <a:effectLst/>
                <a:latin typeface="ElsevierGulliver"/>
              </a:rPr>
              <a:t>Although roadmaps (</a:t>
            </a:r>
            <a:r>
              <a:rPr lang="en-IE" b="0" i="0" u="none" strike="noStrike" dirty="0">
                <a:effectLst/>
                <a:latin typeface="ElsevierGulliver"/>
                <a:hlinkClick r:id="rId5"/>
              </a:rPr>
              <a:t>Mcadam, 2017</a:t>
            </a:r>
            <a:r>
              <a:rPr lang="en-IE" b="0" i="0" dirty="0">
                <a:solidFill>
                  <a:srgbClr val="1F1F1F"/>
                </a:solidFill>
                <a:effectLst/>
                <a:latin typeface="ElsevierGulliver"/>
              </a:rPr>
              <a:t>, </a:t>
            </a:r>
            <a:r>
              <a:rPr lang="en-IE" b="0" i="0" u="none" strike="noStrike" dirty="0">
                <a:effectLst/>
                <a:latin typeface="ElsevierGulliver"/>
                <a:hlinkClick r:id="rId6"/>
              </a:rPr>
              <a:t>Deloitte, 2017</a:t>
            </a:r>
            <a:r>
              <a:rPr lang="en-IE" b="0" i="0" dirty="0">
                <a:solidFill>
                  <a:srgbClr val="1F1F1F"/>
                </a:solidFill>
                <a:effectLst/>
                <a:latin typeface="ElsevierGulliver"/>
              </a:rPr>
              <a:t>), checklists (</a:t>
            </a:r>
            <a:r>
              <a:rPr lang="en-IE" b="0" i="0" u="none" strike="noStrike" dirty="0">
                <a:effectLst/>
                <a:latin typeface="ElsevierGulliver"/>
                <a:hlinkClick r:id="rId7"/>
              </a:rPr>
              <a:t>DPC Ireland, 2017</a:t>
            </a:r>
            <a:r>
              <a:rPr lang="en-IE" b="0" i="0" dirty="0">
                <a:solidFill>
                  <a:srgbClr val="1F1F1F"/>
                </a:solidFill>
                <a:effectLst/>
                <a:latin typeface="ElsevierGulliver"/>
              </a:rPr>
              <a:t>, </a:t>
            </a:r>
            <a:r>
              <a:rPr lang="en-IE" b="0" i="0" u="none" strike="noStrike" dirty="0">
                <a:effectLst/>
                <a:latin typeface="ElsevierGulliver"/>
                <a:hlinkClick r:id="rId8"/>
              </a:rPr>
              <a:t>Isaca, 2017</a:t>
            </a:r>
            <a:r>
              <a:rPr lang="en-IE" b="0" i="0" dirty="0">
                <a:solidFill>
                  <a:srgbClr val="1F1F1F"/>
                </a:solidFill>
                <a:effectLst/>
                <a:latin typeface="ElsevierGulliver"/>
              </a:rPr>
              <a:t>), and processes (</a:t>
            </a:r>
            <a:r>
              <a:rPr lang="en-IE" b="0" i="0" u="none" strike="noStrike" dirty="0">
                <a:effectLst/>
                <a:latin typeface="ElsevierGulliver"/>
                <a:hlinkClick r:id="rId9"/>
              </a:rPr>
              <a:t>Coleti et al., 2020</a:t>
            </a:r>
            <a:r>
              <a:rPr lang="en-IE" b="0" i="0" dirty="0">
                <a:solidFill>
                  <a:srgbClr val="1F1F1F"/>
                </a:solidFill>
                <a:effectLst/>
                <a:latin typeface="ElsevierGulliver"/>
              </a:rPr>
              <a:t>, </a:t>
            </a:r>
            <a:r>
              <a:rPr lang="en-IE" b="0" i="0" u="none" strike="noStrike" dirty="0">
                <a:effectLst/>
                <a:latin typeface="ElsevierGulliver"/>
                <a:hlinkClick r:id="rId10"/>
              </a:rPr>
              <a:t>Guamán et al., 2021</a:t>
            </a:r>
            <a:r>
              <a:rPr lang="en-IE" b="0" i="0" dirty="0">
                <a:solidFill>
                  <a:srgbClr val="1F1F1F"/>
                </a:solidFill>
                <a:effectLst/>
                <a:latin typeface="ElsevierGulliver"/>
              </a:rPr>
              <a:t>) have been proposed to support GDPR compliance, they need to provide explicit guidance about which </a:t>
            </a:r>
            <a:r>
              <a:rPr lang="en-IE" b="0" i="0" dirty="0" err="1">
                <a:solidFill>
                  <a:srgbClr val="1F1F1F"/>
                </a:solidFill>
                <a:effectLst/>
                <a:latin typeface="ElsevierGulliver"/>
              </a:rPr>
              <a:t>priv&amp;sec</a:t>
            </a:r>
            <a:r>
              <a:rPr lang="en-IE" b="0" i="0" dirty="0">
                <a:solidFill>
                  <a:srgbClr val="1F1F1F"/>
                </a:solidFill>
                <a:effectLst/>
                <a:latin typeface="ElsevierGulliver"/>
              </a:rPr>
              <a:t> controls to implement and how. </a:t>
            </a:r>
            <a:endParaRPr lang="en-IE" dirty="0"/>
          </a:p>
        </p:txBody>
      </p:sp>
      <p:sp>
        <p:nvSpPr>
          <p:cNvPr id="4" name="Slide Number Placeholder 3">
            <a:extLst>
              <a:ext uri="{FF2B5EF4-FFF2-40B4-BE49-F238E27FC236}">
                <a16:creationId xmlns:a16="http://schemas.microsoft.com/office/drawing/2014/main" id="{FD4DE7A2-5CA1-26A7-9AB3-928EF59DA7FA}"/>
              </a:ext>
            </a:extLst>
          </p:cNvPr>
          <p:cNvSpPr>
            <a:spLocks noGrp="1"/>
          </p:cNvSpPr>
          <p:nvPr>
            <p:ph type="sldNum" sz="quarter" idx="5"/>
          </p:nvPr>
        </p:nvSpPr>
        <p:spPr/>
        <p:txBody>
          <a:bodyPr/>
          <a:lstStyle/>
          <a:p>
            <a:fld id="{8D0A084A-41EF-D248-8CC4-C173FAAE6CC6}" type="slidenum">
              <a:rPr lang="en-US" smtClean="0"/>
              <a:t>7</a:t>
            </a:fld>
            <a:endParaRPr lang="en-US"/>
          </a:p>
        </p:txBody>
      </p:sp>
    </p:spTree>
    <p:extLst>
      <p:ext uri="{BB962C8B-B14F-4D97-AF65-F5344CB8AC3E}">
        <p14:creationId xmlns:p14="http://schemas.microsoft.com/office/powerpoint/2010/main" val="346288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7F41-E8F4-224E-C760-F25A20348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FBFC2-5124-2215-FD03-C4CD4F408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95226-2A82-1F23-DB39-FC3E83DE89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B6357-3D93-34A9-8B45-64C25103E2A8}"/>
              </a:ext>
            </a:extLst>
          </p:cNvPr>
          <p:cNvSpPr>
            <a:spLocks noGrp="1"/>
          </p:cNvSpPr>
          <p:nvPr>
            <p:ph type="sldNum" sz="quarter" idx="5"/>
          </p:nvPr>
        </p:nvSpPr>
        <p:spPr/>
        <p:txBody>
          <a:bodyPr/>
          <a:lstStyle/>
          <a:p>
            <a:fld id="{8D0A084A-41EF-D248-8CC4-C173FAAE6CC6}" type="slidenum">
              <a:rPr lang="en-US" smtClean="0"/>
              <a:t>8</a:t>
            </a:fld>
            <a:endParaRPr lang="en-US"/>
          </a:p>
        </p:txBody>
      </p:sp>
    </p:spTree>
    <p:extLst>
      <p:ext uri="{BB962C8B-B14F-4D97-AF65-F5344CB8AC3E}">
        <p14:creationId xmlns:p14="http://schemas.microsoft.com/office/powerpoint/2010/main" val="188675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3B881-752F-1012-4674-6340B901B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890E6-B5DD-4DEB-7330-191280248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875B0-1E50-8F9E-647D-FD8ADFF709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a:extLst>
              <a:ext uri="{FF2B5EF4-FFF2-40B4-BE49-F238E27FC236}">
                <a16:creationId xmlns:a16="http://schemas.microsoft.com/office/drawing/2014/main" id="{64CE0FDC-F255-AC90-9E68-7D142948B0D9}"/>
              </a:ext>
            </a:extLst>
          </p:cNvPr>
          <p:cNvSpPr>
            <a:spLocks noGrp="1"/>
          </p:cNvSpPr>
          <p:nvPr>
            <p:ph type="sldNum" sz="quarter" idx="5"/>
          </p:nvPr>
        </p:nvSpPr>
        <p:spPr/>
        <p:txBody>
          <a:bodyPr/>
          <a:lstStyle/>
          <a:p>
            <a:fld id="{8D0A084A-41EF-D248-8CC4-C173FAAE6CC6}" type="slidenum">
              <a:rPr lang="en-US" smtClean="0"/>
              <a:t>9</a:t>
            </a:fld>
            <a:endParaRPr lang="en-US"/>
          </a:p>
        </p:txBody>
      </p:sp>
    </p:spTree>
    <p:extLst>
      <p:ext uri="{BB962C8B-B14F-4D97-AF65-F5344CB8AC3E}">
        <p14:creationId xmlns:p14="http://schemas.microsoft.com/office/powerpoint/2010/main" val="31099189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hyperlink" Target="http://www.lero.ie/"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hyperlink" Target="http://www.lero.ie/" TargetMode="Externa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hyperlink" Target="http://www.lero.ie/"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hyperlink" Target="http://www.lero.ie/"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hyperlink" Target="http://www.lero.ie/"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1" name="Picture 30" descr="A picture containing text, building, outdoor, street&#10;&#10;Description automatically generated">
            <a:extLst>
              <a:ext uri="{FF2B5EF4-FFF2-40B4-BE49-F238E27FC236}">
                <a16:creationId xmlns:a16="http://schemas.microsoft.com/office/drawing/2014/main" id="{F0BC0789-CA27-1948-9C51-3F19BA40E8C6}"/>
              </a:ext>
            </a:extLst>
          </p:cNvPr>
          <p:cNvPicPr>
            <a:picLocks noChangeAspect="1"/>
          </p:cNvPicPr>
          <p:nvPr userDrawn="1"/>
        </p:nvPicPr>
        <p:blipFill rotWithShape="1">
          <a:blip r:embed="rId2"/>
          <a:srcRect r="17209"/>
          <a:stretch/>
        </p:blipFill>
        <p:spPr>
          <a:xfrm>
            <a:off x="6070463" y="1028929"/>
            <a:ext cx="6121965" cy="4932435"/>
          </a:xfrm>
          <a:prstGeom prst="rect">
            <a:avLst/>
          </a:prstGeom>
        </p:spPr>
      </p:pic>
      <p:pic>
        <p:nvPicPr>
          <p:cNvPr id="2" name="Picture 1" descr="Shape&#10;&#10;Description automatically generated">
            <a:extLst>
              <a:ext uri="{FF2B5EF4-FFF2-40B4-BE49-F238E27FC236}">
                <a16:creationId xmlns:a16="http://schemas.microsoft.com/office/drawing/2014/main" id="{48882ACB-E993-CC97-B8DD-02150C44CDC1}"/>
              </a:ext>
            </a:extLst>
          </p:cNvPr>
          <p:cNvPicPr>
            <a:picLocks noChangeAspect="1"/>
          </p:cNvPicPr>
          <p:nvPr userDrawn="1"/>
        </p:nvPicPr>
        <p:blipFill>
          <a:blip r:embed="rId3"/>
          <a:stretch>
            <a:fillRect/>
          </a:stretch>
        </p:blipFill>
        <p:spPr>
          <a:xfrm>
            <a:off x="-25537" y="-48684"/>
            <a:ext cx="12192000" cy="6858000"/>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90891B18-183C-F60D-C619-003A971EABF3}"/>
              </a:ext>
            </a:extLst>
          </p:cNvPr>
          <p:cNvPicPr>
            <a:picLocks noChangeAspect="1"/>
          </p:cNvPicPr>
          <p:nvPr userDrawn="1"/>
        </p:nvPicPr>
        <p:blipFill>
          <a:blip r:embed="rId4"/>
          <a:stretch>
            <a:fillRect/>
          </a:stretch>
        </p:blipFill>
        <p:spPr>
          <a:xfrm>
            <a:off x="364112" y="583384"/>
            <a:ext cx="2874731" cy="425284"/>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DBE47AD0-5651-A3D2-1C99-05AD733B6734}"/>
              </a:ext>
            </a:extLst>
          </p:cNvPr>
          <p:cNvPicPr>
            <a:picLocks noChangeAspect="1"/>
          </p:cNvPicPr>
          <p:nvPr userDrawn="1"/>
        </p:nvPicPr>
        <p:blipFill>
          <a:blip r:embed="rId5"/>
          <a:stretch>
            <a:fillRect/>
          </a:stretch>
        </p:blipFill>
        <p:spPr>
          <a:xfrm>
            <a:off x="1" y="5520843"/>
            <a:ext cx="6858000" cy="1288473"/>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D1E8F2C6-DF61-7F4A-1051-41C53FD82ACA}"/>
              </a:ext>
            </a:extLst>
          </p:cNvPr>
          <p:cNvPicPr>
            <a:picLocks noChangeAspect="1"/>
          </p:cNvPicPr>
          <p:nvPr userDrawn="1"/>
        </p:nvPicPr>
        <p:blipFill>
          <a:blip r:embed="rId6"/>
          <a:stretch>
            <a:fillRect/>
          </a:stretch>
        </p:blipFill>
        <p:spPr>
          <a:xfrm>
            <a:off x="9506287" y="0"/>
            <a:ext cx="2923563" cy="1449189"/>
          </a:xfrm>
          <a:prstGeom prst="rect">
            <a:avLst/>
          </a:prstGeom>
        </p:spPr>
      </p:pic>
      <p:pic>
        <p:nvPicPr>
          <p:cNvPr id="11" name="Picture 10">
            <a:hlinkClick r:id="rId7"/>
            <a:extLst>
              <a:ext uri="{FF2B5EF4-FFF2-40B4-BE49-F238E27FC236}">
                <a16:creationId xmlns:a16="http://schemas.microsoft.com/office/drawing/2014/main" id="{56B3DE84-8ED7-78A9-8A08-690DC81E0194}"/>
              </a:ext>
            </a:extLst>
          </p:cNvPr>
          <p:cNvPicPr>
            <a:picLocks noChangeAspect="1"/>
          </p:cNvPicPr>
          <p:nvPr userDrawn="1"/>
        </p:nvPicPr>
        <p:blipFill>
          <a:blip r:embed="rId8"/>
          <a:stretch>
            <a:fillRect/>
          </a:stretch>
        </p:blipFill>
        <p:spPr>
          <a:xfrm>
            <a:off x="11149108" y="6314947"/>
            <a:ext cx="836045" cy="220012"/>
          </a:xfrm>
          <a:prstGeom prst="rect">
            <a:avLst/>
          </a:prstGeom>
        </p:spPr>
      </p:pic>
      <p:sp>
        <p:nvSpPr>
          <p:cNvPr id="3" name="TextBox 2">
            <a:extLst>
              <a:ext uri="{FF2B5EF4-FFF2-40B4-BE49-F238E27FC236}">
                <a16:creationId xmlns:a16="http://schemas.microsoft.com/office/drawing/2014/main" id="{35E36E32-56C8-95F6-A77C-D9B986CC6948}"/>
              </a:ext>
            </a:extLst>
          </p:cNvPr>
          <p:cNvSpPr txBox="1"/>
          <p:nvPr userDrawn="1"/>
        </p:nvSpPr>
        <p:spPr>
          <a:xfrm>
            <a:off x="5479474" y="569290"/>
            <a:ext cx="1238931" cy="646331"/>
          </a:xfrm>
          <a:prstGeom prst="rect">
            <a:avLst/>
          </a:prstGeom>
          <a:noFill/>
        </p:spPr>
        <p:txBody>
          <a:bodyPr wrap="square" rtlCol="0">
            <a:spAutoFit/>
          </a:bodyPr>
          <a:lstStyle/>
          <a:p>
            <a:r>
              <a:rPr lang="en-IE" sz="1200"/>
              <a:t>Insert and centralise your HEI logo here</a:t>
            </a:r>
          </a:p>
        </p:txBody>
      </p:sp>
      <p:sp>
        <p:nvSpPr>
          <p:cNvPr id="6" name="TextBox 5">
            <a:extLst>
              <a:ext uri="{FF2B5EF4-FFF2-40B4-BE49-F238E27FC236}">
                <a16:creationId xmlns:a16="http://schemas.microsoft.com/office/drawing/2014/main" id="{EDE5D93C-E70B-24FC-DFB2-2DDB0A27916E}"/>
              </a:ext>
            </a:extLst>
          </p:cNvPr>
          <p:cNvSpPr txBox="1"/>
          <p:nvPr userDrawn="1"/>
        </p:nvSpPr>
        <p:spPr>
          <a:xfrm>
            <a:off x="9933707" y="6184791"/>
            <a:ext cx="982620" cy="461665"/>
          </a:xfrm>
          <a:prstGeom prst="rect">
            <a:avLst/>
          </a:prstGeom>
          <a:noFill/>
        </p:spPr>
        <p:txBody>
          <a:bodyPr wrap="square" rtlCol="0">
            <a:spAutoFit/>
          </a:bodyPr>
          <a:lstStyle/>
          <a:p>
            <a:r>
              <a:rPr lang="en-IE" sz="1200"/>
              <a:t>Partner logo 1 </a:t>
            </a:r>
          </a:p>
        </p:txBody>
      </p:sp>
      <p:sp>
        <p:nvSpPr>
          <p:cNvPr id="18" name="TextBox 17">
            <a:extLst>
              <a:ext uri="{FF2B5EF4-FFF2-40B4-BE49-F238E27FC236}">
                <a16:creationId xmlns:a16="http://schemas.microsoft.com/office/drawing/2014/main" id="{B66AE8D2-22E7-9F78-4CE0-371CDD6D90EC}"/>
              </a:ext>
            </a:extLst>
          </p:cNvPr>
          <p:cNvSpPr txBox="1"/>
          <p:nvPr userDrawn="1"/>
        </p:nvSpPr>
        <p:spPr>
          <a:xfrm>
            <a:off x="8877165" y="6174672"/>
            <a:ext cx="955964" cy="461665"/>
          </a:xfrm>
          <a:prstGeom prst="rect">
            <a:avLst/>
          </a:prstGeom>
          <a:noFill/>
        </p:spPr>
        <p:txBody>
          <a:bodyPr wrap="square" rtlCol="0">
            <a:spAutoFit/>
          </a:bodyPr>
          <a:lstStyle/>
          <a:p>
            <a:r>
              <a:rPr lang="en-IE" sz="1200"/>
              <a:t>Partner logo 2</a:t>
            </a:r>
          </a:p>
        </p:txBody>
      </p:sp>
      <p:sp>
        <p:nvSpPr>
          <p:cNvPr id="19" name="TextBox 18">
            <a:extLst>
              <a:ext uri="{FF2B5EF4-FFF2-40B4-BE49-F238E27FC236}">
                <a16:creationId xmlns:a16="http://schemas.microsoft.com/office/drawing/2014/main" id="{EE00EAD1-8AB7-02D5-0699-7A7E62E1D3DA}"/>
              </a:ext>
            </a:extLst>
          </p:cNvPr>
          <p:cNvSpPr txBox="1"/>
          <p:nvPr userDrawn="1"/>
        </p:nvSpPr>
        <p:spPr>
          <a:xfrm>
            <a:off x="7735536" y="6184791"/>
            <a:ext cx="955964" cy="461665"/>
          </a:xfrm>
          <a:prstGeom prst="rect">
            <a:avLst/>
          </a:prstGeom>
          <a:noFill/>
        </p:spPr>
        <p:txBody>
          <a:bodyPr wrap="square" rtlCol="0">
            <a:spAutoFit/>
          </a:bodyPr>
          <a:lstStyle/>
          <a:p>
            <a:r>
              <a:rPr lang="en-IE" sz="1200"/>
              <a:t>Partner logo 3</a:t>
            </a:r>
          </a:p>
        </p:txBody>
      </p:sp>
      <p:sp>
        <p:nvSpPr>
          <p:cNvPr id="24" name="Title 23">
            <a:extLst>
              <a:ext uri="{FF2B5EF4-FFF2-40B4-BE49-F238E27FC236}">
                <a16:creationId xmlns:a16="http://schemas.microsoft.com/office/drawing/2014/main" id="{BD6E071A-274B-55E7-20B4-97BF5A13AF34}"/>
              </a:ext>
            </a:extLst>
          </p:cNvPr>
          <p:cNvSpPr>
            <a:spLocks noGrp="1"/>
          </p:cNvSpPr>
          <p:nvPr>
            <p:ph type="title" hasCustomPrompt="1"/>
          </p:nvPr>
        </p:nvSpPr>
        <p:spPr>
          <a:xfrm>
            <a:off x="363538" y="1732689"/>
            <a:ext cx="5731888" cy="1325563"/>
          </a:xfrm>
        </p:spPr>
        <p:txBody>
          <a:bodyPr/>
          <a:lstStyle>
            <a:lvl1pPr>
              <a:defRPr>
                <a:solidFill>
                  <a:schemeClr val="bg1"/>
                </a:solidFill>
              </a:defRPr>
            </a:lvl1pPr>
          </a:lstStyle>
          <a:p>
            <a:r>
              <a:rPr lang="en-US"/>
              <a:t>Title presentation</a:t>
            </a:r>
            <a:endParaRPr lang="en-IE"/>
          </a:p>
        </p:txBody>
      </p:sp>
      <p:sp>
        <p:nvSpPr>
          <p:cNvPr id="28" name="Content Placeholder 27">
            <a:extLst>
              <a:ext uri="{FF2B5EF4-FFF2-40B4-BE49-F238E27FC236}">
                <a16:creationId xmlns:a16="http://schemas.microsoft.com/office/drawing/2014/main" id="{0E3E2792-2A05-CD1C-34EF-AFC91D9500EF}"/>
              </a:ext>
            </a:extLst>
          </p:cNvPr>
          <p:cNvSpPr>
            <a:spLocks noGrp="1"/>
          </p:cNvSpPr>
          <p:nvPr>
            <p:ph sz="quarter" idx="10" hasCustomPrompt="1"/>
          </p:nvPr>
        </p:nvSpPr>
        <p:spPr>
          <a:xfrm>
            <a:off x="362964" y="3184851"/>
            <a:ext cx="5732462" cy="501030"/>
          </a:xfrm>
        </p:spPr>
        <p:txBody>
          <a:bodyPr/>
          <a:lstStyle>
            <a:lvl1pPr marL="0" indent="0">
              <a:buNone/>
              <a:defRPr>
                <a:solidFill>
                  <a:schemeClr val="bg1"/>
                </a:solidFill>
              </a:defRPr>
            </a:lvl1pPr>
          </a:lstStyle>
          <a:p>
            <a:pPr lvl="0"/>
            <a:r>
              <a:rPr lang="en-US"/>
              <a:t>Subtitle</a:t>
            </a:r>
            <a:endParaRPr lang="en-IE"/>
          </a:p>
        </p:txBody>
      </p:sp>
      <p:sp>
        <p:nvSpPr>
          <p:cNvPr id="29" name="Content Placeholder 27">
            <a:extLst>
              <a:ext uri="{FF2B5EF4-FFF2-40B4-BE49-F238E27FC236}">
                <a16:creationId xmlns:a16="http://schemas.microsoft.com/office/drawing/2014/main" id="{12F74A69-0441-6C38-6758-00A49653E61D}"/>
              </a:ext>
            </a:extLst>
          </p:cNvPr>
          <p:cNvSpPr>
            <a:spLocks noGrp="1"/>
          </p:cNvSpPr>
          <p:nvPr>
            <p:ph sz="quarter" idx="11" hasCustomPrompt="1"/>
          </p:nvPr>
        </p:nvSpPr>
        <p:spPr>
          <a:xfrm>
            <a:off x="363538" y="4808959"/>
            <a:ext cx="5732462" cy="501030"/>
          </a:xfrm>
        </p:spPr>
        <p:txBody>
          <a:bodyPr>
            <a:normAutofit/>
          </a:bodyPr>
          <a:lstStyle>
            <a:lvl1pPr marL="0" indent="0">
              <a:buNone/>
              <a:defRPr sz="2000">
                <a:solidFill>
                  <a:schemeClr val="bg1"/>
                </a:solidFill>
              </a:defRPr>
            </a:lvl1pPr>
          </a:lstStyle>
          <a:p>
            <a:pPr lvl="0"/>
            <a:r>
              <a:rPr lang="en-US"/>
              <a:t>Your name and title</a:t>
            </a:r>
            <a:endParaRPr lang="en-IE"/>
          </a:p>
        </p:txBody>
      </p:sp>
    </p:spTree>
    <p:extLst>
      <p:ext uri="{BB962C8B-B14F-4D97-AF65-F5344CB8AC3E}">
        <p14:creationId xmlns:p14="http://schemas.microsoft.com/office/powerpoint/2010/main" val="139652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5D75B317-6F78-55ED-3B8A-36AED3A6C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CFEB9F54-C4C0-3643-8D98-8A36FD4049A3}"/>
              </a:ext>
            </a:extLst>
          </p:cNvPr>
          <p:cNvSpPr>
            <a:spLocks noGrp="1"/>
          </p:cNvSpPr>
          <p:nvPr>
            <p:ph type="title"/>
          </p:nvPr>
        </p:nvSpPr>
        <p:spPr>
          <a:xfrm>
            <a:off x="831850" y="1709738"/>
            <a:ext cx="10515600" cy="2852737"/>
          </a:xfrm>
        </p:spPr>
        <p:txBody>
          <a:bodyPr anchor="b"/>
          <a:lstStyle>
            <a:lvl1pPr>
              <a:defRPr sz="6000"/>
            </a:lvl1pPr>
          </a:lstStyle>
          <a:p>
            <a:r>
              <a:rPr lang="en-GB"/>
              <a:t>Click to edit</a:t>
            </a:r>
            <a:endParaRPr lang="en-US"/>
          </a:p>
        </p:txBody>
      </p:sp>
      <p:sp>
        <p:nvSpPr>
          <p:cNvPr id="3" name="Text Placeholder 2">
            <a:extLst>
              <a:ext uri="{FF2B5EF4-FFF2-40B4-BE49-F238E27FC236}">
                <a16:creationId xmlns:a16="http://schemas.microsoft.com/office/drawing/2014/main" id="{DC55CCF5-D1A5-0047-85A0-5CDAEAC5B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8" name="Picture 7" descr="A picture containing logo&#10;&#10;Description automatically generated">
            <a:extLst>
              <a:ext uri="{FF2B5EF4-FFF2-40B4-BE49-F238E27FC236}">
                <a16:creationId xmlns:a16="http://schemas.microsoft.com/office/drawing/2014/main" id="{A5A9E70F-EC3B-F755-4FF2-DCF7815F46B2}"/>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273941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41A0C600-36D4-04F2-6F84-B625CCE1AD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43A2E3EA-5D1F-1245-A76E-4D516777BB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A86F01-439B-1A45-916D-7BDB0D1F51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13BCC9C-3966-4645-9304-30D0CCE466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A picture containing logo&#10;&#10;Description automatically generated">
            <a:extLst>
              <a:ext uri="{FF2B5EF4-FFF2-40B4-BE49-F238E27FC236}">
                <a16:creationId xmlns:a16="http://schemas.microsoft.com/office/drawing/2014/main" id="{21AD9548-69A8-DADB-2B98-5E3BCDB5D6CA}"/>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108437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3DCB4FFC-9B25-E280-7747-F8A2D5F26D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F6D4E2FC-4DF3-A04D-9EE9-DFCC2674C479}"/>
              </a:ext>
            </a:extLst>
          </p:cNvPr>
          <p:cNvSpPr>
            <a:spLocks noGrp="1"/>
          </p:cNvSpPr>
          <p:nvPr>
            <p:ph type="title"/>
          </p:nvPr>
        </p:nvSpPr>
        <p:spPr>
          <a:xfrm>
            <a:off x="839788" y="457200"/>
            <a:ext cx="3932237" cy="1600200"/>
          </a:xfrm>
        </p:spPr>
        <p:txBody>
          <a:bodyPr anchor="b"/>
          <a:lstStyle>
            <a:lvl1pPr>
              <a:defRPr sz="3200"/>
            </a:lvl1pPr>
          </a:lstStyle>
          <a:p>
            <a:r>
              <a:rPr lang="en-GB"/>
              <a:t>Click to edit</a:t>
            </a:r>
            <a:endParaRPr lang="en-US"/>
          </a:p>
        </p:txBody>
      </p:sp>
      <p:sp>
        <p:nvSpPr>
          <p:cNvPr id="3" name="Content Placeholder 2">
            <a:extLst>
              <a:ext uri="{FF2B5EF4-FFF2-40B4-BE49-F238E27FC236}">
                <a16:creationId xmlns:a16="http://schemas.microsoft.com/office/drawing/2014/main" id="{F2A3AFD1-3FBE-2245-AAB8-598F3C21C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0AB2625-3DAF-3144-A8D6-46C5FFC0D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descr="A picture containing logo&#10;&#10;Description automatically generated">
            <a:extLst>
              <a:ext uri="{FF2B5EF4-FFF2-40B4-BE49-F238E27FC236}">
                <a16:creationId xmlns:a16="http://schemas.microsoft.com/office/drawing/2014/main" id="{006CA53F-76E0-C919-0307-A6D4796BDD30}"/>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2071996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1797F83A-C8A4-FB89-1395-F856AAAD64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B78F9D98-BF98-2F49-AE2F-BC09F11BA539}"/>
              </a:ext>
            </a:extLst>
          </p:cNvPr>
          <p:cNvSpPr>
            <a:spLocks noGrp="1"/>
          </p:cNvSpPr>
          <p:nvPr>
            <p:ph type="title"/>
          </p:nvPr>
        </p:nvSpPr>
        <p:spPr>
          <a:xfrm>
            <a:off x="839788" y="457200"/>
            <a:ext cx="3932237" cy="1600200"/>
          </a:xfrm>
        </p:spPr>
        <p:txBody>
          <a:bodyPr anchor="b"/>
          <a:lstStyle>
            <a:lvl1pPr>
              <a:defRPr sz="3200"/>
            </a:lvl1pPr>
          </a:lstStyle>
          <a:p>
            <a:r>
              <a:rPr lang="en-GB"/>
              <a:t>Click to edit</a:t>
            </a:r>
            <a:endParaRPr lang="en-US"/>
          </a:p>
        </p:txBody>
      </p:sp>
      <p:sp>
        <p:nvSpPr>
          <p:cNvPr id="3" name="Picture Placeholder 2">
            <a:extLst>
              <a:ext uri="{FF2B5EF4-FFF2-40B4-BE49-F238E27FC236}">
                <a16:creationId xmlns:a16="http://schemas.microsoft.com/office/drawing/2014/main" id="{B76632A7-DABD-914B-88E6-D11386D90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35E6B-78B8-6D43-BF19-513440294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picture containing logo&#10;&#10;Description automatically generated">
            <a:extLst>
              <a:ext uri="{FF2B5EF4-FFF2-40B4-BE49-F238E27FC236}">
                <a16:creationId xmlns:a16="http://schemas.microsoft.com/office/drawing/2014/main" id="{97D8A542-732E-C430-DB86-637EDB23CF68}"/>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323073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5E102B73-FB79-A06B-8F7E-0BB5428407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047D5333-166B-3C46-ABE8-3E216CB55570}"/>
              </a:ext>
            </a:extLst>
          </p:cNvPr>
          <p:cNvSpPr>
            <a:spLocks noGrp="1"/>
          </p:cNvSpPr>
          <p:nvPr>
            <p:ph type="title"/>
          </p:nvPr>
        </p:nvSpPr>
        <p:spPr>
          <a:xfrm>
            <a:off x="839788" y="365125"/>
            <a:ext cx="10515600" cy="1325563"/>
          </a:xfrm>
        </p:spPr>
        <p:txBody>
          <a:bodyPr/>
          <a:lstStyle/>
          <a:p>
            <a:r>
              <a:rPr lang="en-GB"/>
              <a:t>Click to edit</a:t>
            </a:r>
            <a:endParaRPr lang="en-US"/>
          </a:p>
        </p:txBody>
      </p:sp>
      <p:sp>
        <p:nvSpPr>
          <p:cNvPr id="3" name="Text Placeholder 2">
            <a:extLst>
              <a:ext uri="{FF2B5EF4-FFF2-40B4-BE49-F238E27FC236}">
                <a16:creationId xmlns:a16="http://schemas.microsoft.com/office/drawing/2014/main" id="{796986BE-B020-4040-9034-19D88E795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a:t>
            </a:r>
          </a:p>
        </p:txBody>
      </p:sp>
      <p:sp>
        <p:nvSpPr>
          <p:cNvPr id="4" name="Content Placeholder 3">
            <a:extLst>
              <a:ext uri="{FF2B5EF4-FFF2-40B4-BE49-F238E27FC236}">
                <a16:creationId xmlns:a16="http://schemas.microsoft.com/office/drawing/2014/main" id="{39A19900-09CF-A04E-A2C0-6CF7B4DFAEA0}"/>
              </a:ext>
            </a:extLst>
          </p:cNvPr>
          <p:cNvSpPr>
            <a:spLocks noGrp="1"/>
          </p:cNvSpPr>
          <p:nvPr>
            <p:ph sz="half" idx="2"/>
          </p:nvPr>
        </p:nvSpPr>
        <p:spPr>
          <a:xfrm>
            <a:off x="839788" y="2505075"/>
            <a:ext cx="5157787" cy="3684588"/>
          </a:xfrm>
        </p:spPr>
        <p:txBody>
          <a:body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4F36EE9-3596-DE41-83A2-7ABF92F46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a:t>
            </a:r>
          </a:p>
        </p:txBody>
      </p:sp>
      <p:sp>
        <p:nvSpPr>
          <p:cNvPr id="6" name="Content Placeholder 5">
            <a:extLst>
              <a:ext uri="{FF2B5EF4-FFF2-40B4-BE49-F238E27FC236}">
                <a16:creationId xmlns:a16="http://schemas.microsoft.com/office/drawing/2014/main" id="{124166A0-684D-D948-BA92-9EE086B14B02}"/>
              </a:ext>
            </a:extLst>
          </p:cNvPr>
          <p:cNvSpPr>
            <a:spLocks noGrp="1"/>
          </p:cNvSpPr>
          <p:nvPr>
            <p:ph sz="quarter" idx="4"/>
          </p:nvPr>
        </p:nvSpPr>
        <p:spPr>
          <a:xfrm>
            <a:off x="6172200" y="2505075"/>
            <a:ext cx="5183188" cy="3684588"/>
          </a:xfrm>
        </p:spPr>
        <p:txBody>
          <a:body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logo&#10;&#10;Description automatically generated">
            <a:extLst>
              <a:ext uri="{FF2B5EF4-FFF2-40B4-BE49-F238E27FC236}">
                <a16:creationId xmlns:a16="http://schemas.microsoft.com/office/drawing/2014/main" id="{F91D43AA-5C54-784A-CA07-1EEC80496053}"/>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335049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A5F21BF0-D85F-3597-6E65-0D343FD26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Icon&#10;&#10;Description automatically generated">
            <a:extLst>
              <a:ext uri="{FF2B5EF4-FFF2-40B4-BE49-F238E27FC236}">
                <a16:creationId xmlns:a16="http://schemas.microsoft.com/office/drawing/2014/main" id="{51486D5F-A60C-67E1-8302-39103841CE03}"/>
              </a:ext>
            </a:extLst>
          </p:cNvPr>
          <p:cNvPicPr>
            <a:picLocks noChangeAspect="1"/>
          </p:cNvPicPr>
          <p:nvPr userDrawn="1"/>
        </p:nvPicPr>
        <p:blipFill>
          <a:blip r:embed="rId3"/>
          <a:stretch>
            <a:fillRect/>
          </a:stretch>
        </p:blipFill>
        <p:spPr>
          <a:xfrm>
            <a:off x="571500" y="3041939"/>
            <a:ext cx="776915" cy="298449"/>
          </a:xfrm>
          <a:prstGeom prst="rect">
            <a:avLst/>
          </a:prstGeom>
        </p:spPr>
      </p:pic>
      <p:sp>
        <p:nvSpPr>
          <p:cNvPr id="4" name="TextBox 3">
            <a:extLst>
              <a:ext uri="{FF2B5EF4-FFF2-40B4-BE49-F238E27FC236}">
                <a16:creationId xmlns:a16="http://schemas.microsoft.com/office/drawing/2014/main" id="{6279FCD1-8A76-F149-8B19-677A78C1F402}"/>
              </a:ext>
            </a:extLst>
          </p:cNvPr>
          <p:cNvSpPr txBox="1"/>
          <p:nvPr userDrawn="1"/>
        </p:nvSpPr>
        <p:spPr>
          <a:xfrm>
            <a:off x="907478" y="586311"/>
            <a:ext cx="5245100" cy="1554272"/>
          </a:xfrm>
          <a:prstGeom prst="rect">
            <a:avLst/>
          </a:prstGeom>
          <a:noFill/>
        </p:spPr>
        <p:txBody>
          <a:bodyPr wrap="square" rtlCol="0">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a:ln>
                  <a:noFill/>
                </a:ln>
                <a:solidFill>
                  <a:srgbClr val="333F48"/>
                </a:solidFill>
                <a:effectLst/>
                <a:uLnTx/>
                <a:uFillTx/>
                <a:latin typeface="Gotham" panose="02000604040000020004" pitchFamily="2" charset="0"/>
                <a:ea typeface="+mn-ea"/>
                <a:cs typeface="+mn-cs"/>
              </a:rPr>
              <a:t>SECTION</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a:ln>
                  <a:noFill/>
                </a:ln>
                <a:solidFill>
                  <a:srgbClr val="333F48"/>
                </a:solidFill>
                <a:effectLst/>
                <a:uLnTx/>
                <a:uFillTx/>
                <a:latin typeface="Gotham" panose="02000604040000020004" pitchFamily="2" charset="0"/>
                <a:ea typeface="+mn-ea"/>
                <a:cs typeface="+mn-cs"/>
              </a:rPr>
              <a:t>BREAKER: SLIDE</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a:ln>
                  <a:noFill/>
                </a:ln>
                <a:solidFill>
                  <a:srgbClr val="333F48"/>
                </a:solidFill>
                <a:effectLst/>
                <a:uLnTx/>
                <a:uFillTx/>
                <a:latin typeface="Gotham" panose="02000604040000020004" pitchFamily="2" charset="0"/>
                <a:ea typeface="+mn-ea"/>
                <a:cs typeface="+mn-cs"/>
              </a:rPr>
              <a:t>TITLE - OPT 1</a:t>
            </a:r>
          </a:p>
        </p:txBody>
      </p:sp>
      <p:pic>
        <p:nvPicPr>
          <p:cNvPr id="2" name="Picture 1" descr="A picture containing logo&#10;&#10;Description automatically generated">
            <a:extLst>
              <a:ext uri="{FF2B5EF4-FFF2-40B4-BE49-F238E27FC236}">
                <a16:creationId xmlns:a16="http://schemas.microsoft.com/office/drawing/2014/main" id="{E5AEC240-8038-4BD1-2CFE-4998EDB65A6A}"/>
              </a:ext>
            </a:extLst>
          </p:cNvPr>
          <p:cNvPicPr>
            <a:picLocks noChangeAspect="1"/>
          </p:cNvPicPr>
          <p:nvPr userDrawn="1"/>
        </p:nvPicPr>
        <p:blipFill>
          <a:blip r:embed="rId4"/>
          <a:stretch>
            <a:fillRect/>
          </a:stretch>
        </p:blipFill>
        <p:spPr>
          <a:xfrm>
            <a:off x="10861249" y="312641"/>
            <a:ext cx="985101" cy="260943"/>
          </a:xfrm>
          <a:prstGeom prst="rect">
            <a:avLst/>
          </a:prstGeom>
        </p:spPr>
      </p:pic>
      <p:sp>
        <p:nvSpPr>
          <p:cNvPr id="10" name="Content Placeholder 9">
            <a:extLst>
              <a:ext uri="{FF2B5EF4-FFF2-40B4-BE49-F238E27FC236}">
                <a16:creationId xmlns:a16="http://schemas.microsoft.com/office/drawing/2014/main" id="{C03D30C7-2852-1C42-2A8D-26A70F3FA877}"/>
              </a:ext>
            </a:extLst>
          </p:cNvPr>
          <p:cNvSpPr>
            <a:spLocks noGrp="1"/>
          </p:cNvSpPr>
          <p:nvPr>
            <p:ph sz="quarter" idx="10"/>
          </p:nvPr>
        </p:nvSpPr>
        <p:spPr>
          <a:xfrm>
            <a:off x="959957" y="3588829"/>
            <a:ext cx="4387850" cy="270192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Picture Placeholder 13">
            <a:extLst>
              <a:ext uri="{FF2B5EF4-FFF2-40B4-BE49-F238E27FC236}">
                <a16:creationId xmlns:a16="http://schemas.microsoft.com/office/drawing/2014/main" id="{B76D13E4-40EF-3128-930C-A59208C0B013}"/>
              </a:ext>
            </a:extLst>
          </p:cNvPr>
          <p:cNvSpPr>
            <a:spLocks noGrp="1"/>
          </p:cNvSpPr>
          <p:nvPr>
            <p:ph type="pic" sz="quarter" idx="11"/>
          </p:nvPr>
        </p:nvSpPr>
        <p:spPr>
          <a:xfrm>
            <a:off x="6844196" y="1260475"/>
            <a:ext cx="5001730" cy="5030788"/>
          </a:xfrm>
        </p:spPr>
        <p:txBody>
          <a:bodyPr/>
          <a:lstStyle/>
          <a:p>
            <a:endParaRPr lang="en-IE"/>
          </a:p>
        </p:txBody>
      </p:sp>
    </p:spTree>
    <p:extLst>
      <p:ext uri="{BB962C8B-B14F-4D97-AF65-F5344CB8AC3E}">
        <p14:creationId xmlns:p14="http://schemas.microsoft.com/office/powerpoint/2010/main" val="80711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A5F21BF0-D85F-3597-6E65-0D343FD26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Icon&#10;&#10;Description automatically generated">
            <a:extLst>
              <a:ext uri="{FF2B5EF4-FFF2-40B4-BE49-F238E27FC236}">
                <a16:creationId xmlns:a16="http://schemas.microsoft.com/office/drawing/2014/main" id="{51486D5F-A60C-67E1-8302-39103841CE03}"/>
              </a:ext>
            </a:extLst>
          </p:cNvPr>
          <p:cNvPicPr>
            <a:picLocks noChangeAspect="1"/>
          </p:cNvPicPr>
          <p:nvPr userDrawn="1"/>
        </p:nvPicPr>
        <p:blipFill>
          <a:blip r:embed="rId3"/>
          <a:stretch>
            <a:fillRect/>
          </a:stretch>
        </p:blipFill>
        <p:spPr>
          <a:xfrm>
            <a:off x="571500" y="3041939"/>
            <a:ext cx="776915" cy="298449"/>
          </a:xfrm>
          <a:prstGeom prst="rect">
            <a:avLst/>
          </a:prstGeom>
        </p:spPr>
      </p:pic>
      <p:sp>
        <p:nvSpPr>
          <p:cNvPr id="4" name="TextBox 3">
            <a:extLst>
              <a:ext uri="{FF2B5EF4-FFF2-40B4-BE49-F238E27FC236}">
                <a16:creationId xmlns:a16="http://schemas.microsoft.com/office/drawing/2014/main" id="{6279FCD1-8A76-F149-8B19-677A78C1F402}"/>
              </a:ext>
            </a:extLst>
          </p:cNvPr>
          <p:cNvSpPr txBox="1"/>
          <p:nvPr userDrawn="1"/>
        </p:nvSpPr>
        <p:spPr>
          <a:xfrm>
            <a:off x="907478" y="586311"/>
            <a:ext cx="5245100" cy="1554272"/>
          </a:xfrm>
          <a:prstGeom prst="rect">
            <a:avLst/>
          </a:prstGeom>
          <a:noFill/>
        </p:spPr>
        <p:txBody>
          <a:bodyPr wrap="square" rtlCol="0">
            <a:sp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3"/>
                </a:solidFill>
                <a:effectLst/>
                <a:uLnTx/>
                <a:uFillTx/>
                <a:latin typeface="Gotham" panose="02000604040000020004" pitchFamily="2" charset="0"/>
                <a:ea typeface="+mn-ea"/>
                <a:cs typeface="+mn-cs"/>
              </a:rPr>
              <a:t>SECTION</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3"/>
                </a:solidFill>
                <a:effectLst/>
                <a:uLnTx/>
                <a:uFillTx/>
                <a:latin typeface="Gotham" panose="02000604040000020004" pitchFamily="2" charset="0"/>
                <a:ea typeface="+mn-ea"/>
                <a:cs typeface="+mn-cs"/>
              </a:rPr>
              <a:t>BREAKER: SLIDE</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3"/>
                </a:solidFill>
                <a:effectLst/>
                <a:uLnTx/>
                <a:uFillTx/>
                <a:latin typeface="Gotham" panose="02000604040000020004" pitchFamily="2" charset="0"/>
                <a:ea typeface="+mn-ea"/>
                <a:cs typeface="+mn-cs"/>
              </a:rPr>
              <a:t>TITLE - OPT 2</a:t>
            </a:r>
          </a:p>
        </p:txBody>
      </p:sp>
      <p:pic>
        <p:nvPicPr>
          <p:cNvPr id="2" name="Picture 1" descr="A picture containing logo&#10;&#10;Description automatically generated">
            <a:extLst>
              <a:ext uri="{FF2B5EF4-FFF2-40B4-BE49-F238E27FC236}">
                <a16:creationId xmlns:a16="http://schemas.microsoft.com/office/drawing/2014/main" id="{E5AEC240-8038-4BD1-2CFE-4998EDB65A6A}"/>
              </a:ext>
            </a:extLst>
          </p:cNvPr>
          <p:cNvPicPr>
            <a:picLocks noChangeAspect="1"/>
          </p:cNvPicPr>
          <p:nvPr userDrawn="1"/>
        </p:nvPicPr>
        <p:blipFill>
          <a:blip r:embed="rId4"/>
          <a:stretch>
            <a:fillRect/>
          </a:stretch>
        </p:blipFill>
        <p:spPr>
          <a:xfrm>
            <a:off x="10861249" y="312641"/>
            <a:ext cx="985101" cy="260943"/>
          </a:xfrm>
          <a:prstGeom prst="rect">
            <a:avLst/>
          </a:prstGeom>
        </p:spPr>
      </p:pic>
      <p:sp>
        <p:nvSpPr>
          <p:cNvPr id="10" name="Content Placeholder 9">
            <a:extLst>
              <a:ext uri="{FF2B5EF4-FFF2-40B4-BE49-F238E27FC236}">
                <a16:creationId xmlns:a16="http://schemas.microsoft.com/office/drawing/2014/main" id="{C03D30C7-2852-1C42-2A8D-26A70F3FA877}"/>
              </a:ext>
            </a:extLst>
          </p:cNvPr>
          <p:cNvSpPr>
            <a:spLocks noGrp="1"/>
          </p:cNvSpPr>
          <p:nvPr>
            <p:ph sz="quarter" idx="10"/>
          </p:nvPr>
        </p:nvSpPr>
        <p:spPr>
          <a:xfrm>
            <a:off x="959957" y="3588829"/>
            <a:ext cx="4387850" cy="270192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Picture Placeholder 13">
            <a:extLst>
              <a:ext uri="{FF2B5EF4-FFF2-40B4-BE49-F238E27FC236}">
                <a16:creationId xmlns:a16="http://schemas.microsoft.com/office/drawing/2014/main" id="{B76D13E4-40EF-3128-930C-A59208C0B013}"/>
              </a:ext>
            </a:extLst>
          </p:cNvPr>
          <p:cNvSpPr>
            <a:spLocks noGrp="1"/>
          </p:cNvSpPr>
          <p:nvPr>
            <p:ph type="pic" sz="quarter" idx="11"/>
          </p:nvPr>
        </p:nvSpPr>
        <p:spPr>
          <a:xfrm>
            <a:off x="6844196" y="1260475"/>
            <a:ext cx="5001730" cy="5030788"/>
          </a:xfrm>
        </p:spPr>
        <p:txBody>
          <a:bodyPr/>
          <a:lstStyle/>
          <a:p>
            <a:endParaRPr lang="en-IE"/>
          </a:p>
        </p:txBody>
      </p:sp>
    </p:spTree>
    <p:extLst>
      <p:ext uri="{BB962C8B-B14F-4D97-AF65-F5344CB8AC3E}">
        <p14:creationId xmlns:p14="http://schemas.microsoft.com/office/powerpoint/2010/main" val="336532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D4D9D611-A99B-A502-2F05-DE16DCEE5A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6B335817-E385-23AA-80F0-A3E453B92ED3}"/>
              </a:ext>
            </a:extLst>
          </p:cNvPr>
          <p:cNvSpPr>
            <a:spLocks noGrp="1"/>
          </p:cNvSpPr>
          <p:nvPr>
            <p:ph type="title"/>
          </p:nvPr>
        </p:nvSpPr>
        <p:spPr/>
        <p:txBody>
          <a:bodyPr/>
          <a:lstStyle/>
          <a:p>
            <a:r>
              <a:rPr lang="en-US"/>
              <a:t>Click to edit Master title style</a:t>
            </a:r>
            <a:endParaRPr lang="en-IE"/>
          </a:p>
        </p:txBody>
      </p:sp>
      <p:pic>
        <p:nvPicPr>
          <p:cNvPr id="3" name="Picture 2">
            <a:extLst>
              <a:ext uri="{FF2B5EF4-FFF2-40B4-BE49-F238E27FC236}">
                <a16:creationId xmlns:a16="http://schemas.microsoft.com/office/drawing/2014/main" id="{97599963-845C-6D81-0EC5-6EED55C383E2}"/>
              </a:ext>
            </a:extLst>
          </p:cNvPr>
          <p:cNvPicPr>
            <a:picLocks noChangeAspect="1"/>
          </p:cNvPicPr>
          <p:nvPr userDrawn="1"/>
        </p:nvPicPr>
        <p:blipFill>
          <a:blip r:embed="rId3"/>
          <a:stretch>
            <a:fillRect/>
          </a:stretch>
        </p:blipFill>
        <p:spPr>
          <a:xfrm>
            <a:off x="14288" y="2305049"/>
            <a:ext cx="12192000" cy="4559300"/>
          </a:xfrm>
          <a:prstGeom prst="rect">
            <a:avLst/>
          </a:prstGeom>
        </p:spPr>
      </p:pic>
      <p:sp>
        <p:nvSpPr>
          <p:cNvPr id="5" name="Content Placeholder 4">
            <a:extLst>
              <a:ext uri="{FF2B5EF4-FFF2-40B4-BE49-F238E27FC236}">
                <a16:creationId xmlns:a16="http://schemas.microsoft.com/office/drawing/2014/main" id="{782F705D-7154-42F3-D1E6-44993E0EF20B}"/>
              </a:ext>
            </a:extLst>
          </p:cNvPr>
          <p:cNvSpPr>
            <a:spLocks noGrp="1"/>
          </p:cNvSpPr>
          <p:nvPr>
            <p:ph sz="quarter" idx="10"/>
          </p:nvPr>
        </p:nvSpPr>
        <p:spPr>
          <a:xfrm>
            <a:off x="1062037" y="3429000"/>
            <a:ext cx="2871787" cy="290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4">
            <a:extLst>
              <a:ext uri="{FF2B5EF4-FFF2-40B4-BE49-F238E27FC236}">
                <a16:creationId xmlns:a16="http://schemas.microsoft.com/office/drawing/2014/main" id="{211235D2-C7EE-B55F-33D0-551DBD571164}"/>
              </a:ext>
            </a:extLst>
          </p:cNvPr>
          <p:cNvSpPr>
            <a:spLocks noGrp="1"/>
          </p:cNvSpPr>
          <p:nvPr>
            <p:ph sz="quarter" idx="11"/>
          </p:nvPr>
        </p:nvSpPr>
        <p:spPr>
          <a:xfrm>
            <a:off x="4660106" y="3428999"/>
            <a:ext cx="2871787" cy="290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Content Placeholder 4">
            <a:extLst>
              <a:ext uri="{FF2B5EF4-FFF2-40B4-BE49-F238E27FC236}">
                <a16:creationId xmlns:a16="http://schemas.microsoft.com/office/drawing/2014/main" id="{CB7022FE-1A46-98BA-C575-228D13876155}"/>
              </a:ext>
            </a:extLst>
          </p:cNvPr>
          <p:cNvSpPr>
            <a:spLocks noGrp="1"/>
          </p:cNvSpPr>
          <p:nvPr>
            <p:ph sz="quarter" idx="12"/>
          </p:nvPr>
        </p:nvSpPr>
        <p:spPr>
          <a:xfrm>
            <a:off x="8258175" y="3457574"/>
            <a:ext cx="2871787" cy="290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8" name="Picture 7">
            <a:extLst>
              <a:ext uri="{FF2B5EF4-FFF2-40B4-BE49-F238E27FC236}">
                <a16:creationId xmlns:a16="http://schemas.microsoft.com/office/drawing/2014/main" id="{7076D8B8-B25C-EC11-3048-A28E22C11129}"/>
              </a:ext>
            </a:extLst>
          </p:cNvPr>
          <p:cNvPicPr>
            <a:picLocks noChangeAspect="1"/>
          </p:cNvPicPr>
          <p:nvPr userDrawn="1"/>
        </p:nvPicPr>
        <p:blipFill>
          <a:blip r:embed="rId4"/>
          <a:stretch>
            <a:fillRect/>
          </a:stretch>
        </p:blipFill>
        <p:spPr>
          <a:xfrm>
            <a:off x="2120904" y="2749546"/>
            <a:ext cx="762000" cy="355600"/>
          </a:xfrm>
          <a:prstGeom prst="rect">
            <a:avLst/>
          </a:prstGeom>
        </p:spPr>
      </p:pic>
      <p:pic>
        <p:nvPicPr>
          <p:cNvPr id="9" name="Picture 8">
            <a:extLst>
              <a:ext uri="{FF2B5EF4-FFF2-40B4-BE49-F238E27FC236}">
                <a16:creationId xmlns:a16="http://schemas.microsoft.com/office/drawing/2014/main" id="{939460B7-F21E-8FCA-E4E8-FCE8CF5F533F}"/>
              </a:ext>
            </a:extLst>
          </p:cNvPr>
          <p:cNvPicPr>
            <a:picLocks noChangeAspect="1"/>
          </p:cNvPicPr>
          <p:nvPr userDrawn="1"/>
        </p:nvPicPr>
        <p:blipFill>
          <a:blip r:embed="rId5"/>
          <a:stretch>
            <a:fillRect/>
          </a:stretch>
        </p:blipFill>
        <p:spPr>
          <a:xfrm>
            <a:off x="5691188" y="2741609"/>
            <a:ext cx="838200" cy="368300"/>
          </a:xfrm>
          <a:prstGeom prst="rect">
            <a:avLst/>
          </a:prstGeom>
        </p:spPr>
      </p:pic>
      <p:pic>
        <p:nvPicPr>
          <p:cNvPr id="10" name="Picture 9">
            <a:extLst>
              <a:ext uri="{FF2B5EF4-FFF2-40B4-BE49-F238E27FC236}">
                <a16:creationId xmlns:a16="http://schemas.microsoft.com/office/drawing/2014/main" id="{23F016D9-5C5D-9207-40C5-C985CF30824D}"/>
              </a:ext>
            </a:extLst>
          </p:cNvPr>
          <p:cNvPicPr>
            <a:picLocks noChangeAspect="1"/>
          </p:cNvPicPr>
          <p:nvPr userDrawn="1"/>
        </p:nvPicPr>
        <p:blipFill>
          <a:blip r:embed="rId6"/>
          <a:stretch>
            <a:fillRect/>
          </a:stretch>
        </p:blipFill>
        <p:spPr>
          <a:xfrm>
            <a:off x="9301956" y="2744786"/>
            <a:ext cx="812800" cy="3556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80C38A48-77C9-596C-E160-3A8F27B34736}"/>
              </a:ext>
            </a:extLst>
          </p:cNvPr>
          <p:cNvPicPr>
            <a:picLocks noChangeAspect="1"/>
          </p:cNvPicPr>
          <p:nvPr userDrawn="1"/>
        </p:nvPicPr>
        <p:blipFill>
          <a:blip r:embed="rId7"/>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212738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BA3D5-8AC2-AF55-6746-D85273D28BE4}"/>
              </a:ext>
            </a:extLst>
          </p:cNvPr>
          <p:cNvPicPr>
            <a:picLocks noChangeAspect="1"/>
          </p:cNvPicPr>
          <p:nvPr userDrawn="1"/>
        </p:nvPicPr>
        <p:blipFill>
          <a:blip r:embed="rId2"/>
          <a:stretch>
            <a:fillRect/>
          </a:stretch>
        </p:blipFill>
        <p:spPr>
          <a:xfrm>
            <a:off x="0" y="0"/>
            <a:ext cx="12198450" cy="5399314"/>
          </a:xfrm>
          <a:prstGeom prst="rect">
            <a:avLst/>
          </a:prstGeom>
        </p:spPr>
      </p:pic>
      <p:sp>
        <p:nvSpPr>
          <p:cNvPr id="10" name="Text Placeholder 9">
            <a:extLst>
              <a:ext uri="{FF2B5EF4-FFF2-40B4-BE49-F238E27FC236}">
                <a16:creationId xmlns:a16="http://schemas.microsoft.com/office/drawing/2014/main" id="{8B86FD53-9F3F-6C17-F455-705970680FF0}"/>
              </a:ext>
            </a:extLst>
          </p:cNvPr>
          <p:cNvSpPr>
            <a:spLocks noGrp="1"/>
          </p:cNvSpPr>
          <p:nvPr>
            <p:ph type="body" sz="quarter" idx="10" hasCustomPrompt="1"/>
          </p:nvPr>
        </p:nvSpPr>
        <p:spPr>
          <a:xfrm>
            <a:off x="2503488" y="1332476"/>
            <a:ext cx="7224712" cy="1066800"/>
          </a:xfrm>
        </p:spPr>
        <p:txBody>
          <a:bodyPr>
            <a:normAutofit/>
          </a:bodyPr>
          <a:lstStyle>
            <a:lvl1pPr marL="0" indent="0" algn="ctr">
              <a:buNone/>
              <a:defRPr sz="5400">
                <a:solidFill>
                  <a:schemeClr val="bg1"/>
                </a:solidFill>
                <a:latin typeface="+mj-lt"/>
              </a:defRPr>
            </a:lvl1pPr>
          </a:lstStyle>
          <a:p>
            <a:pPr lvl="0"/>
            <a:r>
              <a:rPr lang="en-US"/>
              <a:t>Thank you</a:t>
            </a:r>
            <a:endParaRPr lang="en-IE"/>
          </a:p>
        </p:txBody>
      </p:sp>
      <p:sp>
        <p:nvSpPr>
          <p:cNvPr id="16" name="Content Placeholder 15">
            <a:extLst>
              <a:ext uri="{FF2B5EF4-FFF2-40B4-BE49-F238E27FC236}">
                <a16:creationId xmlns:a16="http://schemas.microsoft.com/office/drawing/2014/main" id="{28F88AF2-7334-D99C-022E-2C0F52E3381A}"/>
              </a:ext>
            </a:extLst>
          </p:cNvPr>
          <p:cNvSpPr>
            <a:spLocks noGrp="1"/>
          </p:cNvSpPr>
          <p:nvPr>
            <p:ph sz="quarter" idx="11" hasCustomPrompt="1"/>
          </p:nvPr>
        </p:nvSpPr>
        <p:spPr>
          <a:xfrm>
            <a:off x="4768559" y="2728964"/>
            <a:ext cx="2659063" cy="1533525"/>
          </a:xfrm>
        </p:spPr>
        <p:txBody>
          <a:bodyPr/>
          <a:lstStyle>
            <a:lvl1pPr marL="0" indent="0" algn="ctr">
              <a:buNone/>
              <a:defRPr>
                <a:solidFill>
                  <a:schemeClr val="bg1"/>
                </a:solidFill>
              </a:defRPr>
            </a:lvl1pPr>
          </a:lstStyle>
          <a:p>
            <a:pPr lvl="0"/>
            <a:r>
              <a:rPr lang="en-US"/>
              <a:t>Your final text</a:t>
            </a:r>
            <a:endParaRPr lang="en-IE"/>
          </a:p>
        </p:txBody>
      </p:sp>
    </p:spTree>
    <p:extLst>
      <p:ext uri="{BB962C8B-B14F-4D97-AF65-F5344CB8AC3E}">
        <p14:creationId xmlns:p14="http://schemas.microsoft.com/office/powerpoint/2010/main" val="337986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descr="A picture containing sky, outdoor, building, tower&#10;&#10;Description automatically generated">
            <a:extLst>
              <a:ext uri="{FF2B5EF4-FFF2-40B4-BE49-F238E27FC236}">
                <a16:creationId xmlns:a16="http://schemas.microsoft.com/office/drawing/2014/main" id="{423EA156-E78E-0522-5732-29C01422C214}"/>
              </a:ext>
            </a:extLst>
          </p:cNvPr>
          <p:cNvPicPr>
            <a:picLocks noChangeAspect="1"/>
          </p:cNvPicPr>
          <p:nvPr userDrawn="1"/>
        </p:nvPicPr>
        <p:blipFill rotWithShape="1">
          <a:blip r:embed="rId2"/>
          <a:srcRect l="-1" r="-6497"/>
          <a:stretch/>
        </p:blipFill>
        <p:spPr>
          <a:xfrm>
            <a:off x="4688276" y="551977"/>
            <a:ext cx="8006448" cy="5337632"/>
          </a:xfrm>
          <a:prstGeom prst="rect">
            <a:avLst/>
          </a:prstGeom>
        </p:spPr>
      </p:pic>
      <p:pic>
        <p:nvPicPr>
          <p:cNvPr id="2" name="Picture 1" descr="Shape&#10;&#10;Description automatically generated">
            <a:extLst>
              <a:ext uri="{FF2B5EF4-FFF2-40B4-BE49-F238E27FC236}">
                <a16:creationId xmlns:a16="http://schemas.microsoft.com/office/drawing/2014/main" id="{48882ACB-E993-CC97-B8DD-02150C44CDC1}"/>
              </a:ext>
            </a:extLst>
          </p:cNvPr>
          <p:cNvPicPr>
            <a:picLocks noChangeAspect="1"/>
          </p:cNvPicPr>
          <p:nvPr userDrawn="1"/>
        </p:nvPicPr>
        <p:blipFill>
          <a:blip r:embed="rId3"/>
          <a:stretch>
            <a:fillRect/>
          </a:stretch>
        </p:blipFill>
        <p:spPr>
          <a:xfrm>
            <a:off x="14283" y="-13423"/>
            <a:ext cx="12192000" cy="6858000"/>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90891B18-183C-F60D-C619-003A971EABF3}"/>
              </a:ext>
            </a:extLst>
          </p:cNvPr>
          <p:cNvPicPr>
            <a:picLocks noChangeAspect="1"/>
          </p:cNvPicPr>
          <p:nvPr userDrawn="1"/>
        </p:nvPicPr>
        <p:blipFill>
          <a:blip r:embed="rId4"/>
          <a:stretch>
            <a:fillRect/>
          </a:stretch>
        </p:blipFill>
        <p:spPr>
          <a:xfrm>
            <a:off x="364112" y="583384"/>
            <a:ext cx="2874731" cy="425284"/>
          </a:xfrm>
          <a:prstGeom prst="rect">
            <a:avLst/>
          </a:prstGeom>
        </p:spPr>
      </p:pic>
      <p:pic>
        <p:nvPicPr>
          <p:cNvPr id="11" name="Picture 10">
            <a:hlinkClick r:id="rId5"/>
            <a:extLst>
              <a:ext uri="{FF2B5EF4-FFF2-40B4-BE49-F238E27FC236}">
                <a16:creationId xmlns:a16="http://schemas.microsoft.com/office/drawing/2014/main" id="{56B3DE84-8ED7-78A9-8A08-690DC81E0194}"/>
              </a:ext>
            </a:extLst>
          </p:cNvPr>
          <p:cNvPicPr>
            <a:picLocks noChangeAspect="1"/>
          </p:cNvPicPr>
          <p:nvPr userDrawn="1"/>
        </p:nvPicPr>
        <p:blipFill>
          <a:blip r:embed="rId6"/>
          <a:stretch>
            <a:fillRect/>
          </a:stretch>
        </p:blipFill>
        <p:spPr>
          <a:xfrm>
            <a:off x="11149108" y="6314947"/>
            <a:ext cx="836045" cy="220012"/>
          </a:xfrm>
          <a:prstGeom prst="rect">
            <a:avLst/>
          </a:prstGeom>
        </p:spPr>
      </p:pic>
      <p:sp>
        <p:nvSpPr>
          <p:cNvPr id="24" name="Title 23">
            <a:extLst>
              <a:ext uri="{FF2B5EF4-FFF2-40B4-BE49-F238E27FC236}">
                <a16:creationId xmlns:a16="http://schemas.microsoft.com/office/drawing/2014/main" id="{BD6E071A-274B-55E7-20B4-97BF5A13AF34}"/>
              </a:ext>
            </a:extLst>
          </p:cNvPr>
          <p:cNvSpPr>
            <a:spLocks noGrp="1"/>
          </p:cNvSpPr>
          <p:nvPr>
            <p:ph type="title" hasCustomPrompt="1"/>
          </p:nvPr>
        </p:nvSpPr>
        <p:spPr>
          <a:xfrm>
            <a:off x="363538" y="1732689"/>
            <a:ext cx="5731888" cy="1325563"/>
          </a:xfrm>
        </p:spPr>
        <p:txBody>
          <a:bodyPr/>
          <a:lstStyle>
            <a:lvl1pPr>
              <a:defRPr>
                <a:solidFill>
                  <a:schemeClr val="bg1"/>
                </a:solidFill>
              </a:defRPr>
            </a:lvl1pPr>
          </a:lstStyle>
          <a:p>
            <a:r>
              <a:rPr lang="en-US"/>
              <a:t>Title presentation</a:t>
            </a:r>
            <a:endParaRPr lang="en-IE"/>
          </a:p>
        </p:txBody>
      </p:sp>
      <p:sp>
        <p:nvSpPr>
          <p:cNvPr id="28" name="Content Placeholder 27">
            <a:extLst>
              <a:ext uri="{FF2B5EF4-FFF2-40B4-BE49-F238E27FC236}">
                <a16:creationId xmlns:a16="http://schemas.microsoft.com/office/drawing/2014/main" id="{0E3E2792-2A05-CD1C-34EF-AFC91D9500EF}"/>
              </a:ext>
            </a:extLst>
          </p:cNvPr>
          <p:cNvSpPr>
            <a:spLocks noGrp="1"/>
          </p:cNvSpPr>
          <p:nvPr>
            <p:ph sz="quarter" idx="10" hasCustomPrompt="1"/>
          </p:nvPr>
        </p:nvSpPr>
        <p:spPr>
          <a:xfrm>
            <a:off x="362964" y="3184851"/>
            <a:ext cx="5732462" cy="501030"/>
          </a:xfrm>
        </p:spPr>
        <p:txBody>
          <a:bodyPr/>
          <a:lstStyle>
            <a:lvl1pPr marL="0" indent="0">
              <a:buNone/>
              <a:defRPr>
                <a:solidFill>
                  <a:schemeClr val="bg1"/>
                </a:solidFill>
              </a:defRPr>
            </a:lvl1pPr>
          </a:lstStyle>
          <a:p>
            <a:pPr lvl="0"/>
            <a:r>
              <a:rPr lang="en-US"/>
              <a:t>Subtitle</a:t>
            </a:r>
            <a:endParaRPr lang="en-IE"/>
          </a:p>
        </p:txBody>
      </p:sp>
      <p:sp>
        <p:nvSpPr>
          <p:cNvPr id="29" name="Content Placeholder 27">
            <a:extLst>
              <a:ext uri="{FF2B5EF4-FFF2-40B4-BE49-F238E27FC236}">
                <a16:creationId xmlns:a16="http://schemas.microsoft.com/office/drawing/2014/main" id="{12F74A69-0441-6C38-6758-00A49653E61D}"/>
              </a:ext>
            </a:extLst>
          </p:cNvPr>
          <p:cNvSpPr>
            <a:spLocks noGrp="1"/>
          </p:cNvSpPr>
          <p:nvPr>
            <p:ph sz="quarter" idx="11" hasCustomPrompt="1"/>
          </p:nvPr>
        </p:nvSpPr>
        <p:spPr>
          <a:xfrm>
            <a:off x="363538" y="4808959"/>
            <a:ext cx="5732462" cy="501030"/>
          </a:xfrm>
        </p:spPr>
        <p:txBody>
          <a:bodyPr>
            <a:normAutofit/>
          </a:bodyPr>
          <a:lstStyle>
            <a:lvl1pPr marL="0" indent="0">
              <a:buNone/>
              <a:defRPr sz="2000">
                <a:solidFill>
                  <a:schemeClr val="bg1"/>
                </a:solidFill>
              </a:defRPr>
            </a:lvl1pPr>
          </a:lstStyle>
          <a:p>
            <a:pPr lvl="0"/>
            <a:r>
              <a:rPr lang="en-US"/>
              <a:t>Your name and title</a:t>
            </a:r>
            <a:endParaRPr lang="en-IE"/>
          </a:p>
        </p:txBody>
      </p:sp>
      <p:pic>
        <p:nvPicPr>
          <p:cNvPr id="12" name="Picture 11" descr="A close-up of a logo&#10;&#10;Description automatically generated">
            <a:extLst>
              <a:ext uri="{FF2B5EF4-FFF2-40B4-BE49-F238E27FC236}">
                <a16:creationId xmlns:a16="http://schemas.microsoft.com/office/drawing/2014/main" id="{594EBBF0-A35D-0409-0191-6A255D8D5481}"/>
              </a:ext>
            </a:extLst>
          </p:cNvPr>
          <p:cNvPicPr>
            <a:picLocks noChangeAspect="1"/>
          </p:cNvPicPr>
          <p:nvPr userDrawn="1"/>
        </p:nvPicPr>
        <p:blipFill>
          <a:blip r:embed="rId7"/>
          <a:stretch>
            <a:fillRect/>
          </a:stretch>
        </p:blipFill>
        <p:spPr>
          <a:xfrm>
            <a:off x="436374" y="5735171"/>
            <a:ext cx="7054371" cy="1032897"/>
          </a:xfrm>
          <a:prstGeom prst="rect">
            <a:avLst/>
          </a:prstGeom>
        </p:spPr>
      </p:pic>
      <p:pic>
        <p:nvPicPr>
          <p:cNvPr id="14" name="Picture 13" descr="A close-up of a sign&#10;&#10;Description automatically generated">
            <a:extLst>
              <a:ext uri="{FF2B5EF4-FFF2-40B4-BE49-F238E27FC236}">
                <a16:creationId xmlns:a16="http://schemas.microsoft.com/office/drawing/2014/main" id="{783D8CE7-322B-067E-FF43-8822FC9A69B8}"/>
              </a:ext>
            </a:extLst>
          </p:cNvPr>
          <p:cNvPicPr>
            <a:picLocks noChangeAspect="1"/>
          </p:cNvPicPr>
          <p:nvPr userDrawn="1"/>
        </p:nvPicPr>
        <p:blipFill>
          <a:blip r:embed="rId8"/>
          <a:stretch>
            <a:fillRect/>
          </a:stretch>
        </p:blipFill>
        <p:spPr>
          <a:xfrm>
            <a:off x="9550950" y="228728"/>
            <a:ext cx="2509618" cy="1103076"/>
          </a:xfrm>
          <a:prstGeom prst="rect">
            <a:avLst/>
          </a:prstGeom>
        </p:spPr>
      </p:pic>
    </p:spTree>
    <p:extLst>
      <p:ext uri="{BB962C8B-B14F-4D97-AF65-F5344CB8AC3E}">
        <p14:creationId xmlns:p14="http://schemas.microsoft.com/office/powerpoint/2010/main" val="51549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Picture 8" descr="A building with trees in front of it&#10;&#10;Description automatically generated with low confidence">
            <a:extLst>
              <a:ext uri="{FF2B5EF4-FFF2-40B4-BE49-F238E27FC236}">
                <a16:creationId xmlns:a16="http://schemas.microsoft.com/office/drawing/2014/main" id="{41167CCC-5D08-0C16-49BF-AE4BBB64C4CA}"/>
              </a:ext>
            </a:extLst>
          </p:cNvPr>
          <p:cNvPicPr>
            <a:picLocks noChangeAspect="1"/>
          </p:cNvPicPr>
          <p:nvPr userDrawn="1"/>
        </p:nvPicPr>
        <p:blipFill>
          <a:blip r:embed="rId2"/>
          <a:stretch>
            <a:fillRect/>
          </a:stretch>
        </p:blipFill>
        <p:spPr>
          <a:xfrm>
            <a:off x="3043844" y="438959"/>
            <a:ext cx="9144000" cy="6096000"/>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90891B18-183C-F60D-C619-003A971EABF3}"/>
              </a:ext>
            </a:extLst>
          </p:cNvPr>
          <p:cNvPicPr>
            <a:picLocks noChangeAspect="1"/>
          </p:cNvPicPr>
          <p:nvPr userDrawn="1"/>
        </p:nvPicPr>
        <p:blipFill>
          <a:blip r:embed="rId3"/>
          <a:stretch>
            <a:fillRect/>
          </a:stretch>
        </p:blipFill>
        <p:spPr>
          <a:xfrm>
            <a:off x="364112" y="583384"/>
            <a:ext cx="2874731" cy="425284"/>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DBE47AD0-5651-A3D2-1C99-05AD733B6734}"/>
              </a:ext>
            </a:extLst>
          </p:cNvPr>
          <p:cNvPicPr>
            <a:picLocks noChangeAspect="1"/>
          </p:cNvPicPr>
          <p:nvPr userDrawn="1"/>
        </p:nvPicPr>
        <p:blipFill>
          <a:blip r:embed="rId4"/>
          <a:stretch>
            <a:fillRect/>
          </a:stretch>
        </p:blipFill>
        <p:spPr>
          <a:xfrm>
            <a:off x="1" y="5520843"/>
            <a:ext cx="6858000" cy="1288473"/>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D1E8F2C6-DF61-7F4A-1051-41C53FD82ACA}"/>
              </a:ext>
            </a:extLst>
          </p:cNvPr>
          <p:cNvPicPr>
            <a:picLocks noChangeAspect="1"/>
          </p:cNvPicPr>
          <p:nvPr userDrawn="1"/>
        </p:nvPicPr>
        <p:blipFill>
          <a:blip r:embed="rId5"/>
          <a:stretch>
            <a:fillRect/>
          </a:stretch>
        </p:blipFill>
        <p:spPr>
          <a:xfrm>
            <a:off x="9506287" y="0"/>
            <a:ext cx="2923563" cy="1449189"/>
          </a:xfrm>
          <a:prstGeom prst="rect">
            <a:avLst/>
          </a:prstGeom>
        </p:spPr>
      </p:pic>
      <p:pic>
        <p:nvPicPr>
          <p:cNvPr id="11" name="Picture 10">
            <a:hlinkClick r:id="rId6"/>
            <a:extLst>
              <a:ext uri="{FF2B5EF4-FFF2-40B4-BE49-F238E27FC236}">
                <a16:creationId xmlns:a16="http://schemas.microsoft.com/office/drawing/2014/main" id="{56B3DE84-8ED7-78A9-8A08-690DC81E0194}"/>
              </a:ext>
            </a:extLst>
          </p:cNvPr>
          <p:cNvPicPr>
            <a:picLocks noChangeAspect="1"/>
          </p:cNvPicPr>
          <p:nvPr userDrawn="1"/>
        </p:nvPicPr>
        <p:blipFill>
          <a:blip r:embed="rId7"/>
          <a:stretch>
            <a:fillRect/>
          </a:stretch>
        </p:blipFill>
        <p:spPr>
          <a:xfrm>
            <a:off x="11149108" y="6314947"/>
            <a:ext cx="836045" cy="220012"/>
          </a:xfrm>
          <a:prstGeom prst="rect">
            <a:avLst/>
          </a:prstGeom>
        </p:spPr>
      </p:pic>
      <p:sp>
        <p:nvSpPr>
          <p:cNvPr id="3" name="TextBox 2">
            <a:extLst>
              <a:ext uri="{FF2B5EF4-FFF2-40B4-BE49-F238E27FC236}">
                <a16:creationId xmlns:a16="http://schemas.microsoft.com/office/drawing/2014/main" id="{35E36E32-56C8-95F6-A77C-D9B986CC6948}"/>
              </a:ext>
            </a:extLst>
          </p:cNvPr>
          <p:cNvSpPr txBox="1"/>
          <p:nvPr userDrawn="1"/>
        </p:nvSpPr>
        <p:spPr>
          <a:xfrm>
            <a:off x="5479474" y="569290"/>
            <a:ext cx="1238931" cy="646331"/>
          </a:xfrm>
          <a:prstGeom prst="rect">
            <a:avLst/>
          </a:prstGeom>
          <a:noFill/>
        </p:spPr>
        <p:txBody>
          <a:bodyPr wrap="square" rtlCol="0">
            <a:spAutoFit/>
          </a:bodyPr>
          <a:lstStyle/>
          <a:p>
            <a:r>
              <a:rPr lang="en-IE" sz="1200"/>
              <a:t>Insert and centralise your HEI logo here</a:t>
            </a:r>
          </a:p>
        </p:txBody>
      </p:sp>
      <p:sp>
        <p:nvSpPr>
          <p:cNvPr id="6" name="TextBox 5">
            <a:extLst>
              <a:ext uri="{FF2B5EF4-FFF2-40B4-BE49-F238E27FC236}">
                <a16:creationId xmlns:a16="http://schemas.microsoft.com/office/drawing/2014/main" id="{EDE5D93C-E70B-24FC-DFB2-2DDB0A27916E}"/>
              </a:ext>
            </a:extLst>
          </p:cNvPr>
          <p:cNvSpPr txBox="1"/>
          <p:nvPr userDrawn="1"/>
        </p:nvSpPr>
        <p:spPr>
          <a:xfrm>
            <a:off x="9933707" y="6184791"/>
            <a:ext cx="982620" cy="461665"/>
          </a:xfrm>
          <a:prstGeom prst="rect">
            <a:avLst/>
          </a:prstGeom>
          <a:noFill/>
        </p:spPr>
        <p:txBody>
          <a:bodyPr wrap="square" rtlCol="0">
            <a:spAutoFit/>
          </a:bodyPr>
          <a:lstStyle/>
          <a:p>
            <a:r>
              <a:rPr lang="en-IE" sz="1200"/>
              <a:t>Partner logo 1 </a:t>
            </a:r>
          </a:p>
        </p:txBody>
      </p:sp>
      <p:sp>
        <p:nvSpPr>
          <p:cNvPr id="18" name="TextBox 17">
            <a:extLst>
              <a:ext uri="{FF2B5EF4-FFF2-40B4-BE49-F238E27FC236}">
                <a16:creationId xmlns:a16="http://schemas.microsoft.com/office/drawing/2014/main" id="{B66AE8D2-22E7-9F78-4CE0-371CDD6D90EC}"/>
              </a:ext>
            </a:extLst>
          </p:cNvPr>
          <p:cNvSpPr txBox="1"/>
          <p:nvPr userDrawn="1"/>
        </p:nvSpPr>
        <p:spPr>
          <a:xfrm>
            <a:off x="8877165" y="6174672"/>
            <a:ext cx="955964" cy="461665"/>
          </a:xfrm>
          <a:prstGeom prst="rect">
            <a:avLst/>
          </a:prstGeom>
          <a:noFill/>
        </p:spPr>
        <p:txBody>
          <a:bodyPr wrap="square" rtlCol="0">
            <a:spAutoFit/>
          </a:bodyPr>
          <a:lstStyle/>
          <a:p>
            <a:r>
              <a:rPr lang="en-IE" sz="1200"/>
              <a:t>Partner logo 2</a:t>
            </a:r>
          </a:p>
        </p:txBody>
      </p:sp>
      <p:sp>
        <p:nvSpPr>
          <p:cNvPr id="19" name="TextBox 18">
            <a:extLst>
              <a:ext uri="{FF2B5EF4-FFF2-40B4-BE49-F238E27FC236}">
                <a16:creationId xmlns:a16="http://schemas.microsoft.com/office/drawing/2014/main" id="{EE00EAD1-8AB7-02D5-0699-7A7E62E1D3DA}"/>
              </a:ext>
            </a:extLst>
          </p:cNvPr>
          <p:cNvSpPr txBox="1"/>
          <p:nvPr userDrawn="1"/>
        </p:nvSpPr>
        <p:spPr>
          <a:xfrm>
            <a:off x="7735536" y="6184791"/>
            <a:ext cx="955964" cy="461665"/>
          </a:xfrm>
          <a:prstGeom prst="rect">
            <a:avLst/>
          </a:prstGeom>
          <a:noFill/>
        </p:spPr>
        <p:txBody>
          <a:bodyPr wrap="square" rtlCol="0">
            <a:spAutoFit/>
          </a:bodyPr>
          <a:lstStyle/>
          <a:p>
            <a:r>
              <a:rPr lang="en-IE" sz="1200"/>
              <a:t>Partner logo 3</a:t>
            </a:r>
          </a:p>
        </p:txBody>
      </p:sp>
      <p:sp>
        <p:nvSpPr>
          <p:cNvPr id="24" name="Title 23">
            <a:extLst>
              <a:ext uri="{FF2B5EF4-FFF2-40B4-BE49-F238E27FC236}">
                <a16:creationId xmlns:a16="http://schemas.microsoft.com/office/drawing/2014/main" id="{BD6E071A-274B-55E7-20B4-97BF5A13AF34}"/>
              </a:ext>
            </a:extLst>
          </p:cNvPr>
          <p:cNvSpPr>
            <a:spLocks noGrp="1"/>
          </p:cNvSpPr>
          <p:nvPr>
            <p:ph type="title" hasCustomPrompt="1"/>
          </p:nvPr>
        </p:nvSpPr>
        <p:spPr>
          <a:xfrm>
            <a:off x="363538" y="1732689"/>
            <a:ext cx="5731888" cy="1325563"/>
          </a:xfrm>
        </p:spPr>
        <p:txBody>
          <a:bodyPr/>
          <a:lstStyle>
            <a:lvl1pPr>
              <a:defRPr>
                <a:solidFill>
                  <a:schemeClr val="bg1"/>
                </a:solidFill>
              </a:defRPr>
            </a:lvl1pPr>
          </a:lstStyle>
          <a:p>
            <a:r>
              <a:rPr lang="en-US"/>
              <a:t>Title presentation</a:t>
            </a:r>
            <a:endParaRPr lang="en-IE"/>
          </a:p>
        </p:txBody>
      </p:sp>
      <p:sp>
        <p:nvSpPr>
          <p:cNvPr id="28" name="Content Placeholder 27">
            <a:extLst>
              <a:ext uri="{FF2B5EF4-FFF2-40B4-BE49-F238E27FC236}">
                <a16:creationId xmlns:a16="http://schemas.microsoft.com/office/drawing/2014/main" id="{0E3E2792-2A05-CD1C-34EF-AFC91D9500EF}"/>
              </a:ext>
            </a:extLst>
          </p:cNvPr>
          <p:cNvSpPr>
            <a:spLocks noGrp="1"/>
          </p:cNvSpPr>
          <p:nvPr>
            <p:ph sz="quarter" idx="10" hasCustomPrompt="1"/>
          </p:nvPr>
        </p:nvSpPr>
        <p:spPr>
          <a:xfrm>
            <a:off x="362964" y="3184851"/>
            <a:ext cx="5732462" cy="501030"/>
          </a:xfrm>
        </p:spPr>
        <p:txBody>
          <a:bodyPr/>
          <a:lstStyle>
            <a:lvl1pPr marL="0" indent="0">
              <a:buNone/>
              <a:defRPr>
                <a:solidFill>
                  <a:schemeClr val="bg1"/>
                </a:solidFill>
              </a:defRPr>
            </a:lvl1pPr>
          </a:lstStyle>
          <a:p>
            <a:pPr lvl="0"/>
            <a:r>
              <a:rPr lang="en-US"/>
              <a:t>Subtitle</a:t>
            </a:r>
            <a:endParaRPr lang="en-IE"/>
          </a:p>
        </p:txBody>
      </p:sp>
      <p:sp>
        <p:nvSpPr>
          <p:cNvPr id="29" name="Content Placeholder 27">
            <a:extLst>
              <a:ext uri="{FF2B5EF4-FFF2-40B4-BE49-F238E27FC236}">
                <a16:creationId xmlns:a16="http://schemas.microsoft.com/office/drawing/2014/main" id="{12F74A69-0441-6C38-6758-00A49653E61D}"/>
              </a:ext>
            </a:extLst>
          </p:cNvPr>
          <p:cNvSpPr>
            <a:spLocks noGrp="1"/>
          </p:cNvSpPr>
          <p:nvPr>
            <p:ph sz="quarter" idx="11" hasCustomPrompt="1"/>
          </p:nvPr>
        </p:nvSpPr>
        <p:spPr>
          <a:xfrm>
            <a:off x="363538" y="4808959"/>
            <a:ext cx="5732462" cy="501030"/>
          </a:xfrm>
        </p:spPr>
        <p:txBody>
          <a:bodyPr>
            <a:normAutofit/>
          </a:bodyPr>
          <a:lstStyle>
            <a:lvl1pPr marL="0" indent="0">
              <a:buNone/>
              <a:defRPr sz="2000">
                <a:solidFill>
                  <a:schemeClr val="bg1"/>
                </a:solidFill>
              </a:defRPr>
            </a:lvl1pPr>
          </a:lstStyle>
          <a:p>
            <a:pPr lvl="0"/>
            <a:r>
              <a:rPr lang="en-US"/>
              <a:t>Your name and title</a:t>
            </a:r>
            <a:endParaRPr lang="en-IE"/>
          </a:p>
        </p:txBody>
      </p:sp>
    </p:spTree>
    <p:extLst>
      <p:ext uri="{BB962C8B-B14F-4D97-AF65-F5344CB8AC3E}">
        <p14:creationId xmlns:p14="http://schemas.microsoft.com/office/powerpoint/2010/main" val="132320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74647-E09A-3AE0-335A-8080A05D6A7C}"/>
              </a:ext>
            </a:extLst>
          </p:cNvPr>
          <p:cNvPicPr>
            <a:picLocks noChangeAspect="1"/>
          </p:cNvPicPr>
          <p:nvPr userDrawn="1"/>
        </p:nvPicPr>
        <p:blipFill>
          <a:blip r:embed="rId2"/>
          <a:stretch>
            <a:fillRect/>
          </a:stretch>
        </p:blipFill>
        <p:spPr>
          <a:xfrm>
            <a:off x="0" y="1426474"/>
            <a:ext cx="12198450" cy="3972839"/>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90891B18-183C-F60D-C619-003A971EABF3}"/>
              </a:ext>
            </a:extLst>
          </p:cNvPr>
          <p:cNvPicPr>
            <a:picLocks noChangeAspect="1"/>
          </p:cNvPicPr>
          <p:nvPr userDrawn="1"/>
        </p:nvPicPr>
        <p:blipFill>
          <a:blip r:embed="rId3"/>
          <a:stretch>
            <a:fillRect/>
          </a:stretch>
        </p:blipFill>
        <p:spPr>
          <a:xfrm>
            <a:off x="364112" y="583384"/>
            <a:ext cx="2874731" cy="425284"/>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DBE47AD0-5651-A3D2-1C99-05AD733B6734}"/>
              </a:ext>
            </a:extLst>
          </p:cNvPr>
          <p:cNvPicPr>
            <a:picLocks noChangeAspect="1"/>
          </p:cNvPicPr>
          <p:nvPr userDrawn="1"/>
        </p:nvPicPr>
        <p:blipFill>
          <a:blip r:embed="rId4"/>
          <a:stretch>
            <a:fillRect/>
          </a:stretch>
        </p:blipFill>
        <p:spPr>
          <a:xfrm>
            <a:off x="1" y="5520843"/>
            <a:ext cx="6858000" cy="1288473"/>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D1E8F2C6-DF61-7F4A-1051-41C53FD82ACA}"/>
              </a:ext>
            </a:extLst>
          </p:cNvPr>
          <p:cNvPicPr>
            <a:picLocks noChangeAspect="1"/>
          </p:cNvPicPr>
          <p:nvPr userDrawn="1"/>
        </p:nvPicPr>
        <p:blipFill>
          <a:blip r:embed="rId5"/>
          <a:stretch>
            <a:fillRect/>
          </a:stretch>
        </p:blipFill>
        <p:spPr>
          <a:xfrm>
            <a:off x="9506287" y="0"/>
            <a:ext cx="2923563" cy="1449189"/>
          </a:xfrm>
          <a:prstGeom prst="rect">
            <a:avLst/>
          </a:prstGeom>
        </p:spPr>
      </p:pic>
      <p:pic>
        <p:nvPicPr>
          <p:cNvPr id="11" name="Picture 10">
            <a:hlinkClick r:id="rId6"/>
            <a:extLst>
              <a:ext uri="{FF2B5EF4-FFF2-40B4-BE49-F238E27FC236}">
                <a16:creationId xmlns:a16="http://schemas.microsoft.com/office/drawing/2014/main" id="{56B3DE84-8ED7-78A9-8A08-690DC81E0194}"/>
              </a:ext>
            </a:extLst>
          </p:cNvPr>
          <p:cNvPicPr>
            <a:picLocks noChangeAspect="1"/>
          </p:cNvPicPr>
          <p:nvPr userDrawn="1"/>
        </p:nvPicPr>
        <p:blipFill>
          <a:blip r:embed="rId7"/>
          <a:stretch>
            <a:fillRect/>
          </a:stretch>
        </p:blipFill>
        <p:spPr>
          <a:xfrm>
            <a:off x="11149108" y="6314947"/>
            <a:ext cx="836045" cy="220012"/>
          </a:xfrm>
          <a:prstGeom prst="rect">
            <a:avLst/>
          </a:prstGeom>
        </p:spPr>
      </p:pic>
      <p:sp>
        <p:nvSpPr>
          <p:cNvPr id="3" name="TextBox 2">
            <a:extLst>
              <a:ext uri="{FF2B5EF4-FFF2-40B4-BE49-F238E27FC236}">
                <a16:creationId xmlns:a16="http://schemas.microsoft.com/office/drawing/2014/main" id="{35E36E32-56C8-95F6-A77C-D9B986CC6948}"/>
              </a:ext>
            </a:extLst>
          </p:cNvPr>
          <p:cNvSpPr txBox="1"/>
          <p:nvPr userDrawn="1"/>
        </p:nvSpPr>
        <p:spPr>
          <a:xfrm>
            <a:off x="5479474" y="569290"/>
            <a:ext cx="1238931" cy="646331"/>
          </a:xfrm>
          <a:prstGeom prst="rect">
            <a:avLst/>
          </a:prstGeom>
          <a:noFill/>
        </p:spPr>
        <p:txBody>
          <a:bodyPr wrap="square" rtlCol="0">
            <a:spAutoFit/>
          </a:bodyPr>
          <a:lstStyle/>
          <a:p>
            <a:r>
              <a:rPr lang="en-IE" sz="1200"/>
              <a:t>Insert and centralise your HEI logo here</a:t>
            </a:r>
          </a:p>
        </p:txBody>
      </p:sp>
      <p:sp>
        <p:nvSpPr>
          <p:cNvPr id="6" name="TextBox 5">
            <a:extLst>
              <a:ext uri="{FF2B5EF4-FFF2-40B4-BE49-F238E27FC236}">
                <a16:creationId xmlns:a16="http://schemas.microsoft.com/office/drawing/2014/main" id="{EDE5D93C-E70B-24FC-DFB2-2DDB0A27916E}"/>
              </a:ext>
            </a:extLst>
          </p:cNvPr>
          <p:cNvSpPr txBox="1"/>
          <p:nvPr userDrawn="1"/>
        </p:nvSpPr>
        <p:spPr>
          <a:xfrm>
            <a:off x="9933707" y="6184791"/>
            <a:ext cx="982620" cy="461665"/>
          </a:xfrm>
          <a:prstGeom prst="rect">
            <a:avLst/>
          </a:prstGeom>
          <a:noFill/>
        </p:spPr>
        <p:txBody>
          <a:bodyPr wrap="square" rtlCol="0">
            <a:spAutoFit/>
          </a:bodyPr>
          <a:lstStyle/>
          <a:p>
            <a:r>
              <a:rPr lang="en-IE" sz="1200"/>
              <a:t>Partner logo 1 </a:t>
            </a:r>
          </a:p>
        </p:txBody>
      </p:sp>
      <p:sp>
        <p:nvSpPr>
          <p:cNvPr id="18" name="TextBox 17">
            <a:extLst>
              <a:ext uri="{FF2B5EF4-FFF2-40B4-BE49-F238E27FC236}">
                <a16:creationId xmlns:a16="http://schemas.microsoft.com/office/drawing/2014/main" id="{B66AE8D2-22E7-9F78-4CE0-371CDD6D90EC}"/>
              </a:ext>
            </a:extLst>
          </p:cNvPr>
          <p:cNvSpPr txBox="1"/>
          <p:nvPr userDrawn="1"/>
        </p:nvSpPr>
        <p:spPr>
          <a:xfrm>
            <a:off x="8877165" y="6174672"/>
            <a:ext cx="955964" cy="461665"/>
          </a:xfrm>
          <a:prstGeom prst="rect">
            <a:avLst/>
          </a:prstGeom>
          <a:noFill/>
        </p:spPr>
        <p:txBody>
          <a:bodyPr wrap="square" rtlCol="0">
            <a:spAutoFit/>
          </a:bodyPr>
          <a:lstStyle/>
          <a:p>
            <a:r>
              <a:rPr lang="en-IE" sz="1200"/>
              <a:t>Partner logo 2</a:t>
            </a:r>
          </a:p>
        </p:txBody>
      </p:sp>
      <p:sp>
        <p:nvSpPr>
          <p:cNvPr id="19" name="TextBox 18">
            <a:extLst>
              <a:ext uri="{FF2B5EF4-FFF2-40B4-BE49-F238E27FC236}">
                <a16:creationId xmlns:a16="http://schemas.microsoft.com/office/drawing/2014/main" id="{EE00EAD1-8AB7-02D5-0699-7A7E62E1D3DA}"/>
              </a:ext>
            </a:extLst>
          </p:cNvPr>
          <p:cNvSpPr txBox="1"/>
          <p:nvPr userDrawn="1"/>
        </p:nvSpPr>
        <p:spPr>
          <a:xfrm>
            <a:off x="7735536" y="6184791"/>
            <a:ext cx="955964" cy="461665"/>
          </a:xfrm>
          <a:prstGeom prst="rect">
            <a:avLst/>
          </a:prstGeom>
          <a:noFill/>
        </p:spPr>
        <p:txBody>
          <a:bodyPr wrap="square" rtlCol="0">
            <a:spAutoFit/>
          </a:bodyPr>
          <a:lstStyle/>
          <a:p>
            <a:r>
              <a:rPr lang="en-IE" sz="1200"/>
              <a:t>Partner logo 3</a:t>
            </a:r>
          </a:p>
        </p:txBody>
      </p:sp>
      <p:sp>
        <p:nvSpPr>
          <p:cNvPr id="24" name="Title 23">
            <a:extLst>
              <a:ext uri="{FF2B5EF4-FFF2-40B4-BE49-F238E27FC236}">
                <a16:creationId xmlns:a16="http://schemas.microsoft.com/office/drawing/2014/main" id="{BD6E071A-274B-55E7-20B4-97BF5A13AF34}"/>
              </a:ext>
            </a:extLst>
          </p:cNvPr>
          <p:cNvSpPr>
            <a:spLocks noGrp="1"/>
          </p:cNvSpPr>
          <p:nvPr>
            <p:ph type="title" hasCustomPrompt="1"/>
          </p:nvPr>
        </p:nvSpPr>
        <p:spPr>
          <a:xfrm>
            <a:off x="363537" y="1732689"/>
            <a:ext cx="11495953" cy="1325563"/>
          </a:xfrm>
        </p:spPr>
        <p:txBody>
          <a:bodyPr/>
          <a:lstStyle>
            <a:lvl1pPr algn="ctr">
              <a:defRPr>
                <a:solidFill>
                  <a:schemeClr val="bg1"/>
                </a:solidFill>
              </a:defRPr>
            </a:lvl1pPr>
          </a:lstStyle>
          <a:p>
            <a:r>
              <a:rPr lang="en-US"/>
              <a:t>Title presentation</a:t>
            </a:r>
            <a:endParaRPr lang="en-IE"/>
          </a:p>
        </p:txBody>
      </p:sp>
      <p:sp>
        <p:nvSpPr>
          <p:cNvPr id="28" name="Content Placeholder 27">
            <a:extLst>
              <a:ext uri="{FF2B5EF4-FFF2-40B4-BE49-F238E27FC236}">
                <a16:creationId xmlns:a16="http://schemas.microsoft.com/office/drawing/2014/main" id="{0E3E2792-2A05-CD1C-34EF-AFC91D9500EF}"/>
              </a:ext>
            </a:extLst>
          </p:cNvPr>
          <p:cNvSpPr>
            <a:spLocks noGrp="1"/>
          </p:cNvSpPr>
          <p:nvPr>
            <p:ph sz="quarter" idx="10" hasCustomPrompt="1"/>
          </p:nvPr>
        </p:nvSpPr>
        <p:spPr>
          <a:xfrm>
            <a:off x="362964" y="3184851"/>
            <a:ext cx="11495952" cy="501030"/>
          </a:xfrm>
        </p:spPr>
        <p:txBody>
          <a:bodyPr/>
          <a:lstStyle>
            <a:lvl1pPr marL="0" indent="0" algn="ctr">
              <a:buNone/>
              <a:defRPr>
                <a:solidFill>
                  <a:schemeClr val="bg1"/>
                </a:solidFill>
              </a:defRPr>
            </a:lvl1pPr>
          </a:lstStyle>
          <a:p>
            <a:pPr lvl="0"/>
            <a:r>
              <a:rPr lang="en-US"/>
              <a:t>Subtitle</a:t>
            </a:r>
            <a:endParaRPr lang="en-IE"/>
          </a:p>
        </p:txBody>
      </p:sp>
      <p:sp>
        <p:nvSpPr>
          <p:cNvPr id="29" name="Content Placeholder 27">
            <a:extLst>
              <a:ext uri="{FF2B5EF4-FFF2-40B4-BE49-F238E27FC236}">
                <a16:creationId xmlns:a16="http://schemas.microsoft.com/office/drawing/2014/main" id="{12F74A69-0441-6C38-6758-00A49653E61D}"/>
              </a:ext>
            </a:extLst>
          </p:cNvPr>
          <p:cNvSpPr>
            <a:spLocks noGrp="1"/>
          </p:cNvSpPr>
          <p:nvPr>
            <p:ph sz="quarter" idx="11" hasCustomPrompt="1"/>
          </p:nvPr>
        </p:nvSpPr>
        <p:spPr>
          <a:xfrm>
            <a:off x="363538" y="4808959"/>
            <a:ext cx="11495378" cy="501030"/>
          </a:xfrm>
        </p:spPr>
        <p:txBody>
          <a:bodyPr>
            <a:normAutofit/>
          </a:bodyPr>
          <a:lstStyle>
            <a:lvl1pPr marL="0" indent="0">
              <a:buNone/>
              <a:defRPr sz="2000">
                <a:solidFill>
                  <a:schemeClr val="bg1"/>
                </a:solidFill>
              </a:defRPr>
            </a:lvl1pPr>
          </a:lstStyle>
          <a:p>
            <a:pPr lvl="0"/>
            <a:r>
              <a:rPr lang="en-US"/>
              <a:t>Your name and title</a:t>
            </a:r>
            <a:endParaRPr lang="en-IE"/>
          </a:p>
        </p:txBody>
      </p:sp>
    </p:spTree>
    <p:extLst>
      <p:ext uri="{BB962C8B-B14F-4D97-AF65-F5344CB8AC3E}">
        <p14:creationId xmlns:p14="http://schemas.microsoft.com/office/powerpoint/2010/main" val="418175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90891B18-183C-F60D-C619-003A971EABF3}"/>
              </a:ext>
            </a:extLst>
          </p:cNvPr>
          <p:cNvPicPr>
            <a:picLocks noChangeAspect="1"/>
          </p:cNvPicPr>
          <p:nvPr userDrawn="1"/>
        </p:nvPicPr>
        <p:blipFill>
          <a:blip r:embed="rId2"/>
          <a:stretch>
            <a:fillRect/>
          </a:stretch>
        </p:blipFill>
        <p:spPr>
          <a:xfrm>
            <a:off x="364112" y="583384"/>
            <a:ext cx="2874731" cy="425284"/>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DBE47AD0-5651-A3D2-1C99-05AD733B6734}"/>
              </a:ext>
            </a:extLst>
          </p:cNvPr>
          <p:cNvPicPr>
            <a:picLocks noChangeAspect="1"/>
          </p:cNvPicPr>
          <p:nvPr userDrawn="1"/>
        </p:nvPicPr>
        <p:blipFill>
          <a:blip r:embed="rId3"/>
          <a:stretch>
            <a:fillRect/>
          </a:stretch>
        </p:blipFill>
        <p:spPr>
          <a:xfrm>
            <a:off x="1" y="5520843"/>
            <a:ext cx="6858000" cy="1288473"/>
          </a:xfrm>
          <a:prstGeom prst="rect">
            <a:avLst/>
          </a:prstGeom>
        </p:spPr>
      </p:pic>
      <p:pic>
        <p:nvPicPr>
          <p:cNvPr id="11" name="Picture 10">
            <a:hlinkClick r:id="rId4"/>
            <a:extLst>
              <a:ext uri="{FF2B5EF4-FFF2-40B4-BE49-F238E27FC236}">
                <a16:creationId xmlns:a16="http://schemas.microsoft.com/office/drawing/2014/main" id="{56B3DE84-8ED7-78A9-8A08-690DC81E0194}"/>
              </a:ext>
            </a:extLst>
          </p:cNvPr>
          <p:cNvPicPr>
            <a:picLocks noChangeAspect="1"/>
          </p:cNvPicPr>
          <p:nvPr userDrawn="1"/>
        </p:nvPicPr>
        <p:blipFill>
          <a:blip r:embed="rId5"/>
          <a:stretch>
            <a:fillRect/>
          </a:stretch>
        </p:blipFill>
        <p:spPr>
          <a:xfrm>
            <a:off x="11149108" y="6314947"/>
            <a:ext cx="836045" cy="220012"/>
          </a:xfrm>
          <a:prstGeom prst="rect">
            <a:avLst/>
          </a:prstGeom>
        </p:spPr>
      </p:pic>
      <p:sp>
        <p:nvSpPr>
          <p:cNvPr id="6" name="TextBox 5">
            <a:extLst>
              <a:ext uri="{FF2B5EF4-FFF2-40B4-BE49-F238E27FC236}">
                <a16:creationId xmlns:a16="http://schemas.microsoft.com/office/drawing/2014/main" id="{EDE5D93C-E70B-24FC-DFB2-2DDB0A27916E}"/>
              </a:ext>
            </a:extLst>
          </p:cNvPr>
          <p:cNvSpPr txBox="1"/>
          <p:nvPr userDrawn="1"/>
        </p:nvSpPr>
        <p:spPr>
          <a:xfrm>
            <a:off x="9933707" y="6184791"/>
            <a:ext cx="982620" cy="461665"/>
          </a:xfrm>
          <a:prstGeom prst="rect">
            <a:avLst/>
          </a:prstGeom>
          <a:noFill/>
        </p:spPr>
        <p:txBody>
          <a:bodyPr wrap="square" rtlCol="0">
            <a:spAutoFit/>
          </a:bodyPr>
          <a:lstStyle/>
          <a:p>
            <a:r>
              <a:rPr lang="en-IE" sz="1200" dirty="0"/>
              <a:t>Partner logo1 </a:t>
            </a:r>
          </a:p>
        </p:txBody>
      </p:sp>
      <p:sp>
        <p:nvSpPr>
          <p:cNvPr id="18" name="TextBox 17">
            <a:extLst>
              <a:ext uri="{FF2B5EF4-FFF2-40B4-BE49-F238E27FC236}">
                <a16:creationId xmlns:a16="http://schemas.microsoft.com/office/drawing/2014/main" id="{B66AE8D2-22E7-9F78-4CE0-371CDD6D90EC}"/>
              </a:ext>
            </a:extLst>
          </p:cNvPr>
          <p:cNvSpPr txBox="1"/>
          <p:nvPr userDrawn="1"/>
        </p:nvSpPr>
        <p:spPr>
          <a:xfrm>
            <a:off x="8877165" y="6174672"/>
            <a:ext cx="955964" cy="461665"/>
          </a:xfrm>
          <a:prstGeom prst="rect">
            <a:avLst/>
          </a:prstGeom>
          <a:noFill/>
        </p:spPr>
        <p:txBody>
          <a:bodyPr wrap="square" rtlCol="0">
            <a:spAutoFit/>
          </a:bodyPr>
          <a:lstStyle/>
          <a:p>
            <a:r>
              <a:rPr lang="en-IE" sz="1200"/>
              <a:t>Partner logo 2</a:t>
            </a:r>
          </a:p>
        </p:txBody>
      </p:sp>
      <p:sp>
        <p:nvSpPr>
          <p:cNvPr id="19" name="TextBox 18">
            <a:extLst>
              <a:ext uri="{FF2B5EF4-FFF2-40B4-BE49-F238E27FC236}">
                <a16:creationId xmlns:a16="http://schemas.microsoft.com/office/drawing/2014/main" id="{EE00EAD1-8AB7-02D5-0699-7A7E62E1D3DA}"/>
              </a:ext>
            </a:extLst>
          </p:cNvPr>
          <p:cNvSpPr txBox="1"/>
          <p:nvPr userDrawn="1"/>
        </p:nvSpPr>
        <p:spPr>
          <a:xfrm>
            <a:off x="7735536" y="6184791"/>
            <a:ext cx="955964" cy="461665"/>
          </a:xfrm>
          <a:prstGeom prst="rect">
            <a:avLst/>
          </a:prstGeom>
          <a:noFill/>
        </p:spPr>
        <p:txBody>
          <a:bodyPr wrap="square" rtlCol="0">
            <a:spAutoFit/>
          </a:bodyPr>
          <a:lstStyle/>
          <a:p>
            <a:r>
              <a:rPr lang="en-IE" sz="1200"/>
              <a:t>Partner logo 3</a:t>
            </a:r>
          </a:p>
        </p:txBody>
      </p:sp>
      <p:sp>
        <p:nvSpPr>
          <p:cNvPr id="24" name="Title 23">
            <a:extLst>
              <a:ext uri="{FF2B5EF4-FFF2-40B4-BE49-F238E27FC236}">
                <a16:creationId xmlns:a16="http://schemas.microsoft.com/office/drawing/2014/main" id="{BD6E071A-274B-55E7-20B4-97BF5A13AF34}"/>
              </a:ext>
            </a:extLst>
          </p:cNvPr>
          <p:cNvSpPr>
            <a:spLocks noGrp="1"/>
          </p:cNvSpPr>
          <p:nvPr>
            <p:ph type="title" hasCustomPrompt="1"/>
          </p:nvPr>
        </p:nvSpPr>
        <p:spPr>
          <a:xfrm>
            <a:off x="363537" y="1732689"/>
            <a:ext cx="11495953" cy="1325563"/>
          </a:xfrm>
        </p:spPr>
        <p:txBody>
          <a:bodyPr/>
          <a:lstStyle>
            <a:lvl1pPr algn="ctr">
              <a:defRPr>
                <a:solidFill>
                  <a:schemeClr val="accent1"/>
                </a:solidFill>
              </a:defRPr>
            </a:lvl1pPr>
          </a:lstStyle>
          <a:p>
            <a:r>
              <a:rPr lang="en-US"/>
              <a:t>Title presentation</a:t>
            </a:r>
            <a:endParaRPr lang="en-IE"/>
          </a:p>
        </p:txBody>
      </p:sp>
    </p:spTree>
    <p:extLst>
      <p:ext uri="{BB962C8B-B14F-4D97-AF65-F5344CB8AC3E}">
        <p14:creationId xmlns:p14="http://schemas.microsoft.com/office/powerpoint/2010/main" val="44139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2C568CE3-90B9-ED87-ECFF-3F10F52642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9B537C01-1922-C94F-ACEB-CF8D7FA09A80}"/>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GB"/>
              <a:t>Click to edit Master title style</a:t>
            </a:r>
            <a:endParaRPr lang="en-US"/>
          </a:p>
        </p:txBody>
      </p:sp>
      <p:sp>
        <p:nvSpPr>
          <p:cNvPr id="3" name="Subtitle 2">
            <a:extLst>
              <a:ext uri="{FF2B5EF4-FFF2-40B4-BE49-F238E27FC236}">
                <a16:creationId xmlns:a16="http://schemas.microsoft.com/office/drawing/2014/main" id="{CC9C1BB4-2A5B-B847-BA21-A858591A3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Picture 8" descr="A picture containing logo&#10;&#10;Description automatically generated">
            <a:extLst>
              <a:ext uri="{FF2B5EF4-FFF2-40B4-BE49-F238E27FC236}">
                <a16:creationId xmlns:a16="http://schemas.microsoft.com/office/drawing/2014/main" id="{29D38C62-9E51-8908-E14D-9F701ADD527D}"/>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307499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897E6AC3-421A-FA4B-578B-686964E767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84C71D47-61BC-6A34-6A58-2264D8D47A20}"/>
              </a:ext>
            </a:extLst>
          </p:cNvPr>
          <p:cNvSpPr>
            <a:spLocks noGrp="1"/>
          </p:cNvSpPr>
          <p:nvPr>
            <p:ph type="title"/>
          </p:nvPr>
        </p:nvSpPr>
        <p:spPr/>
        <p:txBody>
          <a:bodyPr/>
          <a:lstStyle/>
          <a:p>
            <a:r>
              <a:rPr lang="en-US"/>
              <a:t>Click to edit Master title style</a:t>
            </a:r>
            <a:endParaRPr lang="en-IE"/>
          </a:p>
        </p:txBody>
      </p:sp>
      <p:pic>
        <p:nvPicPr>
          <p:cNvPr id="4" name="Picture 3" descr="A picture containing logo&#10;&#10;Description automatically generated">
            <a:extLst>
              <a:ext uri="{FF2B5EF4-FFF2-40B4-BE49-F238E27FC236}">
                <a16:creationId xmlns:a16="http://schemas.microsoft.com/office/drawing/2014/main" id="{B1CAC9F4-C796-E56A-1FD4-14212FC09941}"/>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142422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CAC6617F-83E6-5E8F-055C-5FDC8FF94C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71297"/>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8F6F0BEC-1450-4538-DF80-BD475EABDF1F}"/>
              </a:ext>
            </a:extLst>
          </p:cNvPr>
          <p:cNvSpPr>
            <a:spLocks noGrp="1"/>
          </p:cNvSpPr>
          <p:nvPr>
            <p:ph type="title"/>
          </p:nvPr>
        </p:nvSpPr>
        <p:spPr/>
        <p:txBody>
          <a:bodyPr/>
          <a:lstStyle>
            <a:lvl1pPr>
              <a:defRPr>
                <a:latin typeface="Gotham" panose="02000804030000020004" pitchFamily="50" charset="0"/>
                <a:ea typeface="+mj-ea"/>
              </a:defRPr>
            </a:lvl1pPr>
          </a:lstStyle>
          <a:p>
            <a:r>
              <a:rPr lang="en-US"/>
              <a:t>Click to edit</a:t>
            </a:r>
            <a:endParaRPr lang="en-IE"/>
          </a:p>
        </p:txBody>
      </p:sp>
      <p:sp>
        <p:nvSpPr>
          <p:cNvPr id="7" name="Text Placeholder 6">
            <a:extLst>
              <a:ext uri="{FF2B5EF4-FFF2-40B4-BE49-F238E27FC236}">
                <a16:creationId xmlns:a16="http://schemas.microsoft.com/office/drawing/2014/main" id="{B3ECFB7D-C2CE-BDE9-3177-1F88D67D8FF6}"/>
              </a:ext>
            </a:extLst>
          </p:cNvPr>
          <p:cNvSpPr>
            <a:spLocks noGrp="1"/>
          </p:cNvSpPr>
          <p:nvPr>
            <p:ph type="body" sz="quarter" idx="10"/>
          </p:nvPr>
        </p:nvSpPr>
        <p:spPr>
          <a:xfrm>
            <a:off x="838200" y="1995488"/>
            <a:ext cx="10515600" cy="4322762"/>
          </a:xfrm>
        </p:spPr>
        <p:txBody>
          <a:body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IE"/>
          </a:p>
        </p:txBody>
      </p:sp>
      <p:pic>
        <p:nvPicPr>
          <p:cNvPr id="3" name="Picture 2" descr="A picture containing logo&#10;&#10;Description automatically generated">
            <a:extLst>
              <a:ext uri="{FF2B5EF4-FFF2-40B4-BE49-F238E27FC236}">
                <a16:creationId xmlns:a16="http://schemas.microsoft.com/office/drawing/2014/main" id="{B59B15A9-BF15-77E1-5526-8C3BD2D62C7B}"/>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99812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C732939-F7B3-4C31-FB16-A4896665AC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0" y="2594"/>
            <a:ext cx="4654549" cy="3975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B9F1DF6B-2A2F-3543-AB35-2460B22B2C92}"/>
              </a:ext>
            </a:extLst>
          </p:cNvPr>
          <p:cNvSpPr>
            <a:spLocks noGrp="1"/>
          </p:cNvSpPr>
          <p:nvPr>
            <p:ph type="title"/>
          </p:nvPr>
        </p:nvSpPr>
        <p:spPr/>
        <p:txBody>
          <a:bodyPr/>
          <a:lstStyle/>
          <a:p>
            <a:r>
              <a:rPr lang="en-GB"/>
              <a:t>Click to edit</a:t>
            </a:r>
            <a:endParaRPr lang="en-US"/>
          </a:p>
        </p:txBody>
      </p:sp>
      <p:sp>
        <p:nvSpPr>
          <p:cNvPr id="3" name="Content Placeholder 2">
            <a:extLst>
              <a:ext uri="{FF2B5EF4-FFF2-40B4-BE49-F238E27FC236}">
                <a16:creationId xmlns:a16="http://schemas.microsoft.com/office/drawing/2014/main" id="{A6F1773E-FD46-EA41-BA68-D477E7102AEE}"/>
              </a:ext>
            </a:extLst>
          </p:cNvPr>
          <p:cNvSpPr>
            <a:spLocks noGrp="1"/>
          </p:cNvSpPr>
          <p:nvPr>
            <p:ph idx="1" hasCustomPrompt="1"/>
          </p:nvPr>
        </p:nvSpPr>
        <p:spPr/>
        <p:txBody>
          <a:bodyPr/>
          <a:lstStyle/>
          <a:p>
            <a:pPr lvl="0"/>
            <a:r>
              <a:rPr lang="en-GB"/>
              <a:t>Click to edit Second level</a:t>
            </a:r>
          </a:p>
          <a:p>
            <a:pPr lvl="2"/>
            <a:r>
              <a:rPr lang="en-GB"/>
              <a:t>Third level</a:t>
            </a:r>
          </a:p>
          <a:p>
            <a:pPr lvl="3"/>
            <a:r>
              <a:rPr lang="en-GB"/>
              <a:t>Fourth level</a:t>
            </a:r>
          </a:p>
          <a:p>
            <a:pPr lvl="4"/>
            <a:r>
              <a:rPr lang="en-GB"/>
              <a:t>Fifth level</a:t>
            </a:r>
            <a:endParaRPr lang="en-US"/>
          </a:p>
        </p:txBody>
      </p:sp>
      <p:pic>
        <p:nvPicPr>
          <p:cNvPr id="8" name="Picture 7" descr="A picture containing logo&#10;&#10;Description automatically generated">
            <a:extLst>
              <a:ext uri="{FF2B5EF4-FFF2-40B4-BE49-F238E27FC236}">
                <a16:creationId xmlns:a16="http://schemas.microsoft.com/office/drawing/2014/main" id="{8F6DB44B-D722-4953-0C6C-F3D79A3FB1BB}"/>
              </a:ext>
            </a:extLst>
          </p:cNvPr>
          <p:cNvPicPr>
            <a:picLocks noChangeAspect="1"/>
          </p:cNvPicPr>
          <p:nvPr userDrawn="1"/>
        </p:nvPicPr>
        <p:blipFill>
          <a:blip r:embed="rId3"/>
          <a:stretch>
            <a:fillRect/>
          </a:stretch>
        </p:blipFill>
        <p:spPr>
          <a:xfrm>
            <a:off x="10861249" y="312641"/>
            <a:ext cx="985101" cy="260943"/>
          </a:xfrm>
          <a:prstGeom prst="rect">
            <a:avLst/>
          </a:prstGeom>
        </p:spPr>
      </p:pic>
    </p:spTree>
    <p:extLst>
      <p:ext uri="{BB962C8B-B14F-4D97-AF65-F5344CB8AC3E}">
        <p14:creationId xmlns:p14="http://schemas.microsoft.com/office/powerpoint/2010/main" val="414502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18096-B0B9-5442-8A2D-FF42CF0EB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6E320E-FB9F-4341-93FF-53F6030E9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977157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73" r:id="rId3"/>
    <p:sldLayoutId id="2147483674" r:id="rId4"/>
    <p:sldLayoutId id="2147483676" r:id="rId5"/>
    <p:sldLayoutId id="2147483649" r:id="rId6"/>
    <p:sldLayoutId id="2147483671" r:id="rId7"/>
    <p:sldLayoutId id="2147483661" r:id="rId8"/>
    <p:sldLayoutId id="2147483650" r:id="rId9"/>
    <p:sldLayoutId id="2147483651" r:id="rId10"/>
    <p:sldLayoutId id="2147483652" r:id="rId11"/>
    <p:sldLayoutId id="2147483656" r:id="rId12"/>
    <p:sldLayoutId id="2147483657" r:id="rId13"/>
    <p:sldLayoutId id="2147483653" r:id="rId14"/>
    <p:sldLayoutId id="2147483675" r:id="rId15"/>
    <p:sldLayoutId id="2147483677" r:id="rId16"/>
    <p:sldLayoutId id="2147483664" r:id="rId17"/>
    <p:sldLayoutId id="2147483670" r:id="rId18"/>
  </p:sldLayoutIdLst>
  <p:txStyles>
    <p:title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E0058"/>
          </a:solidFill>
          <a:latin typeface="Barlow"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7B9"/>
          </a:solidFill>
          <a:latin typeface="Barlow"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53279"/>
          </a:solidFill>
          <a:latin typeface="Barlow"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F48"/>
          </a:solidFill>
          <a:latin typeface="Barlow"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E62"/>
          </a:solidFill>
          <a:latin typeface="Barlow"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1031-CE3E-E318-D438-049ED3F51E72}"/>
              </a:ext>
            </a:extLst>
          </p:cNvPr>
          <p:cNvSpPr>
            <a:spLocks noGrp="1"/>
          </p:cNvSpPr>
          <p:nvPr>
            <p:ph type="title"/>
          </p:nvPr>
        </p:nvSpPr>
        <p:spPr>
          <a:xfrm>
            <a:off x="100873" y="2130513"/>
            <a:ext cx="6493888" cy="1325563"/>
          </a:xfrm>
        </p:spPr>
        <p:txBody>
          <a:bodyPr>
            <a:normAutofit fontScale="90000"/>
          </a:bodyPr>
          <a:lstStyle/>
          <a:p>
            <a:pPr algn="ctr"/>
            <a:r>
              <a:rPr lang="en-IE" dirty="0"/>
              <a:t>Building GDPR-Compliance In: </a:t>
            </a:r>
            <a:br>
              <a:rPr lang="en-IE" dirty="0"/>
            </a:br>
            <a:br>
              <a:rPr lang="en-IE" sz="1300" dirty="0"/>
            </a:br>
            <a:r>
              <a:rPr lang="en-IE" dirty="0"/>
              <a:t>From Requirements to Software Evolution</a:t>
            </a:r>
          </a:p>
        </p:txBody>
      </p:sp>
      <p:sp>
        <p:nvSpPr>
          <p:cNvPr id="3" name="Content Placeholder 2">
            <a:extLst>
              <a:ext uri="{FF2B5EF4-FFF2-40B4-BE49-F238E27FC236}">
                <a16:creationId xmlns:a16="http://schemas.microsoft.com/office/drawing/2014/main" id="{854F161D-D873-FF5F-39E0-EE501ECCDD92}"/>
              </a:ext>
            </a:extLst>
          </p:cNvPr>
          <p:cNvSpPr>
            <a:spLocks noGrp="1"/>
          </p:cNvSpPr>
          <p:nvPr>
            <p:ph sz="quarter" idx="10"/>
          </p:nvPr>
        </p:nvSpPr>
        <p:spPr>
          <a:xfrm>
            <a:off x="363538" y="4136870"/>
            <a:ext cx="5732462" cy="501030"/>
          </a:xfrm>
        </p:spPr>
        <p:txBody>
          <a:bodyPr/>
          <a:lstStyle/>
          <a:p>
            <a:r>
              <a:rPr lang="en-IE" dirty="0"/>
              <a:t>Liliana Pasquale</a:t>
            </a:r>
          </a:p>
        </p:txBody>
      </p:sp>
      <p:sp>
        <p:nvSpPr>
          <p:cNvPr id="4" name="Content Placeholder 2">
            <a:extLst>
              <a:ext uri="{FF2B5EF4-FFF2-40B4-BE49-F238E27FC236}">
                <a16:creationId xmlns:a16="http://schemas.microsoft.com/office/drawing/2014/main" id="{2CC76393-330A-F982-912E-044B5408F803}"/>
              </a:ext>
            </a:extLst>
          </p:cNvPr>
          <p:cNvSpPr txBox="1">
            <a:spLocks/>
          </p:cNvSpPr>
          <p:nvPr/>
        </p:nvSpPr>
        <p:spPr>
          <a:xfrm>
            <a:off x="377390" y="4665263"/>
            <a:ext cx="5732462" cy="501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Barlow"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7B9"/>
                </a:solidFill>
                <a:latin typeface="Barlow"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53279"/>
                </a:solidFill>
                <a:latin typeface="Barlow"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F48"/>
                </a:solidFill>
                <a:latin typeface="Barlow"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E62"/>
                </a:solidFill>
                <a:latin typeface="Barlow"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err="1">
                <a:latin typeface="Courier New" panose="02070309020205020404" pitchFamily="49" charset="0"/>
                <a:cs typeface="Courier New" panose="02070309020205020404" pitchFamily="49" charset="0"/>
              </a:rPr>
              <a:t>liliana.pasquale@ucd.ie</a:t>
            </a:r>
            <a:endParaRPr lang="en-IE" sz="2000" dirty="0">
              <a:latin typeface="Courier New" panose="02070309020205020404" pitchFamily="49" charset="0"/>
              <a:cs typeface="Courier New" panose="02070309020205020404" pitchFamily="49" charset="0"/>
            </a:endParaRPr>
          </a:p>
        </p:txBody>
      </p:sp>
      <p:sp>
        <p:nvSpPr>
          <p:cNvPr id="5" name="Content Placeholder 2">
            <a:extLst>
              <a:ext uri="{FF2B5EF4-FFF2-40B4-BE49-F238E27FC236}">
                <a16:creationId xmlns:a16="http://schemas.microsoft.com/office/drawing/2014/main" id="{726F7E35-E54E-CD74-551F-67F17673D58A}"/>
              </a:ext>
            </a:extLst>
          </p:cNvPr>
          <p:cNvSpPr txBox="1">
            <a:spLocks/>
          </p:cNvSpPr>
          <p:nvPr/>
        </p:nvSpPr>
        <p:spPr>
          <a:xfrm>
            <a:off x="363535" y="5026271"/>
            <a:ext cx="5732462" cy="501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Barlow"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7B9"/>
                </a:solidFill>
                <a:latin typeface="Barlow"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53279"/>
                </a:solidFill>
                <a:latin typeface="Barlow"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F48"/>
                </a:solidFill>
                <a:latin typeface="Barlow"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E62"/>
                </a:solidFill>
                <a:latin typeface="Barlow"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err="1">
                <a:latin typeface="Courier New" panose="02070309020205020404" pitchFamily="49" charset="0"/>
                <a:cs typeface="Courier New" panose="02070309020205020404" pitchFamily="49" charset="0"/>
              </a:rPr>
              <a:t>lpasquale.github.io</a:t>
            </a:r>
            <a:endParaRPr lang="en-IE" sz="2000" dirty="0">
              <a:latin typeface="Courier New" panose="02070309020205020404" pitchFamily="49" charset="0"/>
              <a:cs typeface="Courier New" panose="02070309020205020404" pitchFamily="49" charset="0"/>
            </a:endParaRPr>
          </a:p>
        </p:txBody>
      </p:sp>
      <p:pic>
        <p:nvPicPr>
          <p:cNvPr id="1026" name="Picture 2" descr="University College Dublin - Wikipedia">
            <a:extLst>
              <a:ext uri="{FF2B5EF4-FFF2-40B4-BE49-F238E27FC236}">
                <a16:creationId xmlns:a16="http://schemas.microsoft.com/office/drawing/2014/main" id="{9F15E763-5A8D-91A2-F094-C46C5DC0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817" y="-4253"/>
            <a:ext cx="1035050" cy="149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7C35-FD16-7505-BAE2-94515B79BD9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7DC5779-3E6C-176F-4613-836246D091DC}"/>
              </a:ext>
            </a:extLst>
          </p:cNvPr>
          <p:cNvSpPr txBox="1">
            <a:spLocks/>
          </p:cNvSpPr>
          <p:nvPr/>
        </p:nvSpPr>
        <p:spPr>
          <a:xfrm>
            <a:off x="528638" y="2619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Novelty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2D2894B-BEA5-A55A-5CF5-F24B070D451B}"/>
              </a:ext>
            </a:extLst>
          </p:cNvPr>
          <p:cNvSpPr txBox="1"/>
          <p:nvPr/>
        </p:nvSpPr>
        <p:spPr>
          <a:xfrm>
            <a:off x="655440" y="1587500"/>
            <a:ext cx="10881120" cy="830997"/>
          </a:xfrm>
          <a:prstGeom prst="rect">
            <a:avLst/>
          </a:prstGeom>
          <a:noFill/>
        </p:spPr>
        <p:txBody>
          <a:bodyPr wrap="square">
            <a:spAutoFit/>
          </a:bodyPr>
          <a:lstStyle/>
          <a:p>
            <a:pPr algn="ctr"/>
            <a:r>
              <a:rPr lang="en-IE" sz="2400" dirty="0">
                <a:solidFill>
                  <a:srgbClr val="000000"/>
                </a:solidFill>
                <a:latin typeface="Helvetica" pitchFamily="2" charset="0"/>
                <a:ea typeface="Times New Roman" panose="02020603050405020304" pitchFamily="18" charset="0"/>
              </a:rPr>
              <a:t>Evolve software systems to ensure GDPR compliance in a more systematic (and possibly automated) way.</a:t>
            </a:r>
            <a:endParaRPr lang="en-IE" sz="2400" dirty="0">
              <a:solidFill>
                <a:srgbClr val="000000"/>
              </a:solidFill>
              <a:effectLst/>
              <a:latin typeface="Helvetica" pitchFamily="2" charset="0"/>
              <a:ea typeface="Times New Roman" panose="02020603050405020304" pitchFamily="18" charset="0"/>
            </a:endParaRPr>
          </a:p>
        </p:txBody>
      </p:sp>
      <p:sp>
        <p:nvSpPr>
          <p:cNvPr id="2" name="Down Arrow 1">
            <a:extLst>
              <a:ext uri="{FF2B5EF4-FFF2-40B4-BE49-F238E27FC236}">
                <a16:creationId xmlns:a16="http://schemas.microsoft.com/office/drawing/2014/main" id="{624F883F-936F-2223-EEF0-0D0C98561185}"/>
              </a:ext>
            </a:extLst>
          </p:cNvPr>
          <p:cNvSpPr/>
          <p:nvPr/>
        </p:nvSpPr>
        <p:spPr>
          <a:xfrm>
            <a:off x="5600700" y="2657476"/>
            <a:ext cx="628650" cy="4714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74D139-0777-582B-7765-2D27D862A0DD}"/>
              </a:ext>
            </a:extLst>
          </p:cNvPr>
          <p:cNvSpPr txBox="1"/>
          <p:nvPr/>
        </p:nvSpPr>
        <p:spPr>
          <a:xfrm>
            <a:off x="528638" y="3367942"/>
            <a:ext cx="11258550" cy="769441"/>
          </a:xfrm>
          <a:prstGeom prst="rect">
            <a:avLst/>
          </a:prstGeom>
          <a:noFill/>
        </p:spPr>
        <p:txBody>
          <a:bodyPr wrap="square">
            <a:spAutoFit/>
          </a:bodyPr>
          <a:lstStyle/>
          <a:p>
            <a:r>
              <a:rPr lang="en-IE" sz="2400" dirty="0">
                <a:solidFill>
                  <a:srgbClr val="000000"/>
                </a:solidFill>
                <a:latin typeface="Helvetica" pitchFamily="2" charset="0"/>
                <a:ea typeface="Times New Roman" panose="02020603050405020304" pitchFamily="18" charset="0"/>
              </a:rPr>
              <a:t>Roadmaps, checklists and processes to support GDPR compliance</a:t>
            </a:r>
          </a:p>
          <a:p>
            <a:pPr marL="800100" lvl="1" indent="-342900">
              <a:buFont typeface="Arial" panose="020B0604020202020204" pitchFamily="34" charset="0"/>
              <a:buChar char="•"/>
            </a:pPr>
            <a:r>
              <a:rPr lang="en-IE" sz="2000" dirty="0">
                <a:solidFill>
                  <a:srgbClr val="C00000"/>
                </a:solidFill>
                <a:latin typeface="Helvetica" pitchFamily="2" charset="0"/>
                <a:ea typeface="Times New Roman" panose="02020603050405020304" pitchFamily="18" charset="0"/>
              </a:rPr>
              <a:t>Proprietary and detached from software engineering practices </a:t>
            </a:r>
            <a:r>
              <a:rPr lang="en-IE" sz="1600" dirty="0">
                <a:solidFill>
                  <a:srgbClr val="C00000"/>
                </a:solidFill>
                <a:latin typeface="Helvetica" pitchFamily="2" charset="0"/>
                <a:ea typeface="Times New Roman" panose="02020603050405020304" pitchFamily="18" charset="0"/>
              </a:rPr>
              <a:t>[Martin&amp;Kung2018]</a:t>
            </a:r>
            <a:endParaRPr lang="en-IE" sz="1600" dirty="0">
              <a:solidFill>
                <a:srgbClr val="C00000"/>
              </a:solidFill>
              <a:effectLst/>
              <a:latin typeface="Helvetica" pitchFamily="2" charset="0"/>
              <a:ea typeface="Times New Roman" panose="02020603050405020304" pitchFamily="18" charset="0"/>
            </a:endParaRPr>
          </a:p>
        </p:txBody>
      </p:sp>
      <p:sp>
        <p:nvSpPr>
          <p:cNvPr id="5" name="TextBox 4">
            <a:extLst>
              <a:ext uri="{FF2B5EF4-FFF2-40B4-BE49-F238E27FC236}">
                <a16:creationId xmlns:a16="http://schemas.microsoft.com/office/drawing/2014/main" id="{98442AEC-F06B-1C32-67F1-4D50A3668351}"/>
              </a:ext>
            </a:extLst>
          </p:cNvPr>
          <p:cNvSpPr txBox="1"/>
          <p:nvPr/>
        </p:nvSpPr>
        <p:spPr>
          <a:xfrm>
            <a:off x="528638" y="4317387"/>
            <a:ext cx="11258550" cy="1138773"/>
          </a:xfrm>
          <a:prstGeom prst="rect">
            <a:avLst/>
          </a:prstGeom>
          <a:noFill/>
        </p:spPr>
        <p:txBody>
          <a:bodyPr wrap="square">
            <a:spAutoFit/>
          </a:bodyPr>
          <a:lstStyle/>
          <a:p>
            <a:r>
              <a:rPr lang="en-IE" sz="2400" dirty="0">
                <a:solidFill>
                  <a:srgbClr val="000000"/>
                </a:solidFill>
                <a:latin typeface="Helvetica" pitchFamily="2" charset="0"/>
                <a:ea typeface="Times New Roman" panose="02020603050405020304" pitchFamily="18" charset="0"/>
              </a:rPr>
              <a:t>Modelling and elicitation of legal requirements</a:t>
            </a:r>
          </a:p>
          <a:p>
            <a:pPr marL="800100" lvl="1" indent="-342900">
              <a:buFont typeface="Arial" panose="020B0604020202020204" pitchFamily="34" charset="0"/>
              <a:buChar char="•"/>
            </a:pPr>
            <a:r>
              <a:rPr lang="en-IE" sz="2000" dirty="0">
                <a:solidFill>
                  <a:srgbClr val="C00000"/>
                </a:solidFill>
                <a:latin typeface="Helvetica" pitchFamily="2" charset="0"/>
                <a:ea typeface="Times New Roman" panose="02020603050405020304" pitchFamily="18" charset="0"/>
              </a:rPr>
              <a:t>Do not focus on how to select and implement </a:t>
            </a:r>
            <a:r>
              <a:rPr lang="en-IE" sz="2000" dirty="0" err="1">
                <a:solidFill>
                  <a:srgbClr val="C00000"/>
                </a:solidFill>
                <a:latin typeface="Helvetica" pitchFamily="2" charset="0"/>
                <a:ea typeface="Times New Roman" panose="02020603050405020304" pitchFamily="18" charset="0"/>
              </a:rPr>
              <a:t>priv&amp;sec</a:t>
            </a:r>
            <a:r>
              <a:rPr lang="en-IE" sz="2000" dirty="0">
                <a:solidFill>
                  <a:srgbClr val="C00000"/>
                </a:solidFill>
                <a:latin typeface="Helvetica" pitchFamily="2" charset="0"/>
                <a:ea typeface="Times New Roman" panose="02020603050405020304" pitchFamily="18" charset="0"/>
              </a:rPr>
              <a:t> controls</a:t>
            </a:r>
            <a:endParaRPr lang="en-IE" sz="2000" dirty="0">
              <a:solidFill>
                <a:srgbClr val="C00000"/>
              </a:solidFill>
              <a:effectLst/>
              <a:latin typeface="Helvetica" pitchFamily="2" charset="0"/>
              <a:ea typeface="Times New Roman" panose="02020603050405020304" pitchFamily="18" charset="0"/>
            </a:endParaRPr>
          </a:p>
          <a:p>
            <a:endParaRPr lang="en-IE" sz="2400" dirty="0">
              <a:solidFill>
                <a:srgbClr val="000000"/>
              </a:solidFill>
              <a:effectLst/>
              <a:latin typeface="Helvetica" pitchFamily="2" charset="0"/>
              <a:ea typeface="Times New Roman" panose="02020603050405020304" pitchFamily="18" charset="0"/>
            </a:endParaRPr>
          </a:p>
        </p:txBody>
      </p:sp>
      <p:sp>
        <p:nvSpPr>
          <p:cNvPr id="6" name="TextBox 5">
            <a:extLst>
              <a:ext uri="{FF2B5EF4-FFF2-40B4-BE49-F238E27FC236}">
                <a16:creationId xmlns:a16="http://schemas.microsoft.com/office/drawing/2014/main" id="{F03F7430-68A0-A06B-28C2-13C2B4968DE0}"/>
              </a:ext>
            </a:extLst>
          </p:cNvPr>
          <p:cNvSpPr txBox="1"/>
          <p:nvPr/>
        </p:nvSpPr>
        <p:spPr>
          <a:xfrm>
            <a:off x="528638" y="5379216"/>
            <a:ext cx="11258550" cy="769441"/>
          </a:xfrm>
          <a:prstGeom prst="rect">
            <a:avLst/>
          </a:prstGeom>
          <a:noFill/>
        </p:spPr>
        <p:txBody>
          <a:bodyPr wrap="square">
            <a:spAutoFit/>
          </a:bodyPr>
          <a:lstStyle/>
          <a:p>
            <a:r>
              <a:rPr lang="en-IE" sz="2400" dirty="0">
                <a:solidFill>
                  <a:srgbClr val="000000"/>
                </a:solidFill>
                <a:latin typeface="Helvetica" pitchFamily="2" charset="0"/>
                <a:ea typeface="Times New Roman" panose="02020603050405020304" pitchFamily="18" charset="0"/>
              </a:rPr>
              <a:t>Privacy-by-design approaches</a:t>
            </a:r>
          </a:p>
          <a:p>
            <a:pPr marL="800100" lvl="1" indent="-342900">
              <a:buFont typeface="Arial" panose="020B0604020202020204" pitchFamily="34" charset="0"/>
              <a:buChar char="•"/>
            </a:pPr>
            <a:r>
              <a:rPr lang="en-IE" sz="2000" dirty="0">
                <a:solidFill>
                  <a:srgbClr val="C00000"/>
                </a:solidFill>
                <a:effectLst/>
                <a:latin typeface="Helvetica" pitchFamily="2" charset="0"/>
                <a:ea typeface="Times New Roman" panose="02020603050405020304" pitchFamily="18" charset="0"/>
              </a:rPr>
              <a:t>Do not consider how to integrate </a:t>
            </a:r>
            <a:r>
              <a:rPr lang="en-IE" sz="2000" dirty="0" err="1">
                <a:solidFill>
                  <a:srgbClr val="C00000"/>
                </a:solidFill>
                <a:effectLst/>
                <a:latin typeface="Helvetica" pitchFamily="2" charset="0"/>
                <a:ea typeface="Times New Roman" panose="02020603050405020304" pitchFamily="18" charset="0"/>
              </a:rPr>
              <a:t>priv&amp;sec</a:t>
            </a:r>
            <a:r>
              <a:rPr lang="en-IE" sz="2000" dirty="0">
                <a:solidFill>
                  <a:srgbClr val="C00000"/>
                </a:solidFill>
                <a:effectLst/>
                <a:latin typeface="Helvetica" pitchFamily="2" charset="0"/>
                <a:ea typeface="Times New Roman" panose="02020603050405020304" pitchFamily="18" charset="0"/>
              </a:rPr>
              <a:t> c</a:t>
            </a:r>
            <a:r>
              <a:rPr lang="en-IE" sz="2000" dirty="0">
                <a:solidFill>
                  <a:srgbClr val="C00000"/>
                </a:solidFill>
                <a:latin typeface="Helvetica" pitchFamily="2" charset="0"/>
                <a:ea typeface="Times New Roman" panose="02020603050405020304" pitchFamily="18" charset="0"/>
              </a:rPr>
              <a:t>ontrols in the system architecture</a:t>
            </a:r>
            <a:endParaRPr lang="en-IE" sz="2000" dirty="0">
              <a:solidFill>
                <a:srgbClr val="C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41380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08D54-1F81-84E6-2FA2-143D8126EE90}"/>
            </a:ext>
          </a:extLst>
        </p:cNvPr>
        <p:cNvGrpSpPr/>
        <p:nvPr/>
      </p:nvGrpSpPr>
      <p:grpSpPr>
        <a:xfrm>
          <a:off x="0" y="0"/>
          <a:ext cx="0" cy="0"/>
          <a:chOff x="0" y="0"/>
          <a:chExt cx="0" cy="0"/>
        </a:xfrm>
      </p:grpSpPr>
      <p:pic>
        <p:nvPicPr>
          <p:cNvPr id="8196" name="Picture 4" descr="876,900+ Warning Sign Stock Photos, Pictures &amp; Royalty-Free ...">
            <a:extLst>
              <a:ext uri="{FF2B5EF4-FFF2-40B4-BE49-F238E27FC236}">
                <a16:creationId xmlns:a16="http://schemas.microsoft.com/office/drawing/2014/main" id="{9D018694-EEAC-4C9C-6103-330D90E5B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714" y="6048758"/>
            <a:ext cx="826293" cy="8262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CE1207-7341-B29F-A5F1-81A35070602C}"/>
              </a:ext>
            </a:extLst>
          </p:cNvPr>
          <p:cNvSpPr txBox="1">
            <a:spLocks/>
          </p:cNvSpPr>
          <p:nvPr/>
        </p:nvSpPr>
        <p:spPr>
          <a:xfrm>
            <a:off x="535438" y="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Example – Student Information System</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8194" name="Picture 2">
            <a:extLst>
              <a:ext uri="{FF2B5EF4-FFF2-40B4-BE49-F238E27FC236}">
                <a16:creationId xmlns:a16="http://schemas.microsoft.com/office/drawing/2014/main" id="{BC38B08B-0ADB-BC5C-2F4F-77F939CA1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1549400"/>
            <a:ext cx="6045200" cy="375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88BAA4-1668-FD02-3171-8616C199C1FD}"/>
              </a:ext>
            </a:extLst>
          </p:cNvPr>
          <p:cNvSpPr txBox="1"/>
          <p:nvPr/>
        </p:nvSpPr>
        <p:spPr>
          <a:xfrm>
            <a:off x="2048777" y="5532437"/>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[Ayala-Rivera2024]</a:t>
            </a:r>
            <a:endParaRPr lang="en-IE" sz="1800" dirty="0">
              <a:solidFill>
                <a:srgbClr val="000000"/>
              </a:solidFill>
              <a:effectLst/>
              <a:latin typeface="Helvetica" pitchFamily="2" charset="0"/>
              <a:ea typeface="Times New Roman" panose="02020603050405020304" pitchFamily="18" charset="0"/>
            </a:endParaRPr>
          </a:p>
        </p:txBody>
      </p:sp>
      <p:sp>
        <p:nvSpPr>
          <p:cNvPr id="5" name="Rectangular Callout 4">
            <a:extLst>
              <a:ext uri="{FF2B5EF4-FFF2-40B4-BE49-F238E27FC236}">
                <a16:creationId xmlns:a16="http://schemas.microsoft.com/office/drawing/2014/main" id="{50A4D770-3E47-94BE-34A3-B1A00FE39811}"/>
              </a:ext>
            </a:extLst>
          </p:cNvPr>
          <p:cNvSpPr/>
          <p:nvPr/>
        </p:nvSpPr>
        <p:spPr>
          <a:xfrm>
            <a:off x="9258300" y="2700337"/>
            <a:ext cx="2586039" cy="728663"/>
          </a:xfrm>
          <a:prstGeom prst="wedgeRectCallout">
            <a:avLst>
              <a:gd name="adj1" fmla="val -64563"/>
              <a:gd name="adj2" fmla="val 10073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CCCB90-4A9E-981D-9E34-8141D75D54F3}"/>
              </a:ext>
            </a:extLst>
          </p:cNvPr>
          <p:cNvSpPr txBox="1"/>
          <p:nvPr/>
        </p:nvSpPr>
        <p:spPr>
          <a:xfrm>
            <a:off x="9394031" y="2741502"/>
            <a:ext cx="2314576" cy="646331"/>
          </a:xfrm>
          <a:prstGeom prst="rect">
            <a:avLst/>
          </a:prstGeom>
          <a:noFill/>
        </p:spPr>
        <p:txBody>
          <a:bodyPr wrap="square" rtlCol="0">
            <a:spAutoFit/>
          </a:bodyPr>
          <a:lstStyle/>
          <a:p>
            <a:pPr algn="ctr"/>
            <a:r>
              <a:rPr lang="en-US" dirty="0">
                <a:latin typeface="Helvetica" pitchFamily="2" charset="0"/>
              </a:rPr>
              <a:t>Dispute concerning incorrect grade</a:t>
            </a:r>
          </a:p>
        </p:txBody>
      </p:sp>
      <p:sp>
        <p:nvSpPr>
          <p:cNvPr id="7" name="TextBox 6">
            <a:extLst>
              <a:ext uri="{FF2B5EF4-FFF2-40B4-BE49-F238E27FC236}">
                <a16:creationId xmlns:a16="http://schemas.microsoft.com/office/drawing/2014/main" id="{22D7A856-FEBF-6158-4B58-AC6AF905B6E8}"/>
              </a:ext>
            </a:extLst>
          </p:cNvPr>
          <p:cNvSpPr txBox="1"/>
          <p:nvPr/>
        </p:nvSpPr>
        <p:spPr>
          <a:xfrm>
            <a:off x="3921007" y="6221707"/>
            <a:ext cx="5029201" cy="461665"/>
          </a:xfrm>
          <a:prstGeom prst="rect">
            <a:avLst/>
          </a:prstGeom>
          <a:noFill/>
        </p:spPr>
        <p:txBody>
          <a:bodyPr wrap="square">
            <a:spAutoFit/>
          </a:bodyPr>
          <a:lstStyle/>
          <a:p>
            <a:r>
              <a:rPr lang="en-IE" sz="2400" dirty="0">
                <a:solidFill>
                  <a:srgbClr val="000000"/>
                </a:solidFill>
                <a:effectLst/>
                <a:latin typeface="Helvetica" pitchFamily="2" charset="0"/>
                <a:ea typeface="Times New Roman" panose="02020603050405020304" pitchFamily="18" charset="0"/>
              </a:rPr>
              <a:t>Accuracy Data Protection Principle </a:t>
            </a:r>
          </a:p>
        </p:txBody>
      </p:sp>
    </p:spTree>
    <p:extLst>
      <p:ext uri="{BB962C8B-B14F-4D97-AF65-F5344CB8AC3E}">
        <p14:creationId xmlns:p14="http://schemas.microsoft.com/office/powerpoint/2010/main" val="1014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43E5-F066-DEF7-F3E4-F10E1ECFF92A}"/>
            </a:ext>
          </a:extLst>
        </p:cNvPr>
        <p:cNvGrpSpPr/>
        <p:nvPr/>
      </p:nvGrpSpPr>
      <p:grpSpPr>
        <a:xfrm>
          <a:off x="0" y="0"/>
          <a:ext cx="0" cy="0"/>
          <a:chOff x="0" y="0"/>
          <a:chExt cx="0" cy="0"/>
        </a:xfrm>
      </p:grpSpPr>
      <p:pic>
        <p:nvPicPr>
          <p:cNvPr id="8196" name="Picture 4" descr="876,900+ Warning Sign Stock Photos, Pictures &amp; Royalty-Free ...">
            <a:extLst>
              <a:ext uri="{FF2B5EF4-FFF2-40B4-BE49-F238E27FC236}">
                <a16:creationId xmlns:a16="http://schemas.microsoft.com/office/drawing/2014/main" id="{1242630F-7CBA-274D-34B1-AE619CA79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395" y="5905878"/>
            <a:ext cx="826293" cy="8262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EC105A-B041-EBDE-C599-AB756543B91A}"/>
              </a:ext>
            </a:extLst>
          </p:cNvPr>
          <p:cNvSpPr txBox="1">
            <a:spLocks/>
          </p:cNvSpPr>
          <p:nvPr/>
        </p:nvSpPr>
        <p:spPr>
          <a:xfrm>
            <a:off x="535438" y="0"/>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Example – Student Information System</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543275-D150-DE6A-969C-3A5B75EE754E}"/>
              </a:ext>
            </a:extLst>
          </p:cNvPr>
          <p:cNvSpPr txBox="1"/>
          <p:nvPr/>
        </p:nvSpPr>
        <p:spPr>
          <a:xfrm>
            <a:off x="1635629" y="5269701"/>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[Ayala-Rivera2024]</a:t>
            </a:r>
            <a:endParaRPr lang="en-IE" sz="1800" dirty="0">
              <a:solidFill>
                <a:srgbClr val="000000"/>
              </a:solidFill>
              <a:effectLst/>
              <a:latin typeface="Helvetica"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3AE4A228-BD99-B394-5EA6-25A5A6F74115}"/>
              </a:ext>
            </a:extLst>
          </p:cNvPr>
          <p:cNvSpPr txBox="1"/>
          <p:nvPr/>
        </p:nvSpPr>
        <p:spPr>
          <a:xfrm>
            <a:off x="3214688" y="5864512"/>
            <a:ext cx="6500811" cy="461665"/>
          </a:xfrm>
          <a:prstGeom prst="rect">
            <a:avLst/>
          </a:prstGeom>
          <a:noFill/>
        </p:spPr>
        <p:txBody>
          <a:bodyPr wrap="square">
            <a:spAutoFit/>
          </a:bodyPr>
          <a:lstStyle/>
          <a:p>
            <a:r>
              <a:rPr lang="en-IE" sz="2400" dirty="0">
                <a:solidFill>
                  <a:srgbClr val="000000"/>
                </a:solidFill>
                <a:effectLst/>
                <a:latin typeface="Helvetica" pitchFamily="2" charset="0"/>
                <a:ea typeface="Times New Roman" panose="02020603050405020304" pitchFamily="18" charset="0"/>
              </a:rPr>
              <a:t>Lawfulness, Fairness  and Transparency DPP</a:t>
            </a:r>
          </a:p>
        </p:txBody>
      </p:sp>
      <p:pic>
        <p:nvPicPr>
          <p:cNvPr id="9218" name="Picture 2">
            <a:extLst>
              <a:ext uri="{FF2B5EF4-FFF2-40B4-BE49-F238E27FC236}">
                <a16:creationId xmlns:a16="http://schemas.microsoft.com/office/drawing/2014/main" id="{C26D0BE9-E809-F8ED-B6B8-5358652FE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594" y="1408755"/>
            <a:ext cx="6992812" cy="37226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a:extLst>
              <a:ext uri="{FF2B5EF4-FFF2-40B4-BE49-F238E27FC236}">
                <a16:creationId xmlns:a16="http://schemas.microsoft.com/office/drawing/2014/main" id="{63F68D28-D509-75A7-75EC-D1CDBB87573C}"/>
              </a:ext>
            </a:extLst>
          </p:cNvPr>
          <p:cNvSpPr/>
          <p:nvPr/>
        </p:nvSpPr>
        <p:spPr>
          <a:xfrm>
            <a:off x="9258300" y="2428871"/>
            <a:ext cx="2797969" cy="1035764"/>
          </a:xfrm>
          <a:prstGeom prst="wedgeRectCallout">
            <a:avLst>
              <a:gd name="adj1" fmla="val -49244"/>
              <a:gd name="adj2" fmla="val 10211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9D0511-A6C8-7968-5F39-254E247FE939}"/>
              </a:ext>
            </a:extLst>
          </p:cNvPr>
          <p:cNvSpPr txBox="1"/>
          <p:nvPr/>
        </p:nvSpPr>
        <p:spPr>
          <a:xfrm>
            <a:off x="9394030" y="2470036"/>
            <a:ext cx="2797969" cy="923330"/>
          </a:xfrm>
          <a:prstGeom prst="rect">
            <a:avLst/>
          </a:prstGeom>
          <a:noFill/>
        </p:spPr>
        <p:txBody>
          <a:bodyPr wrap="square" rtlCol="0">
            <a:spAutoFit/>
          </a:bodyPr>
          <a:lstStyle/>
          <a:p>
            <a:r>
              <a:rPr lang="en-US" dirty="0">
                <a:latin typeface="Helvetica" pitchFamily="2" charset="0"/>
              </a:rPr>
              <a:t>Personal info reused for marketing purposes without consent</a:t>
            </a:r>
          </a:p>
        </p:txBody>
      </p:sp>
      <p:sp>
        <p:nvSpPr>
          <p:cNvPr id="3" name="TextBox 2">
            <a:extLst>
              <a:ext uri="{FF2B5EF4-FFF2-40B4-BE49-F238E27FC236}">
                <a16:creationId xmlns:a16="http://schemas.microsoft.com/office/drawing/2014/main" id="{3AA457D7-4EE7-8683-5572-EC2D91E2787C}"/>
              </a:ext>
            </a:extLst>
          </p:cNvPr>
          <p:cNvSpPr txBox="1"/>
          <p:nvPr/>
        </p:nvSpPr>
        <p:spPr>
          <a:xfrm>
            <a:off x="3214688" y="6347906"/>
            <a:ext cx="6500811" cy="461665"/>
          </a:xfrm>
          <a:prstGeom prst="rect">
            <a:avLst/>
          </a:prstGeom>
          <a:noFill/>
        </p:spPr>
        <p:txBody>
          <a:bodyPr wrap="square">
            <a:spAutoFit/>
          </a:bodyPr>
          <a:lstStyle/>
          <a:p>
            <a:r>
              <a:rPr lang="en-IE" sz="2400" dirty="0">
                <a:solidFill>
                  <a:srgbClr val="000000"/>
                </a:solidFill>
                <a:effectLst/>
                <a:latin typeface="Helvetica" pitchFamily="2" charset="0"/>
                <a:ea typeface="Times New Roman" panose="02020603050405020304" pitchFamily="18" charset="0"/>
              </a:rPr>
              <a:t>Purpose Limitation DPP</a:t>
            </a:r>
          </a:p>
        </p:txBody>
      </p:sp>
    </p:spTree>
    <p:extLst>
      <p:ext uri="{BB962C8B-B14F-4D97-AF65-F5344CB8AC3E}">
        <p14:creationId xmlns:p14="http://schemas.microsoft.com/office/powerpoint/2010/main" val="12112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20CBC0-B73D-029D-D50B-A0B99888AC30}"/>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Approach</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80D7E35-E317-4FDB-53D2-6D888AD9B17C}"/>
              </a:ext>
            </a:extLst>
          </p:cNvPr>
          <p:cNvPicPr>
            <a:picLocks noChangeAspect="1"/>
          </p:cNvPicPr>
          <p:nvPr/>
        </p:nvPicPr>
        <p:blipFill>
          <a:blip r:embed="rId3"/>
          <a:stretch>
            <a:fillRect/>
          </a:stretch>
        </p:blipFill>
        <p:spPr>
          <a:xfrm>
            <a:off x="4910775" y="2260029"/>
            <a:ext cx="1921428" cy="1541145"/>
          </a:xfrm>
          <a:prstGeom prst="rect">
            <a:avLst/>
          </a:prstGeom>
        </p:spPr>
      </p:pic>
      <p:sp>
        <p:nvSpPr>
          <p:cNvPr id="5" name="TextBox 4">
            <a:extLst>
              <a:ext uri="{FF2B5EF4-FFF2-40B4-BE49-F238E27FC236}">
                <a16:creationId xmlns:a16="http://schemas.microsoft.com/office/drawing/2014/main" id="{9D07AF39-72B5-6968-F602-61353EE0D1CF}"/>
              </a:ext>
            </a:extLst>
          </p:cNvPr>
          <p:cNvSpPr txBox="1"/>
          <p:nvPr/>
        </p:nvSpPr>
        <p:spPr>
          <a:xfrm>
            <a:off x="5177465" y="3933632"/>
            <a:ext cx="1898100" cy="646331"/>
          </a:xfrm>
          <a:prstGeom prst="rect">
            <a:avLst/>
          </a:prstGeom>
          <a:noFill/>
        </p:spPr>
        <p:txBody>
          <a:bodyPr wrap="square" rtlCol="0">
            <a:spAutoFit/>
          </a:bodyPr>
          <a:lstStyle/>
          <a:p>
            <a:pPr algn="ctr"/>
            <a:r>
              <a:rPr lang="en-US" dirty="0">
                <a:latin typeface="Helvetica" pitchFamily="2" charset="0"/>
              </a:rPr>
              <a:t>Non compliant scenarios</a:t>
            </a:r>
          </a:p>
        </p:txBody>
      </p:sp>
      <p:sp>
        <p:nvSpPr>
          <p:cNvPr id="6" name="TextBox 5">
            <a:extLst>
              <a:ext uri="{FF2B5EF4-FFF2-40B4-BE49-F238E27FC236}">
                <a16:creationId xmlns:a16="http://schemas.microsoft.com/office/drawing/2014/main" id="{22B143C9-F852-E948-EA4C-2323DE416729}"/>
              </a:ext>
            </a:extLst>
          </p:cNvPr>
          <p:cNvSpPr txBox="1"/>
          <p:nvPr/>
        </p:nvSpPr>
        <p:spPr>
          <a:xfrm>
            <a:off x="7964662" y="3967058"/>
            <a:ext cx="1898100" cy="646331"/>
          </a:xfrm>
          <a:prstGeom prst="rect">
            <a:avLst/>
          </a:prstGeom>
          <a:noFill/>
        </p:spPr>
        <p:txBody>
          <a:bodyPr wrap="square" rtlCol="0">
            <a:spAutoFit/>
          </a:bodyPr>
          <a:lstStyle/>
          <a:p>
            <a:pPr algn="ctr"/>
            <a:r>
              <a:rPr lang="en-US" dirty="0">
                <a:latin typeface="Helvetica" pitchFamily="2" charset="0"/>
              </a:rPr>
              <a:t>Evolution</a:t>
            </a:r>
          </a:p>
          <a:p>
            <a:pPr algn="ctr"/>
            <a:r>
              <a:rPr lang="en-US" dirty="0">
                <a:latin typeface="Helvetica" pitchFamily="2" charset="0"/>
              </a:rPr>
              <a:t>scenarios</a:t>
            </a:r>
          </a:p>
        </p:txBody>
      </p:sp>
      <p:sp>
        <p:nvSpPr>
          <p:cNvPr id="7" name="Folded Corner 6">
            <a:extLst>
              <a:ext uri="{FF2B5EF4-FFF2-40B4-BE49-F238E27FC236}">
                <a16:creationId xmlns:a16="http://schemas.microsoft.com/office/drawing/2014/main" id="{276AB11D-F5E5-11B2-3783-040D2B535ACF}"/>
              </a:ext>
            </a:extLst>
          </p:cNvPr>
          <p:cNvSpPr/>
          <p:nvPr/>
        </p:nvSpPr>
        <p:spPr>
          <a:xfrm>
            <a:off x="1941725" y="1691836"/>
            <a:ext cx="1503811" cy="1186520"/>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itchFamily="2" charset="0"/>
            </a:endParaRPr>
          </a:p>
          <a:p>
            <a:pPr algn="ctr"/>
            <a:r>
              <a:rPr lang="en-US" dirty="0">
                <a:solidFill>
                  <a:srgbClr val="000000"/>
                </a:solidFill>
                <a:latin typeface="Helvetica" pitchFamily="2" charset="0"/>
              </a:rPr>
              <a:t>Data Dictionary</a:t>
            </a:r>
          </a:p>
        </p:txBody>
      </p:sp>
      <p:grpSp>
        <p:nvGrpSpPr>
          <p:cNvPr id="8" name="Group 7">
            <a:extLst>
              <a:ext uri="{FF2B5EF4-FFF2-40B4-BE49-F238E27FC236}">
                <a16:creationId xmlns:a16="http://schemas.microsoft.com/office/drawing/2014/main" id="{03F21F2A-7DB8-FD8D-20DF-2B616770F5F2}"/>
              </a:ext>
            </a:extLst>
          </p:cNvPr>
          <p:cNvGrpSpPr/>
          <p:nvPr/>
        </p:nvGrpSpPr>
        <p:grpSpPr>
          <a:xfrm>
            <a:off x="1850575" y="3073546"/>
            <a:ext cx="1750413" cy="1323268"/>
            <a:chOff x="376701" y="2551518"/>
            <a:chExt cx="1750413" cy="1323268"/>
          </a:xfrm>
        </p:grpSpPr>
        <p:pic>
          <p:nvPicPr>
            <p:cNvPr id="9" name="Picture 8">
              <a:extLst>
                <a:ext uri="{FF2B5EF4-FFF2-40B4-BE49-F238E27FC236}">
                  <a16:creationId xmlns:a16="http://schemas.microsoft.com/office/drawing/2014/main" id="{F22BF9D1-EB49-A740-DC4D-7C4281A77F0D}"/>
                </a:ext>
              </a:extLst>
            </p:cNvPr>
            <p:cNvPicPr>
              <a:picLocks noChangeAspect="1"/>
            </p:cNvPicPr>
            <p:nvPr/>
          </p:nvPicPr>
          <p:blipFill rotWithShape="1">
            <a:blip r:embed="rId4"/>
            <a:srcRect l="3700" t="4854" r="5451" b="17664"/>
            <a:stretch/>
          </p:blipFill>
          <p:spPr>
            <a:xfrm>
              <a:off x="376701" y="2551518"/>
              <a:ext cx="1499778" cy="1106018"/>
            </a:xfrm>
            <a:prstGeom prst="rect">
              <a:avLst/>
            </a:prstGeom>
          </p:spPr>
        </p:pic>
        <p:pic>
          <p:nvPicPr>
            <p:cNvPr id="10" name="Picture 9">
              <a:extLst>
                <a:ext uri="{FF2B5EF4-FFF2-40B4-BE49-F238E27FC236}">
                  <a16:creationId xmlns:a16="http://schemas.microsoft.com/office/drawing/2014/main" id="{8B3A7A40-74E5-33EF-CF7F-98CF54786B05}"/>
                </a:ext>
              </a:extLst>
            </p:cNvPr>
            <p:cNvPicPr>
              <a:picLocks noChangeAspect="1"/>
            </p:cNvPicPr>
            <p:nvPr/>
          </p:nvPicPr>
          <p:blipFill rotWithShape="1">
            <a:blip r:embed="rId4"/>
            <a:srcRect l="3700" t="4854" r="5451" b="17664"/>
            <a:stretch/>
          </p:blipFill>
          <p:spPr>
            <a:xfrm>
              <a:off x="476955" y="2651787"/>
              <a:ext cx="1499778" cy="1106018"/>
            </a:xfrm>
            <a:prstGeom prst="rect">
              <a:avLst/>
            </a:prstGeom>
          </p:spPr>
        </p:pic>
        <p:pic>
          <p:nvPicPr>
            <p:cNvPr id="11" name="Picture 10">
              <a:extLst>
                <a:ext uri="{FF2B5EF4-FFF2-40B4-BE49-F238E27FC236}">
                  <a16:creationId xmlns:a16="http://schemas.microsoft.com/office/drawing/2014/main" id="{354A2964-DF01-1430-CBE1-BEFB626A0D02}"/>
                </a:ext>
              </a:extLst>
            </p:cNvPr>
            <p:cNvPicPr>
              <a:picLocks noChangeAspect="1"/>
            </p:cNvPicPr>
            <p:nvPr/>
          </p:nvPicPr>
          <p:blipFill rotWithShape="1">
            <a:blip r:embed="rId4"/>
            <a:srcRect l="3700" t="4854" r="5451" b="17664"/>
            <a:stretch/>
          </p:blipFill>
          <p:spPr>
            <a:xfrm>
              <a:off x="627336" y="2768768"/>
              <a:ext cx="1499778" cy="1106018"/>
            </a:xfrm>
            <a:prstGeom prst="rect">
              <a:avLst/>
            </a:prstGeom>
          </p:spPr>
        </p:pic>
      </p:grpSp>
      <p:sp>
        <p:nvSpPr>
          <p:cNvPr id="12" name="TextBox 11">
            <a:extLst>
              <a:ext uri="{FF2B5EF4-FFF2-40B4-BE49-F238E27FC236}">
                <a16:creationId xmlns:a16="http://schemas.microsoft.com/office/drawing/2014/main" id="{93BF1FCC-CFF4-351A-21EC-78C14C199D57}"/>
              </a:ext>
            </a:extLst>
          </p:cNvPr>
          <p:cNvSpPr txBox="1"/>
          <p:nvPr/>
        </p:nvSpPr>
        <p:spPr>
          <a:xfrm>
            <a:off x="1776362" y="4439423"/>
            <a:ext cx="1898100" cy="923330"/>
          </a:xfrm>
          <a:prstGeom prst="rect">
            <a:avLst/>
          </a:prstGeom>
          <a:noFill/>
        </p:spPr>
        <p:txBody>
          <a:bodyPr wrap="square" rtlCol="0">
            <a:spAutoFit/>
          </a:bodyPr>
          <a:lstStyle/>
          <a:p>
            <a:pPr algn="ctr"/>
            <a:r>
              <a:rPr lang="en-US" dirty="0">
                <a:latin typeface="Helvetica" pitchFamily="2" charset="0"/>
              </a:rPr>
              <a:t>Software System Scenarios</a:t>
            </a:r>
          </a:p>
        </p:txBody>
      </p:sp>
      <p:pic>
        <p:nvPicPr>
          <p:cNvPr id="13" name="Picture 12" descr="download.png">
            <a:extLst>
              <a:ext uri="{FF2B5EF4-FFF2-40B4-BE49-F238E27FC236}">
                <a16:creationId xmlns:a16="http://schemas.microsoft.com/office/drawing/2014/main" id="{C239E4E3-8ABA-6ADF-3C21-ECEB11040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458" y="3937966"/>
            <a:ext cx="637662" cy="637662"/>
          </a:xfrm>
          <a:prstGeom prst="rect">
            <a:avLst/>
          </a:prstGeom>
        </p:spPr>
      </p:pic>
      <p:sp>
        <p:nvSpPr>
          <p:cNvPr id="14" name="Rectangle 13">
            <a:extLst>
              <a:ext uri="{FF2B5EF4-FFF2-40B4-BE49-F238E27FC236}">
                <a16:creationId xmlns:a16="http://schemas.microsoft.com/office/drawing/2014/main" id="{33CCEF36-974A-84E0-65F9-745DB9BB6A2F}"/>
              </a:ext>
            </a:extLst>
          </p:cNvPr>
          <p:cNvSpPr/>
          <p:nvPr/>
        </p:nvSpPr>
        <p:spPr>
          <a:xfrm>
            <a:off x="5550870" y="2694526"/>
            <a:ext cx="1086085" cy="56819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wnload.png">
            <a:extLst>
              <a:ext uri="{FF2B5EF4-FFF2-40B4-BE49-F238E27FC236}">
                <a16:creationId xmlns:a16="http://schemas.microsoft.com/office/drawing/2014/main" id="{D9B0619A-021A-8814-28E9-1018450A0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295" y="3954164"/>
            <a:ext cx="571851" cy="571851"/>
          </a:xfrm>
          <a:prstGeom prst="rect">
            <a:avLst/>
          </a:prstGeom>
        </p:spPr>
      </p:pic>
      <p:sp>
        <p:nvSpPr>
          <p:cNvPr id="16" name="Down Arrow 15">
            <a:extLst>
              <a:ext uri="{FF2B5EF4-FFF2-40B4-BE49-F238E27FC236}">
                <a16:creationId xmlns:a16="http://schemas.microsoft.com/office/drawing/2014/main" id="{A71DEED5-8A42-22EB-1F33-D95A07011079}"/>
              </a:ext>
            </a:extLst>
          </p:cNvPr>
          <p:cNvSpPr/>
          <p:nvPr/>
        </p:nvSpPr>
        <p:spPr>
          <a:xfrm rot="16200000">
            <a:off x="6974434" y="2650630"/>
            <a:ext cx="546731" cy="777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Bracket 16">
            <a:extLst>
              <a:ext uri="{FF2B5EF4-FFF2-40B4-BE49-F238E27FC236}">
                <a16:creationId xmlns:a16="http://schemas.microsoft.com/office/drawing/2014/main" id="{DEA7806A-4A68-3635-ADD9-E9B324A411DD}"/>
              </a:ext>
            </a:extLst>
          </p:cNvPr>
          <p:cNvSpPr/>
          <p:nvPr/>
        </p:nvSpPr>
        <p:spPr>
          <a:xfrm>
            <a:off x="3295154" y="1474590"/>
            <a:ext cx="551397" cy="305821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8" name="Picture 17">
            <a:extLst>
              <a:ext uri="{FF2B5EF4-FFF2-40B4-BE49-F238E27FC236}">
                <a16:creationId xmlns:a16="http://schemas.microsoft.com/office/drawing/2014/main" id="{002ECDF1-DBEE-2BE1-B701-0279CE57C8DF}"/>
              </a:ext>
            </a:extLst>
          </p:cNvPr>
          <p:cNvPicPr>
            <a:picLocks noChangeAspect="1"/>
          </p:cNvPicPr>
          <p:nvPr/>
        </p:nvPicPr>
        <p:blipFill>
          <a:blip r:embed="rId7"/>
          <a:stretch>
            <a:fillRect/>
          </a:stretch>
        </p:blipFill>
        <p:spPr>
          <a:xfrm>
            <a:off x="7705676" y="2209891"/>
            <a:ext cx="2895489" cy="1724972"/>
          </a:xfrm>
          <a:prstGeom prst="rect">
            <a:avLst/>
          </a:prstGeom>
        </p:spPr>
      </p:pic>
      <p:sp>
        <p:nvSpPr>
          <p:cNvPr id="19" name="Down Arrow 18">
            <a:extLst>
              <a:ext uri="{FF2B5EF4-FFF2-40B4-BE49-F238E27FC236}">
                <a16:creationId xmlns:a16="http://schemas.microsoft.com/office/drawing/2014/main" id="{B4906939-0019-D8EB-737B-D61BC5B2A357}"/>
              </a:ext>
            </a:extLst>
          </p:cNvPr>
          <p:cNvSpPr/>
          <p:nvPr/>
        </p:nvSpPr>
        <p:spPr>
          <a:xfrm rot="16200000">
            <a:off x="4119215" y="2652626"/>
            <a:ext cx="546731" cy="777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ular Callout 19">
            <a:extLst>
              <a:ext uri="{FF2B5EF4-FFF2-40B4-BE49-F238E27FC236}">
                <a16:creationId xmlns:a16="http://schemas.microsoft.com/office/drawing/2014/main" id="{42D7C83C-2C37-8353-7D3A-F387CBF4192E}"/>
              </a:ext>
            </a:extLst>
          </p:cNvPr>
          <p:cNvSpPr/>
          <p:nvPr/>
        </p:nvSpPr>
        <p:spPr>
          <a:xfrm>
            <a:off x="3669765" y="4817238"/>
            <a:ext cx="2255715" cy="701885"/>
          </a:xfrm>
          <a:prstGeom prst="wedgeRectCallout">
            <a:avLst>
              <a:gd name="adj1" fmla="val -20649"/>
              <a:gd name="adj2" fmla="val -190661"/>
            </a:avLst>
          </a:prstGeom>
          <a:solidFill>
            <a:schemeClr val="bg1">
              <a:alpha val="23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Gap Analysis</a:t>
            </a:r>
          </a:p>
        </p:txBody>
      </p:sp>
      <p:sp>
        <p:nvSpPr>
          <p:cNvPr id="21" name="Rectangular Callout 20">
            <a:extLst>
              <a:ext uri="{FF2B5EF4-FFF2-40B4-BE49-F238E27FC236}">
                <a16:creationId xmlns:a16="http://schemas.microsoft.com/office/drawing/2014/main" id="{753144E3-623E-9850-C8CC-F52A2CA693E7}"/>
              </a:ext>
            </a:extLst>
          </p:cNvPr>
          <p:cNvSpPr/>
          <p:nvPr/>
        </p:nvSpPr>
        <p:spPr>
          <a:xfrm>
            <a:off x="6611536" y="4787874"/>
            <a:ext cx="2255715" cy="701885"/>
          </a:xfrm>
          <a:prstGeom prst="wedgeRectCallout">
            <a:avLst>
              <a:gd name="adj1" fmla="val -17790"/>
              <a:gd name="adj2" fmla="val -168572"/>
            </a:avLst>
          </a:prstGeom>
          <a:solidFill>
            <a:schemeClr val="bg1">
              <a:alpha val="23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Evolution</a:t>
            </a:r>
          </a:p>
        </p:txBody>
      </p:sp>
      <p:sp>
        <p:nvSpPr>
          <p:cNvPr id="22" name="Rectangle 21">
            <a:extLst>
              <a:ext uri="{FF2B5EF4-FFF2-40B4-BE49-F238E27FC236}">
                <a16:creationId xmlns:a16="http://schemas.microsoft.com/office/drawing/2014/main" id="{0374D7A8-F359-B461-43EA-535FB8438E55}"/>
              </a:ext>
            </a:extLst>
          </p:cNvPr>
          <p:cNvSpPr/>
          <p:nvPr/>
        </p:nvSpPr>
        <p:spPr>
          <a:xfrm>
            <a:off x="1657350" y="1474590"/>
            <a:ext cx="2012415" cy="159895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D03981F-C22D-CDE6-7C85-B462398A1B3D}"/>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[Ayala-Rivera2024]</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265715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animBg="1"/>
      <p:bldP spid="16" grpId="0" animBg="1"/>
      <p:bldP spid="17"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D3F76-5421-B669-0EC9-FCFEE340E9B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A119791-519B-EFB6-9D7C-E4A1F7CA04C5}"/>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35" name="Slide Number Placeholder 5">
            <a:extLst>
              <a:ext uri="{FF2B5EF4-FFF2-40B4-BE49-F238E27FC236}">
                <a16:creationId xmlns:a16="http://schemas.microsoft.com/office/drawing/2014/main" id="{ADFA65DA-3E38-7097-8426-53908A90AB60}"/>
              </a:ext>
            </a:extLst>
          </p:cNvPr>
          <p:cNvSpPr txBox="1">
            <a:spLocks/>
          </p:cNvSpPr>
          <p:nvPr/>
        </p:nvSpPr>
        <p:spPr>
          <a:xfrm>
            <a:off x="8515349" y="6203167"/>
            <a:ext cx="479501" cy="300927"/>
          </a:xfrm>
          <a:prstGeom prst="rect">
            <a:avLst/>
          </a:prstGeom>
        </p:spPr>
        <p:txBody>
          <a:bodyPr/>
          <a:lstStyle>
            <a:defPPr>
              <a:defRPr lang="en-US"/>
            </a:defPPr>
            <a:lvl1pPr marL="0" algn="l"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EF6BBF-B8DA-4937-AA98-3BED2A28CAB8}" type="slidenum">
              <a:rPr lang="en-IE" smtClean="0"/>
              <a:pPr/>
              <a:t>14</a:t>
            </a:fld>
            <a:endParaRPr lang="en-IE" dirty="0"/>
          </a:p>
        </p:txBody>
      </p:sp>
      <p:sp>
        <p:nvSpPr>
          <p:cNvPr id="36" name="Content Placeholder 2">
            <a:extLst>
              <a:ext uri="{FF2B5EF4-FFF2-40B4-BE49-F238E27FC236}">
                <a16:creationId xmlns:a16="http://schemas.microsoft.com/office/drawing/2014/main" id="{A154485E-A2C7-B95D-54F4-16195EC0D778}"/>
              </a:ext>
            </a:extLst>
          </p:cNvPr>
          <p:cNvSpPr txBox="1">
            <a:spLocks/>
          </p:cNvSpPr>
          <p:nvPr/>
        </p:nvSpPr>
        <p:spPr>
          <a:xfrm>
            <a:off x="1235163" y="2161053"/>
            <a:ext cx="9815875" cy="2614147"/>
          </a:xfrm>
          <a:prstGeom prst="rect">
            <a:avLst/>
          </a:prstGeom>
        </p:spPr>
        <p:txBody>
          <a:bodyPr>
            <a:noAutofit/>
          </a:bodyPr>
          <a:lstStyle>
            <a:lvl1pPr marL="0" indent="0" algn="ctr" defTabSz="914400" rtl="0" eaLnBrk="1" latinLnBrk="0" hangingPunct="1">
              <a:lnSpc>
                <a:spcPct val="90000"/>
              </a:lnSpc>
              <a:spcBef>
                <a:spcPts val="1000"/>
              </a:spcBef>
              <a:buFontTx/>
              <a:buNone/>
              <a:defRPr sz="9600" b="1" kern="1200" baseline="300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C61F3E"/>
              </a:buClr>
              <a:buNone/>
            </a:pPr>
            <a:r>
              <a:rPr lang="en-US" sz="2800" b="1" dirty="0">
                <a:latin typeface="Helvetica" pitchFamily="2" charset="0"/>
              </a:rPr>
              <a:t>We created a Catalog of Business Requirements (BREQ)</a:t>
            </a:r>
          </a:p>
          <a:p>
            <a:pPr marL="0" lvl="1" indent="0">
              <a:buClr>
                <a:srgbClr val="C61F3E"/>
              </a:buClr>
              <a:buNone/>
            </a:pPr>
            <a:r>
              <a:rPr lang="en-US" dirty="0">
                <a:latin typeface="Helvetica" pitchFamily="2" charset="0"/>
              </a:rPr>
              <a:t>Linked to GDPR Data Protection Principles</a:t>
            </a:r>
          </a:p>
          <a:p>
            <a:pPr marL="0" lvl="1" indent="0">
              <a:buClr>
                <a:srgbClr val="C61F3E"/>
              </a:buClr>
              <a:buNone/>
            </a:pPr>
            <a:endParaRPr lang="en-US" sz="3200" b="1" dirty="0"/>
          </a:p>
        </p:txBody>
      </p:sp>
      <p:pic>
        <p:nvPicPr>
          <p:cNvPr id="37" name="Picture 36">
            <a:extLst>
              <a:ext uri="{FF2B5EF4-FFF2-40B4-BE49-F238E27FC236}">
                <a16:creationId xmlns:a16="http://schemas.microsoft.com/office/drawing/2014/main" id="{8E6170F3-1D7D-4E5D-589A-5493E7F6D86F}"/>
              </a:ext>
            </a:extLst>
          </p:cNvPr>
          <p:cNvPicPr>
            <a:picLocks noChangeAspect="1"/>
          </p:cNvPicPr>
          <p:nvPr/>
        </p:nvPicPr>
        <p:blipFill rotWithShape="1">
          <a:blip r:embed="rId3"/>
          <a:srcRect t="21025"/>
          <a:stretch/>
        </p:blipFill>
        <p:spPr>
          <a:xfrm>
            <a:off x="955883" y="3374235"/>
            <a:ext cx="3058596" cy="1465536"/>
          </a:xfrm>
          <a:prstGeom prst="rect">
            <a:avLst/>
          </a:prstGeom>
        </p:spPr>
      </p:pic>
      <p:sp>
        <p:nvSpPr>
          <p:cNvPr id="38" name="Rectangle 37">
            <a:extLst>
              <a:ext uri="{FF2B5EF4-FFF2-40B4-BE49-F238E27FC236}">
                <a16:creationId xmlns:a16="http://schemas.microsoft.com/office/drawing/2014/main" id="{7C705D60-ADBB-946F-3211-48DF2A065175}"/>
              </a:ext>
            </a:extLst>
          </p:cNvPr>
          <p:cNvSpPr/>
          <p:nvPr/>
        </p:nvSpPr>
        <p:spPr>
          <a:xfrm>
            <a:off x="955883" y="3785993"/>
            <a:ext cx="3047214" cy="2507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Half Frame 23">
            <a:extLst>
              <a:ext uri="{FF2B5EF4-FFF2-40B4-BE49-F238E27FC236}">
                <a16:creationId xmlns:a16="http://schemas.microsoft.com/office/drawing/2014/main" id="{EE515BB7-2D55-35B0-573A-BF1C5689390A}"/>
              </a:ext>
            </a:extLst>
          </p:cNvPr>
          <p:cNvSpPr/>
          <p:nvPr/>
        </p:nvSpPr>
        <p:spPr>
          <a:xfrm rot="18808362">
            <a:off x="4167358" y="3391347"/>
            <a:ext cx="850753" cy="787078"/>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40" name="Picture 39">
            <a:extLst>
              <a:ext uri="{FF2B5EF4-FFF2-40B4-BE49-F238E27FC236}">
                <a16:creationId xmlns:a16="http://schemas.microsoft.com/office/drawing/2014/main" id="{D2588DB3-FFCB-8705-2068-211B80F6AF09}"/>
              </a:ext>
            </a:extLst>
          </p:cNvPr>
          <p:cNvPicPr>
            <a:picLocks noChangeAspect="1"/>
          </p:cNvPicPr>
          <p:nvPr/>
        </p:nvPicPr>
        <p:blipFill>
          <a:blip r:embed="rId4"/>
          <a:stretch>
            <a:fillRect/>
          </a:stretch>
        </p:blipFill>
        <p:spPr>
          <a:xfrm>
            <a:off x="4569584" y="3185871"/>
            <a:ext cx="4834422" cy="1203272"/>
          </a:xfrm>
          <a:prstGeom prst="rect">
            <a:avLst/>
          </a:prstGeom>
        </p:spPr>
      </p:pic>
      <p:pic>
        <p:nvPicPr>
          <p:cNvPr id="41" name="Picture 40">
            <a:extLst>
              <a:ext uri="{FF2B5EF4-FFF2-40B4-BE49-F238E27FC236}">
                <a16:creationId xmlns:a16="http://schemas.microsoft.com/office/drawing/2014/main" id="{2D4F2B56-2288-6279-6FF9-C1AF1058E384}"/>
              </a:ext>
            </a:extLst>
          </p:cNvPr>
          <p:cNvPicPr>
            <a:picLocks noChangeAspect="1"/>
          </p:cNvPicPr>
          <p:nvPr/>
        </p:nvPicPr>
        <p:blipFill rotWithShape="1">
          <a:blip r:embed="rId5"/>
          <a:srcRect b="54920"/>
          <a:stretch/>
        </p:blipFill>
        <p:spPr>
          <a:xfrm>
            <a:off x="3434581" y="4676762"/>
            <a:ext cx="6522579" cy="1079753"/>
          </a:xfrm>
          <a:prstGeom prst="rect">
            <a:avLst/>
          </a:prstGeom>
        </p:spPr>
      </p:pic>
      <p:sp>
        <p:nvSpPr>
          <p:cNvPr id="42" name="Arrow: Down 13">
            <a:extLst>
              <a:ext uri="{FF2B5EF4-FFF2-40B4-BE49-F238E27FC236}">
                <a16:creationId xmlns:a16="http://schemas.microsoft.com/office/drawing/2014/main" id="{83A016B3-7246-D137-1F45-615375B94CD5}"/>
              </a:ext>
            </a:extLst>
          </p:cNvPr>
          <p:cNvSpPr/>
          <p:nvPr/>
        </p:nvSpPr>
        <p:spPr>
          <a:xfrm>
            <a:off x="6840922" y="4391076"/>
            <a:ext cx="670240" cy="44869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3" name="Picture 42">
            <a:extLst>
              <a:ext uri="{FF2B5EF4-FFF2-40B4-BE49-F238E27FC236}">
                <a16:creationId xmlns:a16="http://schemas.microsoft.com/office/drawing/2014/main" id="{E6E3E7A6-A11B-10F5-7B86-5A92539F4314}"/>
              </a:ext>
            </a:extLst>
          </p:cNvPr>
          <p:cNvPicPr>
            <a:picLocks noChangeAspect="1"/>
          </p:cNvPicPr>
          <p:nvPr/>
        </p:nvPicPr>
        <p:blipFill rotWithShape="1">
          <a:blip r:embed="rId5"/>
          <a:srcRect t="87556"/>
          <a:stretch/>
        </p:blipFill>
        <p:spPr>
          <a:xfrm>
            <a:off x="3435572" y="5706380"/>
            <a:ext cx="6522579" cy="298059"/>
          </a:xfrm>
          <a:prstGeom prst="rect">
            <a:avLst/>
          </a:prstGeom>
        </p:spPr>
      </p:pic>
      <p:sp>
        <p:nvSpPr>
          <p:cNvPr id="44" name="Rectangle 43">
            <a:extLst>
              <a:ext uri="{FF2B5EF4-FFF2-40B4-BE49-F238E27FC236}">
                <a16:creationId xmlns:a16="http://schemas.microsoft.com/office/drawing/2014/main" id="{24D22D09-2872-4644-7577-BA02E624A87F}"/>
              </a:ext>
            </a:extLst>
          </p:cNvPr>
          <p:cNvSpPr/>
          <p:nvPr/>
        </p:nvSpPr>
        <p:spPr>
          <a:xfrm>
            <a:off x="376264" y="6158216"/>
            <a:ext cx="8403230" cy="276999"/>
          </a:xfrm>
          <a:prstGeom prst="rect">
            <a:avLst/>
          </a:prstGeom>
          <a:solidFill>
            <a:schemeClr val="bg1"/>
          </a:solidFill>
        </p:spPr>
        <p:txBody>
          <a:bodyPr wrap="square">
            <a:spAutoFit/>
          </a:bodyPr>
          <a:lstStyle/>
          <a:p>
            <a:endParaRPr lang="en-US" sz="1200" dirty="0"/>
          </a:p>
        </p:txBody>
      </p:sp>
      <p:sp>
        <p:nvSpPr>
          <p:cNvPr id="45" name="TextBox 44">
            <a:extLst>
              <a:ext uri="{FF2B5EF4-FFF2-40B4-BE49-F238E27FC236}">
                <a16:creationId xmlns:a16="http://schemas.microsoft.com/office/drawing/2014/main" id="{6540DBB3-D336-F099-C225-E1B182EC4A20}"/>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26059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0A1CB0-03CA-036C-5A76-5919250FA94B}"/>
              </a:ext>
            </a:extLst>
          </p:cNvPr>
          <p:cNvPicPr>
            <a:picLocks noChangeAspect="1"/>
          </p:cNvPicPr>
          <p:nvPr/>
        </p:nvPicPr>
        <p:blipFill>
          <a:blip r:embed="rId2"/>
          <a:stretch>
            <a:fillRect/>
          </a:stretch>
        </p:blipFill>
        <p:spPr>
          <a:xfrm>
            <a:off x="2245660" y="3720749"/>
            <a:ext cx="4462929" cy="2782394"/>
          </a:xfrm>
          <a:prstGeom prst="rect">
            <a:avLst/>
          </a:prstGeom>
        </p:spPr>
      </p:pic>
      <p:sp>
        <p:nvSpPr>
          <p:cNvPr id="26" name="TextBox 25">
            <a:extLst>
              <a:ext uri="{FF2B5EF4-FFF2-40B4-BE49-F238E27FC236}">
                <a16:creationId xmlns:a16="http://schemas.microsoft.com/office/drawing/2014/main" id="{F3BBE866-4169-5D09-8E70-233B889B668D}"/>
              </a:ext>
            </a:extLst>
          </p:cNvPr>
          <p:cNvSpPr txBox="1"/>
          <p:nvPr/>
        </p:nvSpPr>
        <p:spPr>
          <a:xfrm>
            <a:off x="1736169" y="5710518"/>
            <a:ext cx="1337226" cy="769441"/>
          </a:xfrm>
          <a:prstGeom prst="rect">
            <a:avLst/>
          </a:prstGeom>
          <a:solidFill>
            <a:schemeClr val="bg1"/>
          </a:solidFill>
        </p:spPr>
        <p:txBody>
          <a:bodyPr wrap="none" rtlCol="0">
            <a:spAutoFit/>
          </a:bodyPr>
          <a:lstStyle/>
          <a:p>
            <a:r>
              <a:rPr lang="en-US" sz="2200" dirty="0">
                <a:latin typeface="Helvetica" pitchFamily="2" charset="0"/>
              </a:rPr>
              <a:t>Data </a:t>
            </a:r>
          </a:p>
          <a:p>
            <a:r>
              <a:rPr lang="en-US" sz="2200" dirty="0">
                <a:latin typeface="Helvetica" pitchFamily="2" charset="0"/>
              </a:rPr>
              <a:t>Inventory</a:t>
            </a:r>
          </a:p>
        </p:txBody>
      </p:sp>
      <p:sp>
        <p:nvSpPr>
          <p:cNvPr id="3" name="Folded Corner 2">
            <a:extLst>
              <a:ext uri="{FF2B5EF4-FFF2-40B4-BE49-F238E27FC236}">
                <a16:creationId xmlns:a16="http://schemas.microsoft.com/office/drawing/2014/main" id="{35733469-D88F-EFF2-9FEE-699252DE1AE6}"/>
              </a:ext>
            </a:extLst>
          </p:cNvPr>
          <p:cNvSpPr/>
          <p:nvPr/>
        </p:nvSpPr>
        <p:spPr>
          <a:xfrm>
            <a:off x="1695972" y="2353880"/>
            <a:ext cx="5830408" cy="1094919"/>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Helvetica" pitchFamily="2" charset="0"/>
            </a:endParaRPr>
          </a:p>
          <a:p>
            <a:pPr algn="ctr"/>
            <a:r>
              <a:rPr lang="en-US" dirty="0">
                <a:solidFill>
                  <a:srgbClr val="000000"/>
                </a:solidFill>
                <a:latin typeface="Helvetica" pitchFamily="2" charset="0"/>
              </a:rPr>
              <a:t>The organization must only collect and &lt;</a:t>
            </a:r>
            <a:r>
              <a:rPr lang="en-US" b="1" dirty="0">
                <a:solidFill>
                  <a:srgbClr val="000000"/>
                </a:solidFill>
                <a:latin typeface="Helvetica" pitchFamily="2" charset="0"/>
              </a:rPr>
              <a:t>process&gt;</a:t>
            </a:r>
            <a:r>
              <a:rPr lang="en-US" dirty="0">
                <a:solidFill>
                  <a:srgbClr val="000000"/>
                </a:solidFill>
                <a:latin typeface="Helvetica" pitchFamily="2" charset="0"/>
              </a:rPr>
              <a:t> the minimum amount of </a:t>
            </a:r>
            <a:r>
              <a:rPr lang="en-US" b="1" dirty="0">
                <a:solidFill>
                  <a:srgbClr val="000000"/>
                </a:solidFill>
                <a:latin typeface="Helvetica" pitchFamily="2" charset="0"/>
              </a:rPr>
              <a:t>&lt;personal data&gt;</a:t>
            </a:r>
            <a:r>
              <a:rPr lang="en-US" dirty="0">
                <a:solidFill>
                  <a:srgbClr val="000000"/>
                </a:solidFill>
                <a:latin typeface="Helvetica" pitchFamily="2" charset="0"/>
              </a:rPr>
              <a:t> that is required and relevant to accomplish a </a:t>
            </a:r>
            <a:r>
              <a:rPr lang="en-US" b="1" dirty="0">
                <a:solidFill>
                  <a:srgbClr val="000000"/>
                </a:solidFill>
                <a:latin typeface="Helvetica" pitchFamily="2" charset="0"/>
              </a:rPr>
              <a:t>&lt;specific purpose&gt;</a:t>
            </a:r>
            <a:r>
              <a:rPr lang="en-US" dirty="0">
                <a:solidFill>
                  <a:srgbClr val="000000"/>
                </a:solidFill>
                <a:latin typeface="Helvetica" pitchFamily="2" charset="0"/>
              </a:rPr>
              <a:t>.</a:t>
            </a:r>
          </a:p>
        </p:txBody>
      </p:sp>
      <p:sp>
        <p:nvSpPr>
          <p:cNvPr id="4" name="Rectangle 3">
            <a:extLst>
              <a:ext uri="{FF2B5EF4-FFF2-40B4-BE49-F238E27FC236}">
                <a16:creationId xmlns:a16="http://schemas.microsoft.com/office/drawing/2014/main" id="{A42459F3-37FF-679C-B415-79D2D8D17B80}"/>
              </a:ext>
            </a:extLst>
          </p:cNvPr>
          <p:cNvSpPr/>
          <p:nvPr/>
        </p:nvSpPr>
        <p:spPr>
          <a:xfrm>
            <a:off x="1683041" y="1991516"/>
            <a:ext cx="4754187" cy="369332"/>
          </a:xfrm>
          <a:prstGeom prst="rect">
            <a:avLst/>
          </a:prstGeom>
        </p:spPr>
        <p:txBody>
          <a:bodyPr wrap="square">
            <a:spAutoFit/>
          </a:bodyPr>
          <a:lstStyle/>
          <a:p>
            <a:pPr algn="ctr"/>
            <a:r>
              <a:rPr lang="en-US" b="1" dirty="0">
                <a:solidFill>
                  <a:srgbClr val="000000"/>
                </a:solidFill>
                <a:latin typeface="Helvetica" pitchFamily="2" charset="0"/>
              </a:rPr>
              <a:t>GDPR Data Protection Principles (BREQ)</a:t>
            </a:r>
          </a:p>
        </p:txBody>
      </p:sp>
      <p:sp>
        <p:nvSpPr>
          <p:cNvPr id="5" name="Down Arrow 4">
            <a:extLst>
              <a:ext uri="{FF2B5EF4-FFF2-40B4-BE49-F238E27FC236}">
                <a16:creationId xmlns:a16="http://schemas.microsoft.com/office/drawing/2014/main" id="{8CFCF3D5-1DEE-3709-31ED-0D6A9B0B8528}"/>
              </a:ext>
            </a:extLst>
          </p:cNvPr>
          <p:cNvSpPr/>
          <p:nvPr/>
        </p:nvSpPr>
        <p:spPr>
          <a:xfrm>
            <a:off x="4306762" y="3374094"/>
            <a:ext cx="369298" cy="3776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5E4E64-8D00-9B55-F8DD-F44782A35FB6}"/>
              </a:ext>
            </a:extLst>
          </p:cNvPr>
          <p:cNvSpPr txBox="1"/>
          <p:nvPr/>
        </p:nvSpPr>
        <p:spPr>
          <a:xfrm>
            <a:off x="1750457" y="5767669"/>
            <a:ext cx="1337226" cy="769441"/>
          </a:xfrm>
          <a:prstGeom prst="rect">
            <a:avLst/>
          </a:prstGeom>
          <a:solidFill>
            <a:schemeClr val="bg1"/>
          </a:solidFill>
        </p:spPr>
        <p:txBody>
          <a:bodyPr wrap="none" rtlCol="0">
            <a:spAutoFit/>
          </a:bodyPr>
          <a:lstStyle/>
          <a:p>
            <a:r>
              <a:rPr lang="en-US" sz="2200" dirty="0">
                <a:solidFill>
                  <a:srgbClr val="11171C"/>
                </a:solidFill>
                <a:latin typeface="Helvetica" pitchFamily="2" charset="0"/>
              </a:rPr>
              <a:t>Data </a:t>
            </a:r>
          </a:p>
          <a:p>
            <a:r>
              <a:rPr lang="en-US" sz="2200" dirty="0">
                <a:solidFill>
                  <a:srgbClr val="11171C"/>
                </a:solidFill>
                <a:latin typeface="Helvetica" pitchFamily="2" charset="0"/>
              </a:rPr>
              <a:t>Inventory</a:t>
            </a:r>
          </a:p>
        </p:txBody>
      </p:sp>
      <p:cxnSp>
        <p:nvCxnSpPr>
          <p:cNvPr id="8" name="Straight Connector 7">
            <a:extLst>
              <a:ext uri="{FF2B5EF4-FFF2-40B4-BE49-F238E27FC236}">
                <a16:creationId xmlns:a16="http://schemas.microsoft.com/office/drawing/2014/main" id="{A3A8BF37-6790-5856-3473-21B4158E72AE}"/>
              </a:ext>
            </a:extLst>
          </p:cNvPr>
          <p:cNvCxnSpPr/>
          <p:nvPr/>
        </p:nvCxnSpPr>
        <p:spPr>
          <a:xfrm flipH="1">
            <a:off x="2658877" y="5884210"/>
            <a:ext cx="597646" cy="254000"/>
          </a:xfrm>
          <a:prstGeom prst="line">
            <a:avLst/>
          </a:prstGeom>
          <a:ln>
            <a:solidFill>
              <a:schemeClr val="tx1"/>
            </a:solidFill>
            <a:headEnd type="oval" w="lg" len="lg"/>
            <a:tailEnd type="non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CA92ECA-1776-9320-90BC-3A869DD4315B}"/>
              </a:ext>
            </a:extLst>
          </p:cNvPr>
          <p:cNvSpPr/>
          <p:nvPr/>
        </p:nvSpPr>
        <p:spPr>
          <a:xfrm>
            <a:off x="5739903" y="2408600"/>
            <a:ext cx="1275946" cy="39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C001925B-BE0E-97A1-0AF7-5C4047C088C4}"/>
              </a:ext>
            </a:extLst>
          </p:cNvPr>
          <p:cNvSpPr/>
          <p:nvPr/>
        </p:nvSpPr>
        <p:spPr>
          <a:xfrm>
            <a:off x="3763292" y="4706083"/>
            <a:ext cx="1431044" cy="867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itle 1">
            <a:extLst>
              <a:ext uri="{FF2B5EF4-FFF2-40B4-BE49-F238E27FC236}">
                <a16:creationId xmlns:a16="http://schemas.microsoft.com/office/drawing/2014/main" id="{7C5C98CC-2108-BF23-0225-D4CADD0359F8}"/>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7D6A755E-DB0B-F6F8-9903-467CEDB4BEC4}"/>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95489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ded Corner 24">
            <a:extLst>
              <a:ext uri="{FF2B5EF4-FFF2-40B4-BE49-F238E27FC236}">
                <a16:creationId xmlns:a16="http://schemas.microsoft.com/office/drawing/2014/main" id="{A01F4889-60FF-858D-51CD-7D0B67C6035E}"/>
              </a:ext>
            </a:extLst>
          </p:cNvPr>
          <p:cNvSpPr/>
          <p:nvPr/>
        </p:nvSpPr>
        <p:spPr>
          <a:xfrm>
            <a:off x="1695972" y="2353880"/>
            <a:ext cx="5830408" cy="1094919"/>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Helvetica" pitchFamily="2" charset="0"/>
            </a:endParaRPr>
          </a:p>
          <a:p>
            <a:pPr algn="ctr"/>
            <a:r>
              <a:rPr lang="en-US" dirty="0">
                <a:solidFill>
                  <a:srgbClr val="000000"/>
                </a:solidFill>
                <a:latin typeface="Helvetica" pitchFamily="2" charset="0"/>
              </a:rPr>
              <a:t>The organization must only collect and &lt;</a:t>
            </a:r>
            <a:r>
              <a:rPr lang="en-US" b="1" dirty="0">
                <a:solidFill>
                  <a:srgbClr val="000000"/>
                </a:solidFill>
                <a:latin typeface="Helvetica" pitchFamily="2" charset="0"/>
              </a:rPr>
              <a:t>process&gt;</a:t>
            </a:r>
            <a:r>
              <a:rPr lang="en-US" dirty="0">
                <a:solidFill>
                  <a:srgbClr val="000000"/>
                </a:solidFill>
                <a:latin typeface="Helvetica" pitchFamily="2" charset="0"/>
              </a:rPr>
              <a:t> the minimum amount of </a:t>
            </a:r>
            <a:r>
              <a:rPr lang="en-US" b="1" dirty="0">
                <a:solidFill>
                  <a:srgbClr val="000000"/>
                </a:solidFill>
                <a:latin typeface="Helvetica" pitchFamily="2" charset="0"/>
              </a:rPr>
              <a:t>&lt;personal data&gt;</a:t>
            </a:r>
            <a:r>
              <a:rPr lang="en-US" dirty="0">
                <a:solidFill>
                  <a:srgbClr val="000000"/>
                </a:solidFill>
                <a:latin typeface="Helvetica" pitchFamily="2" charset="0"/>
              </a:rPr>
              <a:t> that is required and relevant to accomplish a </a:t>
            </a:r>
            <a:r>
              <a:rPr lang="en-US" b="1" dirty="0">
                <a:solidFill>
                  <a:srgbClr val="000000"/>
                </a:solidFill>
                <a:latin typeface="Helvetica" pitchFamily="2" charset="0"/>
              </a:rPr>
              <a:t>&lt;specific purpose&gt;</a:t>
            </a:r>
            <a:r>
              <a:rPr lang="en-US" dirty="0">
                <a:solidFill>
                  <a:srgbClr val="000000"/>
                </a:solidFill>
                <a:latin typeface="Helvetica" pitchFamily="2" charset="0"/>
              </a:rPr>
              <a:t>.</a:t>
            </a:r>
          </a:p>
        </p:txBody>
      </p:sp>
      <p:sp>
        <p:nvSpPr>
          <p:cNvPr id="5" name="Down Arrow 4">
            <a:extLst>
              <a:ext uri="{FF2B5EF4-FFF2-40B4-BE49-F238E27FC236}">
                <a16:creationId xmlns:a16="http://schemas.microsoft.com/office/drawing/2014/main" id="{7BEC50EB-8721-09AC-68F1-29FA306CC58F}"/>
              </a:ext>
            </a:extLst>
          </p:cNvPr>
          <p:cNvSpPr/>
          <p:nvPr/>
        </p:nvSpPr>
        <p:spPr>
          <a:xfrm>
            <a:off x="4292474" y="3316943"/>
            <a:ext cx="369298" cy="3776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4FAFF8-18D6-CFA5-9CA7-4A02D5994E6B}"/>
              </a:ext>
            </a:extLst>
          </p:cNvPr>
          <p:cNvPicPr>
            <a:picLocks noChangeAspect="1"/>
          </p:cNvPicPr>
          <p:nvPr/>
        </p:nvPicPr>
        <p:blipFill>
          <a:blip r:embed="rId2"/>
          <a:stretch>
            <a:fillRect/>
          </a:stretch>
        </p:blipFill>
        <p:spPr>
          <a:xfrm>
            <a:off x="2245660" y="3720749"/>
            <a:ext cx="4462929" cy="2782394"/>
          </a:xfrm>
          <a:prstGeom prst="rect">
            <a:avLst/>
          </a:prstGeom>
        </p:spPr>
      </p:pic>
      <p:sp>
        <p:nvSpPr>
          <p:cNvPr id="7" name="TextBox 6">
            <a:extLst>
              <a:ext uri="{FF2B5EF4-FFF2-40B4-BE49-F238E27FC236}">
                <a16:creationId xmlns:a16="http://schemas.microsoft.com/office/drawing/2014/main" id="{D8E048AD-9FC9-BB15-BE1A-EB1A7A232DA9}"/>
              </a:ext>
            </a:extLst>
          </p:cNvPr>
          <p:cNvSpPr txBox="1"/>
          <p:nvPr/>
        </p:nvSpPr>
        <p:spPr>
          <a:xfrm>
            <a:off x="1736169" y="5710518"/>
            <a:ext cx="1337226" cy="769441"/>
          </a:xfrm>
          <a:prstGeom prst="rect">
            <a:avLst/>
          </a:prstGeom>
          <a:solidFill>
            <a:schemeClr val="bg1"/>
          </a:solidFill>
        </p:spPr>
        <p:txBody>
          <a:bodyPr wrap="none" rtlCol="0">
            <a:spAutoFit/>
          </a:bodyPr>
          <a:lstStyle/>
          <a:p>
            <a:r>
              <a:rPr lang="en-US" sz="2200" dirty="0">
                <a:latin typeface="Helvetica" pitchFamily="2" charset="0"/>
              </a:rPr>
              <a:t>Data </a:t>
            </a:r>
          </a:p>
          <a:p>
            <a:r>
              <a:rPr lang="en-US" sz="2200" dirty="0">
                <a:latin typeface="Helvetica" pitchFamily="2" charset="0"/>
              </a:rPr>
              <a:t>Inventory</a:t>
            </a:r>
          </a:p>
        </p:txBody>
      </p:sp>
      <p:cxnSp>
        <p:nvCxnSpPr>
          <p:cNvPr id="8" name="Straight Connector 7">
            <a:extLst>
              <a:ext uri="{FF2B5EF4-FFF2-40B4-BE49-F238E27FC236}">
                <a16:creationId xmlns:a16="http://schemas.microsoft.com/office/drawing/2014/main" id="{8EE2D947-9560-0867-83A3-39A34DE2AC2F}"/>
              </a:ext>
            </a:extLst>
          </p:cNvPr>
          <p:cNvCxnSpPr/>
          <p:nvPr/>
        </p:nvCxnSpPr>
        <p:spPr>
          <a:xfrm flipH="1">
            <a:off x="2644589" y="5827059"/>
            <a:ext cx="597646" cy="254000"/>
          </a:xfrm>
          <a:prstGeom prst="line">
            <a:avLst/>
          </a:prstGeom>
          <a:ln>
            <a:solidFill>
              <a:schemeClr val="tx1"/>
            </a:solidFill>
            <a:headEnd type="oval" w="lg" len="lg"/>
            <a:tailEnd type="non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C56B4BEC-7C99-D0AE-4EB5-33B2B235B4BC}"/>
              </a:ext>
            </a:extLst>
          </p:cNvPr>
          <p:cNvSpPr/>
          <p:nvPr/>
        </p:nvSpPr>
        <p:spPr>
          <a:xfrm>
            <a:off x="3872498" y="2680637"/>
            <a:ext cx="1991063" cy="39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F777B15C-8329-78F3-F273-0898819AAF35}"/>
              </a:ext>
            </a:extLst>
          </p:cNvPr>
          <p:cNvSpPr/>
          <p:nvPr/>
        </p:nvSpPr>
        <p:spPr>
          <a:xfrm>
            <a:off x="3087389" y="3695522"/>
            <a:ext cx="2763647" cy="710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itle 1">
            <a:extLst>
              <a:ext uri="{FF2B5EF4-FFF2-40B4-BE49-F238E27FC236}">
                <a16:creationId xmlns:a16="http://schemas.microsoft.com/office/drawing/2014/main" id="{4A115F7F-75E0-4551-FBE7-930145A52975}"/>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2E56910-97A7-4F8B-A097-0937DEC2E8B3}"/>
              </a:ext>
            </a:extLst>
          </p:cNvPr>
          <p:cNvSpPr/>
          <p:nvPr/>
        </p:nvSpPr>
        <p:spPr>
          <a:xfrm>
            <a:off x="1683041" y="1991516"/>
            <a:ext cx="4754187" cy="369332"/>
          </a:xfrm>
          <a:prstGeom prst="rect">
            <a:avLst/>
          </a:prstGeom>
        </p:spPr>
        <p:txBody>
          <a:bodyPr wrap="square">
            <a:spAutoFit/>
          </a:bodyPr>
          <a:lstStyle/>
          <a:p>
            <a:pPr algn="ctr"/>
            <a:r>
              <a:rPr lang="en-US" b="1" dirty="0">
                <a:solidFill>
                  <a:srgbClr val="000000"/>
                </a:solidFill>
                <a:latin typeface="Helvetica" pitchFamily="2" charset="0"/>
              </a:rPr>
              <a:t>GDPR Data Protection Principles (BREQ)</a:t>
            </a:r>
          </a:p>
        </p:txBody>
      </p:sp>
      <p:sp>
        <p:nvSpPr>
          <p:cNvPr id="27" name="TextBox 26">
            <a:extLst>
              <a:ext uri="{FF2B5EF4-FFF2-40B4-BE49-F238E27FC236}">
                <a16:creationId xmlns:a16="http://schemas.microsoft.com/office/drawing/2014/main" id="{71690319-6011-D1D2-FCB3-DE1E4F2E7018}"/>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318592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a:extLst>
              <a:ext uri="{FF2B5EF4-FFF2-40B4-BE49-F238E27FC236}">
                <a16:creationId xmlns:a16="http://schemas.microsoft.com/office/drawing/2014/main" id="{084A012D-9A3D-99AC-A04B-B42D7EC6890B}"/>
              </a:ext>
            </a:extLst>
          </p:cNvPr>
          <p:cNvSpPr/>
          <p:nvPr/>
        </p:nvSpPr>
        <p:spPr>
          <a:xfrm>
            <a:off x="4292474" y="3316943"/>
            <a:ext cx="369298" cy="3776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DC81AB8-241E-8BA8-ED22-B6FA95BFB513}"/>
              </a:ext>
            </a:extLst>
          </p:cNvPr>
          <p:cNvPicPr>
            <a:picLocks noChangeAspect="1"/>
          </p:cNvPicPr>
          <p:nvPr/>
        </p:nvPicPr>
        <p:blipFill>
          <a:blip r:embed="rId2"/>
          <a:stretch>
            <a:fillRect/>
          </a:stretch>
        </p:blipFill>
        <p:spPr>
          <a:xfrm>
            <a:off x="2245660" y="3720749"/>
            <a:ext cx="4462929" cy="2782394"/>
          </a:xfrm>
          <a:prstGeom prst="rect">
            <a:avLst/>
          </a:prstGeom>
        </p:spPr>
      </p:pic>
      <p:sp>
        <p:nvSpPr>
          <p:cNvPr id="7" name="TextBox 6">
            <a:extLst>
              <a:ext uri="{FF2B5EF4-FFF2-40B4-BE49-F238E27FC236}">
                <a16:creationId xmlns:a16="http://schemas.microsoft.com/office/drawing/2014/main" id="{E4653F00-2B51-5380-7B08-05D2DA5607BE}"/>
              </a:ext>
            </a:extLst>
          </p:cNvPr>
          <p:cNvSpPr txBox="1"/>
          <p:nvPr/>
        </p:nvSpPr>
        <p:spPr>
          <a:xfrm>
            <a:off x="1736169" y="5710518"/>
            <a:ext cx="1337226" cy="769441"/>
          </a:xfrm>
          <a:prstGeom prst="rect">
            <a:avLst/>
          </a:prstGeom>
          <a:solidFill>
            <a:schemeClr val="bg1"/>
          </a:solidFill>
        </p:spPr>
        <p:txBody>
          <a:bodyPr wrap="none" rtlCol="0">
            <a:spAutoFit/>
          </a:bodyPr>
          <a:lstStyle/>
          <a:p>
            <a:r>
              <a:rPr lang="en-US" sz="2200" dirty="0">
                <a:solidFill>
                  <a:srgbClr val="11171C"/>
                </a:solidFill>
                <a:latin typeface="Helvetica" pitchFamily="2" charset="0"/>
              </a:rPr>
              <a:t>Data </a:t>
            </a:r>
          </a:p>
          <a:p>
            <a:r>
              <a:rPr lang="en-US" sz="2200" dirty="0">
                <a:solidFill>
                  <a:srgbClr val="11171C"/>
                </a:solidFill>
                <a:latin typeface="Helvetica" pitchFamily="2" charset="0"/>
              </a:rPr>
              <a:t>Inventory</a:t>
            </a:r>
          </a:p>
        </p:txBody>
      </p:sp>
      <p:cxnSp>
        <p:nvCxnSpPr>
          <p:cNvPr id="8" name="Straight Connector 7">
            <a:extLst>
              <a:ext uri="{FF2B5EF4-FFF2-40B4-BE49-F238E27FC236}">
                <a16:creationId xmlns:a16="http://schemas.microsoft.com/office/drawing/2014/main" id="{C41134BF-2B18-06F0-8C8A-080A9EB2BAE4}"/>
              </a:ext>
            </a:extLst>
          </p:cNvPr>
          <p:cNvCxnSpPr/>
          <p:nvPr/>
        </p:nvCxnSpPr>
        <p:spPr>
          <a:xfrm flipH="1">
            <a:off x="2644589" y="5827059"/>
            <a:ext cx="597646" cy="254000"/>
          </a:xfrm>
          <a:prstGeom prst="line">
            <a:avLst/>
          </a:prstGeom>
          <a:ln>
            <a:solidFill>
              <a:schemeClr val="tx1"/>
            </a:solidFill>
            <a:headEnd type="oval" w="lg" len="lg"/>
            <a:tailEnd type="non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FD5969B-CCA8-1C7C-9D43-E64385EF0758}"/>
              </a:ext>
            </a:extLst>
          </p:cNvPr>
          <p:cNvSpPr/>
          <p:nvPr/>
        </p:nvSpPr>
        <p:spPr>
          <a:xfrm>
            <a:off x="4874852" y="2947285"/>
            <a:ext cx="2375225" cy="39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B9046BA5-23B7-9358-053A-29A84786E7F4}"/>
              </a:ext>
            </a:extLst>
          </p:cNvPr>
          <p:cNvSpPr/>
          <p:nvPr/>
        </p:nvSpPr>
        <p:spPr>
          <a:xfrm>
            <a:off x="3322554" y="5827990"/>
            <a:ext cx="2340351" cy="710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itle 1">
            <a:extLst>
              <a:ext uri="{FF2B5EF4-FFF2-40B4-BE49-F238E27FC236}">
                <a16:creationId xmlns:a16="http://schemas.microsoft.com/office/drawing/2014/main" id="{73045C6B-077E-9780-44A0-2523B726C5B7}"/>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5" name="Folded Corner 24">
            <a:extLst>
              <a:ext uri="{FF2B5EF4-FFF2-40B4-BE49-F238E27FC236}">
                <a16:creationId xmlns:a16="http://schemas.microsoft.com/office/drawing/2014/main" id="{E91845CF-3D45-6D57-33EE-70A47A154E46}"/>
              </a:ext>
            </a:extLst>
          </p:cNvPr>
          <p:cNvSpPr/>
          <p:nvPr/>
        </p:nvSpPr>
        <p:spPr>
          <a:xfrm>
            <a:off x="1695972" y="2353880"/>
            <a:ext cx="5830408" cy="1094919"/>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Helvetica" pitchFamily="2" charset="0"/>
            </a:endParaRPr>
          </a:p>
          <a:p>
            <a:pPr algn="ctr"/>
            <a:r>
              <a:rPr lang="en-US" dirty="0">
                <a:solidFill>
                  <a:srgbClr val="000000"/>
                </a:solidFill>
                <a:latin typeface="Helvetica" pitchFamily="2" charset="0"/>
              </a:rPr>
              <a:t>The organization must only collect and &lt;</a:t>
            </a:r>
            <a:r>
              <a:rPr lang="en-US" b="1" dirty="0">
                <a:solidFill>
                  <a:srgbClr val="000000"/>
                </a:solidFill>
                <a:latin typeface="Helvetica" pitchFamily="2" charset="0"/>
              </a:rPr>
              <a:t>process&gt;</a:t>
            </a:r>
            <a:r>
              <a:rPr lang="en-US" dirty="0">
                <a:solidFill>
                  <a:srgbClr val="000000"/>
                </a:solidFill>
                <a:latin typeface="Helvetica" pitchFamily="2" charset="0"/>
              </a:rPr>
              <a:t> the minimum amount of </a:t>
            </a:r>
            <a:r>
              <a:rPr lang="en-US" b="1" dirty="0">
                <a:solidFill>
                  <a:srgbClr val="000000"/>
                </a:solidFill>
                <a:latin typeface="Helvetica" pitchFamily="2" charset="0"/>
              </a:rPr>
              <a:t>&lt;personal data&gt;</a:t>
            </a:r>
            <a:r>
              <a:rPr lang="en-US" dirty="0">
                <a:solidFill>
                  <a:srgbClr val="000000"/>
                </a:solidFill>
                <a:latin typeface="Helvetica" pitchFamily="2" charset="0"/>
              </a:rPr>
              <a:t> that is required and relevant to accomplish a </a:t>
            </a:r>
            <a:r>
              <a:rPr lang="en-US" b="1" dirty="0">
                <a:solidFill>
                  <a:srgbClr val="000000"/>
                </a:solidFill>
                <a:latin typeface="Helvetica" pitchFamily="2" charset="0"/>
              </a:rPr>
              <a:t>&lt;specific purpose&gt;</a:t>
            </a:r>
            <a:r>
              <a:rPr lang="en-US" dirty="0">
                <a:solidFill>
                  <a:srgbClr val="000000"/>
                </a:solidFill>
                <a:latin typeface="Helvetica" pitchFamily="2" charset="0"/>
              </a:rPr>
              <a:t>.</a:t>
            </a:r>
          </a:p>
        </p:txBody>
      </p:sp>
      <p:sp>
        <p:nvSpPr>
          <p:cNvPr id="26" name="Rectangle 25">
            <a:extLst>
              <a:ext uri="{FF2B5EF4-FFF2-40B4-BE49-F238E27FC236}">
                <a16:creationId xmlns:a16="http://schemas.microsoft.com/office/drawing/2014/main" id="{D77113A5-F9D8-E6C3-35DB-9A11D578C944}"/>
              </a:ext>
            </a:extLst>
          </p:cNvPr>
          <p:cNvSpPr/>
          <p:nvPr/>
        </p:nvSpPr>
        <p:spPr>
          <a:xfrm>
            <a:off x="1683041" y="1991516"/>
            <a:ext cx="4754187" cy="369332"/>
          </a:xfrm>
          <a:prstGeom prst="rect">
            <a:avLst/>
          </a:prstGeom>
        </p:spPr>
        <p:txBody>
          <a:bodyPr wrap="square">
            <a:spAutoFit/>
          </a:bodyPr>
          <a:lstStyle/>
          <a:p>
            <a:pPr algn="ctr"/>
            <a:r>
              <a:rPr lang="en-US" b="1" dirty="0">
                <a:solidFill>
                  <a:srgbClr val="000000"/>
                </a:solidFill>
                <a:latin typeface="Helvetica" pitchFamily="2" charset="0"/>
              </a:rPr>
              <a:t>GDPR Data Protection Principles (BREQ)</a:t>
            </a:r>
          </a:p>
        </p:txBody>
      </p:sp>
      <p:sp>
        <p:nvSpPr>
          <p:cNvPr id="27" name="TextBox 26">
            <a:extLst>
              <a:ext uri="{FF2B5EF4-FFF2-40B4-BE49-F238E27FC236}">
                <a16:creationId xmlns:a16="http://schemas.microsoft.com/office/drawing/2014/main" id="{8981F46E-C50A-773F-1439-1A967FE1353C}"/>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22738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a:extLst>
              <a:ext uri="{FF2B5EF4-FFF2-40B4-BE49-F238E27FC236}">
                <a16:creationId xmlns:a16="http://schemas.microsoft.com/office/drawing/2014/main" id="{0FB42A29-34F6-A828-EBF4-059FE6AE9EBF}"/>
              </a:ext>
            </a:extLst>
          </p:cNvPr>
          <p:cNvSpPr/>
          <p:nvPr/>
        </p:nvSpPr>
        <p:spPr>
          <a:xfrm>
            <a:off x="4292474" y="3316943"/>
            <a:ext cx="369298" cy="3776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3521319-8981-9287-5CF8-A62873E78DE3}"/>
              </a:ext>
            </a:extLst>
          </p:cNvPr>
          <p:cNvPicPr>
            <a:picLocks noChangeAspect="1"/>
          </p:cNvPicPr>
          <p:nvPr/>
        </p:nvPicPr>
        <p:blipFill>
          <a:blip r:embed="rId2"/>
          <a:stretch>
            <a:fillRect/>
          </a:stretch>
        </p:blipFill>
        <p:spPr>
          <a:xfrm>
            <a:off x="7658219" y="3560954"/>
            <a:ext cx="2695157" cy="2800165"/>
          </a:xfrm>
          <a:prstGeom prst="rect">
            <a:avLst/>
          </a:prstGeom>
          <a:solidFill>
            <a:srgbClr val="FFFFFF">
              <a:shade val="85000"/>
            </a:srgbClr>
          </a:solidFill>
          <a:ln w="1905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54F0EE4-0992-0B31-8F03-FCBC17251385}"/>
              </a:ext>
            </a:extLst>
          </p:cNvPr>
          <p:cNvPicPr>
            <a:picLocks noChangeAspect="1"/>
          </p:cNvPicPr>
          <p:nvPr/>
        </p:nvPicPr>
        <p:blipFill>
          <a:blip r:embed="rId3"/>
          <a:stretch>
            <a:fillRect/>
          </a:stretch>
        </p:blipFill>
        <p:spPr>
          <a:xfrm>
            <a:off x="2245660" y="3720749"/>
            <a:ext cx="4462929" cy="2782394"/>
          </a:xfrm>
          <a:prstGeom prst="rect">
            <a:avLst/>
          </a:prstGeom>
        </p:spPr>
      </p:pic>
      <p:sp>
        <p:nvSpPr>
          <p:cNvPr id="8" name="TextBox 7">
            <a:extLst>
              <a:ext uri="{FF2B5EF4-FFF2-40B4-BE49-F238E27FC236}">
                <a16:creationId xmlns:a16="http://schemas.microsoft.com/office/drawing/2014/main" id="{986530BC-18F4-3CB5-22BA-B23FF7561DCB}"/>
              </a:ext>
            </a:extLst>
          </p:cNvPr>
          <p:cNvSpPr txBox="1"/>
          <p:nvPr/>
        </p:nvSpPr>
        <p:spPr>
          <a:xfrm>
            <a:off x="1736169" y="5710518"/>
            <a:ext cx="1337226" cy="769441"/>
          </a:xfrm>
          <a:prstGeom prst="rect">
            <a:avLst/>
          </a:prstGeom>
          <a:solidFill>
            <a:schemeClr val="bg1"/>
          </a:solidFill>
        </p:spPr>
        <p:txBody>
          <a:bodyPr wrap="none" rtlCol="0">
            <a:spAutoFit/>
          </a:bodyPr>
          <a:lstStyle/>
          <a:p>
            <a:r>
              <a:rPr lang="en-US" sz="2200" dirty="0">
                <a:latin typeface="Helvetica" pitchFamily="2" charset="0"/>
              </a:rPr>
              <a:t>Data </a:t>
            </a:r>
          </a:p>
          <a:p>
            <a:r>
              <a:rPr lang="en-US" sz="2200" dirty="0">
                <a:solidFill>
                  <a:srgbClr val="11171C"/>
                </a:solidFill>
                <a:latin typeface="Helvetica" pitchFamily="2" charset="0"/>
              </a:rPr>
              <a:t>Inventory</a:t>
            </a:r>
          </a:p>
        </p:txBody>
      </p:sp>
      <p:sp>
        <p:nvSpPr>
          <p:cNvPr id="9" name="Trapezoid 12">
            <a:extLst>
              <a:ext uri="{FF2B5EF4-FFF2-40B4-BE49-F238E27FC236}">
                <a16:creationId xmlns:a16="http://schemas.microsoft.com/office/drawing/2014/main" id="{48DCC827-863D-01AF-85A1-2003E94EBACF}"/>
              </a:ext>
            </a:extLst>
          </p:cNvPr>
          <p:cNvSpPr/>
          <p:nvPr/>
        </p:nvSpPr>
        <p:spPr>
          <a:xfrm rot="16200000">
            <a:off x="5834532" y="4594412"/>
            <a:ext cx="2823883" cy="747059"/>
          </a:xfrm>
          <a:prstGeom prst="trapezoid">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19B956-72BF-B1F0-E9D6-FC29E63EA24F}"/>
              </a:ext>
            </a:extLst>
          </p:cNvPr>
          <p:cNvSpPr txBox="1"/>
          <p:nvPr/>
        </p:nvSpPr>
        <p:spPr>
          <a:xfrm>
            <a:off x="8358800" y="3090007"/>
            <a:ext cx="1457450" cy="430887"/>
          </a:xfrm>
          <a:prstGeom prst="rect">
            <a:avLst/>
          </a:prstGeom>
          <a:noFill/>
        </p:spPr>
        <p:txBody>
          <a:bodyPr wrap="none" rtlCol="0">
            <a:spAutoFit/>
          </a:bodyPr>
          <a:lstStyle/>
          <a:p>
            <a:r>
              <a:rPr lang="en-US" sz="2200" dirty="0"/>
              <a:t>Data Audit</a:t>
            </a:r>
          </a:p>
        </p:txBody>
      </p:sp>
      <p:cxnSp>
        <p:nvCxnSpPr>
          <p:cNvPr id="11" name="Straight Connector 10">
            <a:extLst>
              <a:ext uri="{FF2B5EF4-FFF2-40B4-BE49-F238E27FC236}">
                <a16:creationId xmlns:a16="http://schemas.microsoft.com/office/drawing/2014/main" id="{1725F58F-AF8B-6E45-7ED9-F9FA9883E024}"/>
              </a:ext>
            </a:extLst>
          </p:cNvPr>
          <p:cNvCxnSpPr/>
          <p:nvPr/>
        </p:nvCxnSpPr>
        <p:spPr>
          <a:xfrm flipH="1">
            <a:off x="2644589" y="5827059"/>
            <a:ext cx="597646" cy="254000"/>
          </a:xfrm>
          <a:prstGeom prst="line">
            <a:avLst/>
          </a:prstGeom>
          <a:ln>
            <a:solidFill>
              <a:schemeClr val="tx1"/>
            </a:solidFill>
            <a:headEnd type="oval" w="lg" len="lg"/>
            <a:tailEnd type="none"/>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46B73195-EC9E-FD8A-9696-0193D603C79D}"/>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6" name="Folded Corner 25">
            <a:extLst>
              <a:ext uri="{FF2B5EF4-FFF2-40B4-BE49-F238E27FC236}">
                <a16:creationId xmlns:a16="http://schemas.microsoft.com/office/drawing/2014/main" id="{C6CD5DBC-6743-928C-E988-C75F307A7F9C}"/>
              </a:ext>
            </a:extLst>
          </p:cNvPr>
          <p:cNvSpPr/>
          <p:nvPr/>
        </p:nvSpPr>
        <p:spPr>
          <a:xfrm>
            <a:off x="1695972" y="2353880"/>
            <a:ext cx="5830408" cy="1094919"/>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Helvetica" pitchFamily="2" charset="0"/>
            </a:endParaRPr>
          </a:p>
          <a:p>
            <a:pPr algn="ctr"/>
            <a:r>
              <a:rPr lang="en-US" dirty="0">
                <a:solidFill>
                  <a:srgbClr val="000000"/>
                </a:solidFill>
                <a:latin typeface="Helvetica" pitchFamily="2" charset="0"/>
              </a:rPr>
              <a:t>The organization must only collect and &lt;</a:t>
            </a:r>
            <a:r>
              <a:rPr lang="en-US" b="1" dirty="0">
                <a:solidFill>
                  <a:srgbClr val="000000"/>
                </a:solidFill>
                <a:latin typeface="Helvetica" pitchFamily="2" charset="0"/>
              </a:rPr>
              <a:t>process&gt;</a:t>
            </a:r>
            <a:r>
              <a:rPr lang="en-US" dirty="0">
                <a:solidFill>
                  <a:srgbClr val="000000"/>
                </a:solidFill>
                <a:latin typeface="Helvetica" pitchFamily="2" charset="0"/>
              </a:rPr>
              <a:t> the minimum amount of </a:t>
            </a:r>
            <a:r>
              <a:rPr lang="en-US" b="1" dirty="0">
                <a:solidFill>
                  <a:srgbClr val="000000"/>
                </a:solidFill>
                <a:latin typeface="Helvetica" pitchFamily="2" charset="0"/>
              </a:rPr>
              <a:t>&lt;personal data&gt;</a:t>
            </a:r>
            <a:r>
              <a:rPr lang="en-US" dirty="0">
                <a:solidFill>
                  <a:srgbClr val="000000"/>
                </a:solidFill>
                <a:latin typeface="Helvetica" pitchFamily="2" charset="0"/>
              </a:rPr>
              <a:t> that is required and relevant to accomplish a </a:t>
            </a:r>
            <a:r>
              <a:rPr lang="en-US" b="1" dirty="0">
                <a:solidFill>
                  <a:srgbClr val="000000"/>
                </a:solidFill>
                <a:latin typeface="Helvetica" pitchFamily="2" charset="0"/>
              </a:rPr>
              <a:t>&lt;specific purpose&gt;</a:t>
            </a:r>
            <a:r>
              <a:rPr lang="en-US" dirty="0">
                <a:solidFill>
                  <a:srgbClr val="000000"/>
                </a:solidFill>
                <a:latin typeface="Helvetica" pitchFamily="2" charset="0"/>
              </a:rPr>
              <a:t>.</a:t>
            </a:r>
          </a:p>
        </p:txBody>
      </p:sp>
      <p:sp>
        <p:nvSpPr>
          <p:cNvPr id="27" name="Rectangle 26">
            <a:extLst>
              <a:ext uri="{FF2B5EF4-FFF2-40B4-BE49-F238E27FC236}">
                <a16:creationId xmlns:a16="http://schemas.microsoft.com/office/drawing/2014/main" id="{366301AE-8B46-B8A9-5ECF-B873F47E123F}"/>
              </a:ext>
            </a:extLst>
          </p:cNvPr>
          <p:cNvSpPr/>
          <p:nvPr/>
        </p:nvSpPr>
        <p:spPr>
          <a:xfrm>
            <a:off x="1683041" y="1991516"/>
            <a:ext cx="4754187" cy="369332"/>
          </a:xfrm>
          <a:prstGeom prst="rect">
            <a:avLst/>
          </a:prstGeom>
        </p:spPr>
        <p:txBody>
          <a:bodyPr wrap="square">
            <a:spAutoFit/>
          </a:bodyPr>
          <a:lstStyle/>
          <a:p>
            <a:pPr algn="ctr"/>
            <a:r>
              <a:rPr lang="en-US" b="1" dirty="0">
                <a:solidFill>
                  <a:srgbClr val="000000"/>
                </a:solidFill>
                <a:latin typeface="Helvetica" pitchFamily="2" charset="0"/>
              </a:rPr>
              <a:t>GDPR Data Protection Principles (BREQ)</a:t>
            </a:r>
          </a:p>
        </p:txBody>
      </p:sp>
      <p:sp>
        <p:nvSpPr>
          <p:cNvPr id="28" name="TextBox 27">
            <a:extLst>
              <a:ext uri="{FF2B5EF4-FFF2-40B4-BE49-F238E27FC236}">
                <a16:creationId xmlns:a16="http://schemas.microsoft.com/office/drawing/2014/main" id="{CF709CD7-9E3E-D8D0-00B3-B63AFD5CC358}"/>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30766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C755D678-A99E-E547-AC8D-C707A95F1EBD}"/>
              </a:ext>
            </a:extLst>
          </p:cNvPr>
          <p:cNvSpPr/>
          <p:nvPr/>
        </p:nvSpPr>
        <p:spPr>
          <a:xfrm>
            <a:off x="1681684" y="2296729"/>
            <a:ext cx="5830408" cy="1094919"/>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Helvetica" pitchFamily="2" charset="0"/>
            </a:endParaRPr>
          </a:p>
          <a:p>
            <a:pPr algn="ctr"/>
            <a:r>
              <a:rPr lang="en-US" dirty="0">
                <a:solidFill>
                  <a:srgbClr val="000000"/>
                </a:solidFill>
                <a:latin typeface="Helvetica" pitchFamily="2" charset="0"/>
              </a:rPr>
              <a:t>The organization must only collect and </a:t>
            </a:r>
            <a:r>
              <a:rPr lang="en-US" b="1" dirty="0">
                <a:solidFill>
                  <a:srgbClr val="000000"/>
                </a:solidFill>
                <a:latin typeface="Helvetica" pitchFamily="2" charset="0"/>
              </a:rPr>
              <a:t>&lt;process&gt;</a:t>
            </a:r>
            <a:r>
              <a:rPr lang="en-US" dirty="0">
                <a:solidFill>
                  <a:srgbClr val="000000"/>
                </a:solidFill>
                <a:latin typeface="Helvetica" pitchFamily="2" charset="0"/>
              </a:rPr>
              <a:t> the minimum amount of </a:t>
            </a:r>
            <a:r>
              <a:rPr lang="en-US" b="1" dirty="0">
                <a:solidFill>
                  <a:srgbClr val="000000"/>
                </a:solidFill>
                <a:latin typeface="Helvetica" pitchFamily="2" charset="0"/>
              </a:rPr>
              <a:t>&lt;personal data&gt;</a:t>
            </a:r>
            <a:r>
              <a:rPr lang="en-US" dirty="0">
                <a:solidFill>
                  <a:srgbClr val="000000"/>
                </a:solidFill>
                <a:latin typeface="Helvetica" pitchFamily="2" charset="0"/>
              </a:rPr>
              <a:t> that is required and relevant to accomplish a </a:t>
            </a:r>
            <a:r>
              <a:rPr lang="en-US" b="1" dirty="0">
                <a:solidFill>
                  <a:srgbClr val="000000"/>
                </a:solidFill>
                <a:latin typeface="Helvetica" pitchFamily="2" charset="0"/>
              </a:rPr>
              <a:t>&lt;specific purpose&gt;</a:t>
            </a:r>
            <a:r>
              <a:rPr lang="en-US" dirty="0">
                <a:solidFill>
                  <a:srgbClr val="000000"/>
                </a:solidFill>
                <a:latin typeface="Helvetica" pitchFamily="2" charset="0"/>
              </a:rPr>
              <a:t>.</a:t>
            </a:r>
          </a:p>
        </p:txBody>
      </p:sp>
      <p:sp>
        <p:nvSpPr>
          <p:cNvPr id="4" name="Rectangle 3">
            <a:extLst>
              <a:ext uri="{FF2B5EF4-FFF2-40B4-BE49-F238E27FC236}">
                <a16:creationId xmlns:a16="http://schemas.microsoft.com/office/drawing/2014/main" id="{E2F776BB-EE4B-5345-8C6A-88E7D5311605}"/>
              </a:ext>
            </a:extLst>
          </p:cNvPr>
          <p:cNvSpPr/>
          <p:nvPr/>
        </p:nvSpPr>
        <p:spPr>
          <a:xfrm>
            <a:off x="1668752" y="1934365"/>
            <a:ext cx="4754187" cy="369332"/>
          </a:xfrm>
          <a:prstGeom prst="rect">
            <a:avLst/>
          </a:prstGeom>
        </p:spPr>
        <p:txBody>
          <a:bodyPr wrap="square">
            <a:spAutoFit/>
          </a:bodyPr>
          <a:lstStyle/>
          <a:p>
            <a:pPr algn="ctr"/>
            <a:r>
              <a:rPr lang="en-US" b="1" dirty="0">
                <a:solidFill>
                  <a:srgbClr val="000000"/>
                </a:solidFill>
                <a:latin typeface="Helvetica" pitchFamily="2" charset="0"/>
              </a:rPr>
              <a:t>GDPR Data Protection Principles (BREQ)</a:t>
            </a:r>
          </a:p>
        </p:txBody>
      </p:sp>
      <p:sp>
        <p:nvSpPr>
          <p:cNvPr id="5" name="Down Arrow 4">
            <a:extLst>
              <a:ext uri="{FF2B5EF4-FFF2-40B4-BE49-F238E27FC236}">
                <a16:creationId xmlns:a16="http://schemas.microsoft.com/office/drawing/2014/main" id="{7AF454B1-D7DF-7AC2-7CF3-705FD0C00975}"/>
              </a:ext>
            </a:extLst>
          </p:cNvPr>
          <p:cNvSpPr/>
          <p:nvPr/>
        </p:nvSpPr>
        <p:spPr>
          <a:xfrm>
            <a:off x="4292474" y="3316943"/>
            <a:ext cx="369298" cy="3776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ataDictionary.png">
            <a:extLst>
              <a:ext uri="{FF2B5EF4-FFF2-40B4-BE49-F238E27FC236}">
                <a16:creationId xmlns:a16="http://schemas.microsoft.com/office/drawing/2014/main" id="{01765DD8-1D61-2358-8B48-D293683FB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623" y="3795228"/>
            <a:ext cx="4968240" cy="2072640"/>
          </a:xfrm>
          <a:prstGeom prst="rect">
            <a:avLst/>
          </a:prstGeom>
        </p:spPr>
      </p:pic>
      <p:sp>
        <p:nvSpPr>
          <p:cNvPr id="7" name="Rectangle 6">
            <a:extLst>
              <a:ext uri="{FF2B5EF4-FFF2-40B4-BE49-F238E27FC236}">
                <a16:creationId xmlns:a16="http://schemas.microsoft.com/office/drawing/2014/main" id="{1B856191-E081-4723-4C48-3858624747BC}"/>
              </a:ext>
            </a:extLst>
          </p:cNvPr>
          <p:cNvSpPr/>
          <p:nvPr/>
        </p:nvSpPr>
        <p:spPr>
          <a:xfrm>
            <a:off x="1759166" y="4892133"/>
            <a:ext cx="5063887" cy="10819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595855-D0A4-5535-A1E9-570E62886B71}"/>
              </a:ext>
            </a:extLst>
          </p:cNvPr>
          <p:cNvSpPr txBox="1"/>
          <p:nvPr/>
        </p:nvSpPr>
        <p:spPr>
          <a:xfrm>
            <a:off x="1915942" y="4827437"/>
            <a:ext cx="2274982" cy="369332"/>
          </a:xfrm>
          <a:prstGeom prst="rect">
            <a:avLst/>
          </a:prstGeom>
          <a:noFill/>
        </p:spPr>
        <p:txBody>
          <a:bodyPr wrap="none" rtlCol="0">
            <a:spAutoFit/>
          </a:bodyPr>
          <a:lstStyle/>
          <a:p>
            <a:r>
              <a:rPr lang="en-US" dirty="0">
                <a:solidFill>
                  <a:srgbClr val="11171C"/>
                </a:solidFill>
                <a:latin typeface="Helvetica" pitchFamily="2" charset="0"/>
              </a:rPr>
              <a:t>Processing activities</a:t>
            </a:r>
          </a:p>
        </p:txBody>
      </p:sp>
      <p:sp>
        <p:nvSpPr>
          <p:cNvPr id="9" name="Title 1">
            <a:extLst>
              <a:ext uri="{FF2B5EF4-FFF2-40B4-BE49-F238E27FC236}">
                <a16:creationId xmlns:a16="http://schemas.microsoft.com/office/drawing/2014/main" id="{EC0C00BE-4E06-0A95-82C2-E3D371026374}"/>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5DA33D1-F8A0-C262-251B-752701E152BF}"/>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320177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BA58F2-7E7C-8846-7479-FE9C6783F9BF}"/>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Outline</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259107-527F-FEA6-39CB-A40765156CE5}"/>
              </a:ext>
            </a:extLst>
          </p:cNvPr>
          <p:cNvSpPr txBox="1"/>
          <p:nvPr/>
        </p:nvSpPr>
        <p:spPr>
          <a:xfrm>
            <a:off x="655440" y="1587500"/>
            <a:ext cx="10881120" cy="4955203"/>
          </a:xfrm>
          <a:prstGeom prst="rect">
            <a:avLst/>
          </a:prstGeom>
          <a:noFill/>
        </p:spPr>
        <p:txBody>
          <a:bodyPr wrap="square">
            <a:spAutoFit/>
          </a:bodyPr>
          <a:lstStyle/>
          <a:p>
            <a:pPr marL="342900" indent="-342900">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Intro to GDPR Compliance</a:t>
            </a:r>
          </a:p>
          <a:p>
            <a:pPr marL="342900" indent="-342900">
              <a:buFont typeface="Arial" panose="020B0604020202020204" pitchFamily="34" charset="0"/>
              <a:buChar char="•"/>
            </a:pPr>
            <a:endParaRPr lang="en-IE" sz="2400" dirty="0">
              <a:solidFill>
                <a:srgbClr val="11171C"/>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Our Approach to Support Software Compliance</a:t>
            </a:r>
            <a:endParaRPr lang="en-IE" sz="1200" dirty="0">
              <a:solidFill>
                <a:srgbClr val="11171C"/>
              </a:solidFill>
              <a:latin typeface="Helvetica" pitchFamily="2" charset="0"/>
              <a:ea typeface="Times New Roman" panose="02020603050405020304" pitchFamily="18" charset="0"/>
            </a:endParaRPr>
          </a:p>
          <a:p>
            <a:pPr marL="800100" lvl="1" indent="-342900">
              <a:buFont typeface="System Font Regular"/>
              <a:buChar char="-"/>
            </a:pPr>
            <a:endParaRPr lang="en-IE" sz="1200" dirty="0">
              <a:solidFill>
                <a:srgbClr val="11171C"/>
              </a:solidFill>
              <a:latin typeface="Helvetica" pitchFamily="2" charset="0"/>
              <a:ea typeface="Times New Roman" panose="02020603050405020304" pitchFamily="18" charset="0"/>
            </a:endParaRPr>
          </a:p>
          <a:p>
            <a:pPr marL="800100" lvl="1" indent="-342900">
              <a:buFont typeface="System Font Regular"/>
              <a:buChar char="-"/>
            </a:pPr>
            <a:r>
              <a:rPr lang="en-IE" sz="2400" dirty="0">
                <a:solidFill>
                  <a:srgbClr val="11171C"/>
                </a:solidFill>
                <a:latin typeface="Helvetica" pitchFamily="2" charset="0"/>
                <a:ea typeface="Times New Roman" panose="02020603050405020304" pitchFamily="18" charset="0"/>
              </a:rPr>
              <a:t>Gap Analysis</a:t>
            </a:r>
          </a:p>
          <a:p>
            <a:pPr marL="800100" lvl="1" indent="-342900">
              <a:buFont typeface="System Font Regular"/>
              <a:buChar char="-"/>
            </a:pPr>
            <a:r>
              <a:rPr lang="en-IE" sz="2400" dirty="0">
                <a:solidFill>
                  <a:srgbClr val="11171C"/>
                </a:solidFill>
                <a:latin typeface="Helvetica" pitchFamily="2" charset="0"/>
                <a:ea typeface="Times New Roman" panose="02020603050405020304" pitchFamily="18" charset="0"/>
              </a:rPr>
              <a:t>Evolution</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Evaluation</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Discussion &amp; Future Work</a:t>
            </a:r>
          </a:p>
          <a:p>
            <a:pPr marL="342900" indent="-342900">
              <a:buFont typeface="Arial" panose="020B0604020202020204" pitchFamily="34" charset="0"/>
              <a:buChar char="•"/>
            </a:pPr>
            <a:endParaRPr lang="en-IE" sz="2400" dirty="0">
              <a:solidFill>
                <a:srgbClr val="000000"/>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11439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4DDB-6630-3F50-0BF4-AAE2EC6542A8}"/>
            </a:ext>
          </a:extLst>
        </p:cNvPr>
        <p:cNvGrpSpPr/>
        <p:nvPr/>
      </p:nvGrpSpPr>
      <p:grpSpPr>
        <a:xfrm>
          <a:off x="0" y="0"/>
          <a:ext cx="0" cy="0"/>
          <a:chOff x="0" y="0"/>
          <a:chExt cx="0" cy="0"/>
        </a:xfrm>
      </p:grpSpPr>
      <p:sp>
        <p:nvSpPr>
          <p:cNvPr id="3" name="Folded Corner 2">
            <a:extLst>
              <a:ext uri="{FF2B5EF4-FFF2-40B4-BE49-F238E27FC236}">
                <a16:creationId xmlns:a16="http://schemas.microsoft.com/office/drawing/2014/main" id="{A6D62C4F-AA16-9100-89C0-BBA22D8ADA44}"/>
              </a:ext>
            </a:extLst>
          </p:cNvPr>
          <p:cNvSpPr/>
          <p:nvPr/>
        </p:nvSpPr>
        <p:spPr>
          <a:xfrm>
            <a:off x="1681684" y="2296729"/>
            <a:ext cx="5830408" cy="1094919"/>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Helvetica" pitchFamily="2" charset="0"/>
            </a:endParaRPr>
          </a:p>
          <a:p>
            <a:pPr algn="ctr"/>
            <a:r>
              <a:rPr lang="en-US" dirty="0">
                <a:solidFill>
                  <a:srgbClr val="000000"/>
                </a:solidFill>
                <a:latin typeface="Helvetica" pitchFamily="2" charset="0"/>
              </a:rPr>
              <a:t>The organization must only collect and </a:t>
            </a:r>
            <a:r>
              <a:rPr lang="en-US" b="1" dirty="0">
                <a:solidFill>
                  <a:srgbClr val="000000"/>
                </a:solidFill>
                <a:latin typeface="Helvetica" pitchFamily="2" charset="0"/>
              </a:rPr>
              <a:t>&lt;process&gt;</a:t>
            </a:r>
            <a:r>
              <a:rPr lang="en-US" dirty="0">
                <a:solidFill>
                  <a:srgbClr val="000000"/>
                </a:solidFill>
                <a:latin typeface="Helvetica" pitchFamily="2" charset="0"/>
              </a:rPr>
              <a:t> the minimum amount of </a:t>
            </a:r>
            <a:r>
              <a:rPr lang="en-US" b="1" dirty="0">
                <a:solidFill>
                  <a:srgbClr val="000000"/>
                </a:solidFill>
                <a:latin typeface="Helvetica" pitchFamily="2" charset="0"/>
              </a:rPr>
              <a:t>&lt;personal data&gt;</a:t>
            </a:r>
            <a:r>
              <a:rPr lang="en-US" dirty="0">
                <a:solidFill>
                  <a:srgbClr val="000000"/>
                </a:solidFill>
                <a:latin typeface="Helvetica" pitchFamily="2" charset="0"/>
              </a:rPr>
              <a:t> that is required and relevant to accomplish a </a:t>
            </a:r>
            <a:r>
              <a:rPr lang="en-US" b="1" dirty="0">
                <a:solidFill>
                  <a:srgbClr val="000000"/>
                </a:solidFill>
                <a:latin typeface="Helvetica" pitchFamily="2" charset="0"/>
              </a:rPr>
              <a:t>&lt;specific purpose&gt;</a:t>
            </a:r>
            <a:r>
              <a:rPr lang="en-US" dirty="0">
                <a:solidFill>
                  <a:srgbClr val="000000"/>
                </a:solidFill>
                <a:latin typeface="Helvetica" pitchFamily="2" charset="0"/>
              </a:rPr>
              <a:t>.</a:t>
            </a:r>
          </a:p>
        </p:txBody>
      </p:sp>
      <p:sp>
        <p:nvSpPr>
          <p:cNvPr id="4" name="Rectangle 3">
            <a:extLst>
              <a:ext uri="{FF2B5EF4-FFF2-40B4-BE49-F238E27FC236}">
                <a16:creationId xmlns:a16="http://schemas.microsoft.com/office/drawing/2014/main" id="{8D7AC5EA-0CE1-8DC5-4932-BD09B63C4DED}"/>
              </a:ext>
            </a:extLst>
          </p:cNvPr>
          <p:cNvSpPr/>
          <p:nvPr/>
        </p:nvSpPr>
        <p:spPr>
          <a:xfrm>
            <a:off x="1668752" y="1934365"/>
            <a:ext cx="4754187" cy="369332"/>
          </a:xfrm>
          <a:prstGeom prst="rect">
            <a:avLst/>
          </a:prstGeom>
        </p:spPr>
        <p:txBody>
          <a:bodyPr wrap="square">
            <a:spAutoFit/>
          </a:bodyPr>
          <a:lstStyle/>
          <a:p>
            <a:pPr algn="ctr"/>
            <a:r>
              <a:rPr lang="en-US" b="1" dirty="0">
                <a:solidFill>
                  <a:srgbClr val="000000"/>
                </a:solidFill>
                <a:latin typeface="Helvetica" pitchFamily="2" charset="0"/>
              </a:rPr>
              <a:t>GDPR Data Protection Principles (BREQ)</a:t>
            </a:r>
          </a:p>
        </p:txBody>
      </p:sp>
      <p:sp>
        <p:nvSpPr>
          <p:cNvPr id="5" name="Down Arrow 4">
            <a:extLst>
              <a:ext uri="{FF2B5EF4-FFF2-40B4-BE49-F238E27FC236}">
                <a16:creationId xmlns:a16="http://schemas.microsoft.com/office/drawing/2014/main" id="{68BF2C6F-30C8-45F0-049C-14BD17D648EE}"/>
              </a:ext>
            </a:extLst>
          </p:cNvPr>
          <p:cNvSpPr/>
          <p:nvPr/>
        </p:nvSpPr>
        <p:spPr>
          <a:xfrm>
            <a:off x="4292474" y="3316943"/>
            <a:ext cx="369298" cy="3776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ataDictionary.png">
            <a:extLst>
              <a:ext uri="{FF2B5EF4-FFF2-40B4-BE49-F238E27FC236}">
                <a16:creationId xmlns:a16="http://schemas.microsoft.com/office/drawing/2014/main" id="{FF3EE675-463A-7B14-632E-49FA0D95D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623" y="3795228"/>
            <a:ext cx="4968240" cy="2072640"/>
          </a:xfrm>
          <a:prstGeom prst="rect">
            <a:avLst/>
          </a:prstGeom>
        </p:spPr>
      </p:pic>
      <p:sp>
        <p:nvSpPr>
          <p:cNvPr id="7" name="Rectangle 6">
            <a:extLst>
              <a:ext uri="{FF2B5EF4-FFF2-40B4-BE49-F238E27FC236}">
                <a16:creationId xmlns:a16="http://schemas.microsoft.com/office/drawing/2014/main" id="{41290DDA-FD04-A833-4811-AB299F41F240}"/>
              </a:ext>
            </a:extLst>
          </p:cNvPr>
          <p:cNvSpPr/>
          <p:nvPr/>
        </p:nvSpPr>
        <p:spPr>
          <a:xfrm>
            <a:off x="1759166" y="4892133"/>
            <a:ext cx="5063887" cy="10819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30F9-7642-CC65-B5BA-5DEF11968604}"/>
              </a:ext>
            </a:extLst>
          </p:cNvPr>
          <p:cNvSpPr txBox="1"/>
          <p:nvPr/>
        </p:nvSpPr>
        <p:spPr>
          <a:xfrm>
            <a:off x="1915942" y="4827437"/>
            <a:ext cx="2274982" cy="369332"/>
          </a:xfrm>
          <a:prstGeom prst="rect">
            <a:avLst/>
          </a:prstGeom>
          <a:noFill/>
        </p:spPr>
        <p:txBody>
          <a:bodyPr wrap="none" rtlCol="0">
            <a:spAutoFit/>
          </a:bodyPr>
          <a:lstStyle/>
          <a:p>
            <a:r>
              <a:rPr lang="en-US" dirty="0">
                <a:solidFill>
                  <a:srgbClr val="11171C"/>
                </a:solidFill>
                <a:latin typeface="Helvetica" pitchFamily="2" charset="0"/>
              </a:rPr>
              <a:t>Processing activities</a:t>
            </a:r>
          </a:p>
        </p:txBody>
      </p:sp>
      <p:sp>
        <p:nvSpPr>
          <p:cNvPr id="9" name="Title 1">
            <a:extLst>
              <a:ext uri="{FF2B5EF4-FFF2-40B4-BE49-F238E27FC236}">
                <a16:creationId xmlns:a16="http://schemas.microsoft.com/office/drawing/2014/main" id="{2044050A-E2CA-B160-B3D3-6B81ADEDA083}"/>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Data Dictionary</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97CE061-B98B-7EB5-632A-505DB93AFF87}"/>
              </a:ext>
            </a:extLst>
          </p:cNvPr>
          <p:cNvSpPr txBox="1"/>
          <p:nvPr/>
        </p:nvSpPr>
        <p:spPr>
          <a:xfrm>
            <a:off x="1923646" y="6101539"/>
            <a:ext cx="1300356" cy="369332"/>
          </a:xfrm>
          <a:prstGeom prst="rect">
            <a:avLst/>
          </a:prstGeom>
          <a:solidFill>
            <a:schemeClr val="bg1"/>
          </a:solidFill>
        </p:spPr>
        <p:txBody>
          <a:bodyPr wrap="none" rtlCol="0">
            <a:spAutoFit/>
          </a:bodyPr>
          <a:lstStyle/>
          <a:p>
            <a:r>
              <a:rPr lang="en-US" dirty="0">
                <a:solidFill>
                  <a:srgbClr val="11171C"/>
                </a:solidFill>
                <a:latin typeface="Helvetica" pitchFamily="2" charset="0"/>
              </a:rPr>
              <a:t>Data Items</a:t>
            </a:r>
          </a:p>
        </p:txBody>
      </p:sp>
      <p:pic>
        <p:nvPicPr>
          <p:cNvPr id="10" name="Picture 9" descr="dataDictionary.png">
            <a:extLst>
              <a:ext uri="{FF2B5EF4-FFF2-40B4-BE49-F238E27FC236}">
                <a16:creationId xmlns:a16="http://schemas.microsoft.com/office/drawing/2014/main" id="{ACBF0715-2ED0-FA69-4361-24DB185781D7}"/>
              </a:ext>
            </a:extLst>
          </p:cNvPr>
          <p:cNvPicPr>
            <a:picLocks noChangeAspect="1"/>
          </p:cNvPicPr>
          <p:nvPr/>
        </p:nvPicPr>
        <p:blipFill rotWithShape="1">
          <a:blip r:embed="rId3">
            <a:extLst>
              <a:ext uri="{28A0092B-C50C-407E-A947-70E740481C1C}">
                <a14:useLocalDpi xmlns:a14="http://schemas.microsoft.com/office/drawing/2010/main" val="0"/>
              </a:ext>
            </a:extLst>
          </a:blip>
          <a:srcRect t="53442"/>
          <a:stretch/>
        </p:blipFill>
        <p:spPr>
          <a:xfrm>
            <a:off x="1849623" y="5224378"/>
            <a:ext cx="4968240" cy="964991"/>
          </a:xfrm>
          <a:prstGeom prst="rect">
            <a:avLst/>
          </a:prstGeom>
        </p:spPr>
      </p:pic>
      <p:sp>
        <p:nvSpPr>
          <p:cNvPr id="11" name="TextBox 10">
            <a:extLst>
              <a:ext uri="{FF2B5EF4-FFF2-40B4-BE49-F238E27FC236}">
                <a16:creationId xmlns:a16="http://schemas.microsoft.com/office/drawing/2014/main" id="{208B2BCC-6FB2-C26A-E0C3-E1E98C5AAF64}"/>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[Ayala-Rivera2018]</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427446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B0CE-FB9C-ECD1-3C44-E8C832DA44D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9F9785D-ADC9-EE63-40DC-A25FE994091C}"/>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Approach</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34C90BE-5C9F-9963-161A-6C98AAA3528D}"/>
              </a:ext>
            </a:extLst>
          </p:cNvPr>
          <p:cNvPicPr>
            <a:picLocks noChangeAspect="1"/>
          </p:cNvPicPr>
          <p:nvPr/>
        </p:nvPicPr>
        <p:blipFill>
          <a:blip r:embed="rId3"/>
          <a:stretch>
            <a:fillRect/>
          </a:stretch>
        </p:blipFill>
        <p:spPr>
          <a:xfrm>
            <a:off x="4910775" y="2260029"/>
            <a:ext cx="1921428" cy="1541145"/>
          </a:xfrm>
          <a:prstGeom prst="rect">
            <a:avLst/>
          </a:prstGeom>
        </p:spPr>
      </p:pic>
      <p:sp>
        <p:nvSpPr>
          <p:cNvPr id="5" name="TextBox 4">
            <a:extLst>
              <a:ext uri="{FF2B5EF4-FFF2-40B4-BE49-F238E27FC236}">
                <a16:creationId xmlns:a16="http://schemas.microsoft.com/office/drawing/2014/main" id="{94EF0E83-C871-46B6-3A33-148408C721F9}"/>
              </a:ext>
            </a:extLst>
          </p:cNvPr>
          <p:cNvSpPr txBox="1"/>
          <p:nvPr/>
        </p:nvSpPr>
        <p:spPr>
          <a:xfrm>
            <a:off x="5177465" y="3933632"/>
            <a:ext cx="1898100" cy="646331"/>
          </a:xfrm>
          <a:prstGeom prst="rect">
            <a:avLst/>
          </a:prstGeom>
          <a:noFill/>
        </p:spPr>
        <p:txBody>
          <a:bodyPr wrap="square" rtlCol="0">
            <a:spAutoFit/>
          </a:bodyPr>
          <a:lstStyle/>
          <a:p>
            <a:pPr algn="ctr"/>
            <a:r>
              <a:rPr lang="en-US" dirty="0">
                <a:latin typeface="Helvetica" pitchFamily="2" charset="0"/>
              </a:rPr>
              <a:t>Non compliant scenarios</a:t>
            </a:r>
          </a:p>
        </p:txBody>
      </p:sp>
      <p:sp>
        <p:nvSpPr>
          <p:cNvPr id="6" name="TextBox 5">
            <a:extLst>
              <a:ext uri="{FF2B5EF4-FFF2-40B4-BE49-F238E27FC236}">
                <a16:creationId xmlns:a16="http://schemas.microsoft.com/office/drawing/2014/main" id="{B4D67093-EB58-CEF8-0233-15B24B328710}"/>
              </a:ext>
            </a:extLst>
          </p:cNvPr>
          <p:cNvSpPr txBox="1"/>
          <p:nvPr/>
        </p:nvSpPr>
        <p:spPr>
          <a:xfrm>
            <a:off x="7964662" y="3967058"/>
            <a:ext cx="1898100" cy="646331"/>
          </a:xfrm>
          <a:prstGeom prst="rect">
            <a:avLst/>
          </a:prstGeom>
          <a:noFill/>
        </p:spPr>
        <p:txBody>
          <a:bodyPr wrap="square" rtlCol="0">
            <a:spAutoFit/>
          </a:bodyPr>
          <a:lstStyle/>
          <a:p>
            <a:pPr algn="ctr"/>
            <a:r>
              <a:rPr lang="en-US" dirty="0">
                <a:latin typeface="Helvetica" pitchFamily="2" charset="0"/>
              </a:rPr>
              <a:t>Evolution</a:t>
            </a:r>
          </a:p>
          <a:p>
            <a:pPr algn="ctr"/>
            <a:r>
              <a:rPr lang="en-US" dirty="0">
                <a:latin typeface="Helvetica" pitchFamily="2" charset="0"/>
              </a:rPr>
              <a:t>scenarios</a:t>
            </a:r>
          </a:p>
        </p:txBody>
      </p:sp>
      <p:sp>
        <p:nvSpPr>
          <p:cNvPr id="7" name="Folded Corner 6">
            <a:extLst>
              <a:ext uri="{FF2B5EF4-FFF2-40B4-BE49-F238E27FC236}">
                <a16:creationId xmlns:a16="http://schemas.microsoft.com/office/drawing/2014/main" id="{8D1BBA0A-4B2D-9C5A-13D3-035B313CCE18}"/>
              </a:ext>
            </a:extLst>
          </p:cNvPr>
          <p:cNvSpPr/>
          <p:nvPr/>
        </p:nvSpPr>
        <p:spPr>
          <a:xfrm>
            <a:off x="1941725" y="1691836"/>
            <a:ext cx="1503811" cy="1186520"/>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itchFamily="2" charset="0"/>
            </a:endParaRPr>
          </a:p>
          <a:p>
            <a:pPr algn="ctr"/>
            <a:r>
              <a:rPr lang="en-US" dirty="0">
                <a:solidFill>
                  <a:srgbClr val="000000"/>
                </a:solidFill>
                <a:latin typeface="Helvetica" pitchFamily="2" charset="0"/>
              </a:rPr>
              <a:t>Data Dictionary</a:t>
            </a:r>
          </a:p>
        </p:txBody>
      </p:sp>
      <p:grpSp>
        <p:nvGrpSpPr>
          <p:cNvPr id="8" name="Group 7">
            <a:extLst>
              <a:ext uri="{FF2B5EF4-FFF2-40B4-BE49-F238E27FC236}">
                <a16:creationId xmlns:a16="http://schemas.microsoft.com/office/drawing/2014/main" id="{03F9739E-9DF7-830C-11DF-79AFBB138E83}"/>
              </a:ext>
            </a:extLst>
          </p:cNvPr>
          <p:cNvGrpSpPr/>
          <p:nvPr/>
        </p:nvGrpSpPr>
        <p:grpSpPr>
          <a:xfrm>
            <a:off x="1850575" y="3073546"/>
            <a:ext cx="1750413" cy="1323268"/>
            <a:chOff x="376701" y="2551518"/>
            <a:chExt cx="1750413" cy="1323268"/>
          </a:xfrm>
        </p:grpSpPr>
        <p:pic>
          <p:nvPicPr>
            <p:cNvPr id="9" name="Picture 8">
              <a:extLst>
                <a:ext uri="{FF2B5EF4-FFF2-40B4-BE49-F238E27FC236}">
                  <a16:creationId xmlns:a16="http://schemas.microsoft.com/office/drawing/2014/main" id="{7CCDDA6A-2B7B-6A78-EC15-D00BE693F561}"/>
                </a:ext>
              </a:extLst>
            </p:cNvPr>
            <p:cNvPicPr>
              <a:picLocks noChangeAspect="1"/>
            </p:cNvPicPr>
            <p:nvPr/>
          </p:nvPicPr>
          <p:blipFill rotWithShape="1">
            <a:blip r:embed="rId4"/>
            <a:srcRect l="3700" t="4854" r="5451" b="17664"/>
            <a:stretch/>
          </p:blipFill>
          <p:spPr>
            <a:xfrm>
              <a:off x="376701" y="2551518"/>
              <a:ext cx="1499778" cy="1106018"/>
            </a:xfrm>
            <a:prstGeom prst="rect">
              <a:avLst/>
            </a:prstGeom>
          </p:spPr>
        </p:pic>
        <p:pic>
          <p:nvPicPr>
            <p:cNvPr id="10" name="Picture 9">
              <a:extLst>
                <a:ext uri="{FF2B5EF4-FFF2-40B4-BE49-F238E27FC236}">
                  <a16:creationId xmlns:a16="http://schemas.microsoft.com/office/drawing/2014/main" id="{3FE227AC-6C01-145C-8496-550B7576C971}"/>
                </a:ext>
              </a:extLst>
            </p:cNvPr>
            <p:cNvPicPr>
              <a:picLocks noChangeAspect="1"/>
            </p:cNvPicPr>
            <p:nvPr/>
          </p:nvPicPr>
          <p:blipFill rotWithShape="1">
            <a:blip r:embed="rId4"/>
            <a:srcRect l="3700" t="4854" r="5451" b="17664"/>
            <a:stretch/>
          </p:blipFill>
          <p:spPr>
            <a:xfrm>
              <a:off x="476955" y="2651787"/>
              <a:ext cx="1499778" cy="1106018"/>
            </a:xfrm>
            <a:prstGeom prst="rect">
              <a:avLst/>
            </a:prstGeom>
          </p:spPr>
        </p:pic>
        <p:pic>
          <p:nvPicPr>
            <p:cNvPr id="11" name="Picture 10">
              <a:extLst>
                <a:ext uri="{FF2B5EF4-FFF2-40B4-BE49-F238E27FC236}">
                  <a16:creationId xmlns:a16="http://schemas.microsoft.com/office/drawing/2014/main" id="{95321E6B-B296-2149-B3E9-B5E7FB552D7C}"/>
                </a:ext>
              </a:extLst>
            </p:cNvPr>
            <p:cNvPicPr>
              <a:picLocks noChangeAspect="1"/>
            </p:cNvPicPr>
            <p:nvPr/>
          </p:nvPicPr>
          <p:blipFill rotWithShape="1">
            <a:blip r:embed="rId4"/>
            <a:srcRect l="3700" t="4854" r="5451" b="17664"/>
            <a:stretch/>
          </p:blipFill>
          <p:spPr>
            <a:xfrm>
              <a:off x="627336" y="2768768"/>
              <a:ext cx="1499778" cy="1106018"/>
            </a:xfrm>
            <a:prstGeom prst="rect">
              <a:avLst/>
            </a:prstGeom>
          </p:spPr>
        </p:pic>
      </p:grpSp>
      <p:sp>
        <p:nvSpPr>
          <p:cNvPr id="12" name="TextBox 11">
            <a:extLst>
              <a:ext uri="{FF2B5EF4-FFF2-40B4-BE49-F238E27FC236}">
                <a16:creationId xmlns:a16="http://schemas.microsoft.com/office/drawing/2014/main" id="{061850F5-E047-9483-D41A-42435B7E4CBA}"/>
              </a:ext>
            </a:extLst>
          </p:cNvPr>
          <p:cNvSpPr txBox="1"/>
          <p:nvPr/>
        </p:nvSpPr>
        <p:spPr>
          <a:xfrm>
            <a:off x="1776362" y="4439423"/>
            <a:ext cx="1898100" cy="923330"/>
          </a:xfrm>
          <a:prstGeom prst="rect">
            <a:avLst/>
          </a:prstGeom>
          <a:noFill/>
        </p:spPr>
        <p:txBody>
          <a:bodyPr wrap="square" rtlCol="0">
            <a:spAutoFit/>
          </a:bodyPr>
          <a:lstStyle/>
          <a:p>
            <a:pPr algn="ctr"/>
            <a:r>
              <a:rPr lang="en-US" dirty="0">
                <a:latin typeface="Helvetica" pitchFamily="2" charset="0"/>
              </a:rPr>
              <a:t>Software System Scenarios</a:t>
            </a:r>
          </a:p>
        </p:txBody>
      </p:sp>
      <p:pic>
        <p:nvPicPr>
          <p:cNvPr id="13" name="Picture 12" descr="download.png">
            <a:extLst>
              <a:ext uri="{FF2B5EF4-FFF2-40B4-BE49-F238E27FC236}">
                <a16:creationId xmlns:a16="http://schemas.microsoft.com/office/drawing/2014/main" id="{3257269F-7A8C-E9D6-E078-032AA4A81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458" y="3937966"/>
            <a:ext cx="637662" cy="637662"/>
          </a:xfrm>
          <a:prstGeom prst="rect">
            <a:avLst/>
          </a:prstGeom>
        </p:spPr>
      </p:pic>
      <p:sp>
        <p:nvSpPr>
          <p:cNvPr id="14" name="Rectangle 13">
            <a:extLst>
              <a:ext uri="{FF2B5EF4-FFF2-40B4-BE49-F238E27FC236}">
                <a16:creationId xmlns:a16="http://schemas.microsoft.com/office/drawing/2014/main" id="{87F3B1EC-A776-C765-730F-FA0FAE1333A3}"/>
              </a:ext>
            </a:extLst>
          </p:cNvPr>
          <p:cNvSpPr/>
          <p:nvPr/>
        </p:nvSpPr>
        <p:spPr>
          <a:xfrm>
            <a:off x="5550870" y="2694526"/>
            <a:ext cx="1086085" cy="56819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wnload.png">
            <a:extLst>
              <a:ext uri="{FF2B5EF4-FFF2-40B4-BE49-F238E27FC236}">
                <a16:creationId xmlns:a16="http://schemas.microsoft.com/office/drawing/2014/main" id="{8998B01B-5CD8-9703-1888-C0192BAA1F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295" y="3954164"/>
            <a:ext cx="571851" cy="571851"/>
          </a:xfrm>
          <a:prstGeom prst="rect">
            <a:avLst/>
          </a:prstGeom>
        </p:spPr>
      </p:pic>
      <p:sp>
        <p:nvSpPr>
          <p:cNvPr id="16" name="Down Arrow 15">
            <a:extLst>
              <a:ext uri="{FF2B5EF4-FFF2-40B4-BE49-F238E27FC236}">
                <a16:creationId xmlns:a16="http://schemas.microsoft.com/office/drawing/2014/main" id="{2396CE33-1508-FD57-5AB7-4305E25CE315}"/>
              </a:ext>
            </a:extLst>
          </p:cNvPr>
          <p:cNvSpPr/>
          <p:nvPr/>
        </p:nvSpPr>
        <p:spPr>
          <a:xfrm rot="16200000">
            <a:off x="6974434" y="2650630"/>
            <a:ext cx="546731" cy="777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Bracket 16">
            <a:extLst>
              <a:ext uri="{FF2B5EF4-FFF2-40B4-BE49-F238E27FC236}">
                <a16:creationId xmlns:a16="http://schemas.microsoft.com/office/drawing/2014/main" id="{2C60BF00-27CD-2388-A7F7-74DF43BB20BC}"/>
              </a:ext>
            </a:extLst>
          </p:cNvPr>
          <p:cNvSpPr/>
          <p:nvPr/>
        </p:nvSpPr>
        <p:spPr>
          <a:xfrm>
            <a:off x="3295154" y="1474590"/>
            <a:ext cx="551397" cy="305821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8" name="Picture 17">
            <a:extLst>
              <a:ext uri="{FF2B5EF4-FFF2-40B4-BE49-F238E27FC236}">
                <a16:creationId xmlns:a16="http://schemas.microsoft.com/office/drawing/2014/main" id="{19788343-5B8A-BDD1-FEF6-6CED7D01DA7F}"/>
              </a:ext>
            </a:extLst>
          </p:cNvPr>
          <p:cNvPicPr>
            <a:picLocks noChangeAspect="1"/>
          </p:cNvPicPr>
          <p:nvPr/>
        </p:nvPicPr>
        <p:blipFill>
          <a:blip r:embed="rId7"/>
          <a:stretch>
            <a:fillRect/>
          </a:stretch>
        </p:blipFill>
        <p:spPr>
          <a:xfrm>
            <a:off x="7705676" y="2209891"/>
            <a:ext cx="2895489" cy="1724972"/>
          </a:xfrm>
          <a:prstGeom prst="rect">
            <a:avLst/>
          </a:prstGeom>
        </p:spPr>
      </p:pic>
      <p:sp>
        <p:nvSpPr>
          <p:cNvPr id="19" name="Down Arrow 18">
            <a:extLst>
              <a:ext uri="{FF2B5EF4-FFF2-40B4-BE49-F238E27FC236}">
                <a16:creationId xmlns:a16="http://schemas.microsoft.com/office/drawing/2014/main" id="{CD61F29C-7CBD-6794-45A3-23FAB7EE3AD4}"/>
              </a:ext>
            </a:extLst>
          </p:cNvPr>
          <p:cNvSpPr/>
          <p:nvPr/>
        </p:nvSpPr>
        <p:spPr>
          <a:xfrm rot="16200000">
            <a:off x="4119215" y="2652626"/>
            <a:ext cx="546731" cy="777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ular Callout 19">
            <a:extLst>
              <a:ext uri="{FF2B5EF4-FFF2-40B4-BE49-F238E27FC236}">
                <a16:creationId xmlns:a16="http://schemas.microsoft.com/office/drawing/2014/main" id="{7952FA84-F185-28F7-E404-EA18E8ED5EF6}"/>
              </a:ext>
            </a:extLst>
          </p:cNvPr>
          <p:cNvSpPr/>
          <p:nvPr/>
        </p:nvSpPr>
        <p:spPr>
          <a:xfrm>
            <a:off x="3669765" y="4817238"/>
            <a:ext cx="2255715" cy="701885"/>
          </a:xfrm>
          <a:prstGeom prst="wedgeRectCallout">
            <a:avLst>
              <a:gd name="adj1" fmla="val -20649"/>
              <a:gd name="adj2" fmla="val -190661"/>
            </a:avLst>
          </a:prstGeom>
          <a:solidFill>
            <a:schemeClr val="bg1">
              <a:alpha val="23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Gap Analysis</a:t>
            </a:r>
          </a:p>
        </p:txBody>
      </p:sp>
      <p:sp>
        <p:nvSpPr>
          <p:cNvPr id="21" name="Rectangular Callout 20">
            <a:extLst>
              <a:ext uri="{FF2B5EF4-FFF2-40B4-BE49-F238E27FC236}">
                <a16:creationId xmlns:a16="http://schemas.microsoft.com/office/drawing/2014/main" id="{7D84BEC7-DD3A-93A7-E1E6-0A4718FE22E9}"/>
              </a:ext>
            </a:extLst>
          </p:cNvPr>
          <p:cNvSpPr/>
          <p:nvPr/>
        </p:nvSpPr>
        <p:spPr>
          <a:xfrm>
            <a:off x="6611536" y="4787874"/>
            <a:ext cx="2255715" cy="701885"/>
          </a:xfrm>
          <a:prstGeom prst="wedgeRectCallout">
            <a:avLst>
              <a:gd name="adj1" fmla="val -17790"/>
              <a:gd name="adj2" fmla="val -168572"/>
            </a:avLst>
          </a:prstGeom>
          <a:solidFill>
            <a:schemeClr val="bg1">
              <a:alpha val="23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Evolution</a:t>
            </a:r>
          </a:p>
        </p:txBody>
      </p:sp>
      <p:sp>
        <p:nvSpPr>
          <p:cNvPr id="22" name="Rectangle 21">
            <a:extLst>
              <a:ext uri="{FF2B5EF4-FFF2-40B4-BE49-F238E27FC236}">
                <a16:creationId xmlns:a16="http://schemas.microsoft.com/office/drawing/2014/main" id="{A1F7091F-9129-3F01-EBAE-F35C4C8565AC}"/>
              </a:ext>
            </a:extLst>
          </p:cNvPr>
          <p:cNvSpPr/>
          <p:nvPr/>
        </p:nvSpPr>
        <p:spPr>
          <a:xfrm>
            <a:off x="3570852" y="4735218"/>
            <a:ext cx="2525148" cy="92333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AB42A2A-D9B1-0A64-053C-291DD7DB7F9E}"/>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[Ayala-Rivera2024]</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425099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088D4-8D9A-03DA-F524-644E50E6998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7553B8C-65F4-B598-3F30-34EBDB79BF07}"/>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Gap Analysis</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11" name="Slide Number Placeholder 5">
            <a:extLst>
              <a:ext uri="{FF2B5EF4-FFF2-40B4-BE49-F238E27FC236}">
                <a16:creationId xmlns:a16="http://schemas.microsoft.com/office/drawing/2014/main" id="{19576DC6-8CCF-9AC1-1EEC-46FE6955A913}"/>
              </a:ext>
            </a:extLst>
          </p:cNvPr>
          <p:cNvSpPr txBox="1">
            <a:spLocks/>
          </p:cNvSpPr>
          <p:nvPr/>
        </p:nvSpPr>
        <p:spPr>
          <a:xfrm>
            <a:off x="10067925" y="3581712"/>
            <a:ext cx="479501" cy="300927"/>
          </a:xfrm>
          <a:prstGeom prst="rect">
            <a:avLst/>
          </a:prstGeom>
        </p:spPr>
        <p:txBody>
          <a:bodyPr/>
          <a:lstStyle>
            <a:defPPr>
              <a:defRPr lang="en-US"/>
            </a:defPPr>
            <a:lvl1pPr marL="0" algn="l"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EF6BBF-B8DA-4937-AA98-3BED2A28CAB8}" type="slidenum">
              <a:rPr lang="en-IE" smtClean="0"/>
              <a:pPr/>
              <a:t>22</a:t>
            </a:fld>
            <a:endParaRPr lang="en-IE" dirty="0"/>
          </a:p>
        </p:txBody>
      </p:sp>
      <p:grpSp>
        <p:nvGrpSpPr>
          <p:cNvPr id="29" name="Group 28">
            <a:extLst>
              <a:ext uri="{FF2B5EF4-FFF2-40B4-BE49-F238E27FC236}">
                <a16:creationId xmlns:a16="http://schemas.microsoft.com/office/drawing/2014/main" id="{64D4DFD6-EF90-FA98-2291-7ED64EDFD189}"/>
              </a:ext>
            </a:extLst>
          </p:cNvPr>
          <p:cNvGrpSpPr/>
          <p:nvPr/>
        </p:nvGrpSpPr>
        <p:grpSpPr>
          <a:xfrm>
            <a:off x="3357111" y="968433"/>
            <a:ext cx="932958" cy="1369848"/>
            <a:chOff x="4114800" y="3276600"/>
            <a:chExt cx="2057400" cy="3020848"/>
          </a:xfrm>
        </p:grpSpPr>
        <p:pic>
          <p:nvPicPr>
            <p:cNvPr id="30" name="Picture 29">
              <a:extLst>
                <a:ext uri="{FF2B5EF4-FFF2-40B4-BE49-F238E27FC236}">
                  <a16:creationId xmlns:a16="http://schemas.microsoft.com/office/drawing/2014/main" id="{7F8B5F71-E56D-7F61-9656-168504063D2C}"/>
                </a:ext>
              </a:extLst>
            </p:cNvPr>
            <p:cNvPicPr>
              <a:picLocks noChangeAspect="1"/>
            </p:cNvPicPr>
            <p:nvPr/>
          </p:nvPicPr>
          <p:blipFill rotWithShape="1">
            <a:blip r:embed="rId2"/>
            <a:srcRect l="36956" r="6150" b="1205"/>
            <a:stretch/>
          </p:blipFill>
          <p:spPr>
            <a:xfrm>
              <a:off x="4114800" y="3352800"/>
              <a:ext cx="1879600" cy="2944648"/>
            </a:xfrm>
            <a:prstGeom prst="rect">
              <a:avLst/>
            </a:prstGeom>
          </p:spPr>
        </p:pic>
        <p:sp>
          <p:nvSpPr>
            <p:cNvPr id="31" name="Rectangle 30">
              <a:extLst>
                <a:ext uri="{FF2B5EF4-FFF2-40B4-BE49-F238E27FC236}">
                  <a16:creationId xmlns:a16="http://schemas.microsoft.com/office/drawing/2014/main" id="{3FD5B42F-D9A9-1C0F-27E3-FB49FE68A45D}"/>
                </a:ext>
              </a:extLst>
            </p:cNvPr>
            <p:cNvSpPr/>
            <p:nvPr/>
          </p:nvSpPr>
          <p:spPr>
            <a:xfrm>
              <a:off x="5816600" y="32766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56A1E6-4C21-84DB-1384-2072C84CE8CF}"/>
                </a:ext>
              </a:extLst>
            </p:cNvPr>
            <p:cNvSpPr/>
            <p:nvPr/>
          </p:nvSpPr>
          <p:spPr>
            <a:xfrm>
              <a:off x="5791200" y="51308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37AD264B-BA18-26FF-876F-F6CCFC3D24C8}"/>
              </a:ext>
            </a:extLst>
          </p:cNvPr>
          <p:cNvPicPr>
            <a:picLocks noChangeAspect="1"/>
          </p:cNvPicPr>
          <p:nvPr/>
        </p:nvPicPr>
        <p:blipFill rotWithShape="1">
          <a:blip r:embed="rId3"/>
          <a:srcRect l="3700" t="4854" r="5451" b="17664"/>
          <a:stretch/>
        </p:blipFill>
        <p:spPr>
          <a:xfrm>
            <a:off x="4087516" y="1694082"/>
            <a:ext cx="1646777" cy="1214424"/>
          </a:xfrm>
          <a:prstGeom prst="rect">
            <a:avLst/>
          </a:prstGeom>
        </p:spPr>
      </p:pic>
      <p:pic>
        <p:nvPicPr>
          <p:cNvPr id="34" name="Picture 33">
            <a:extLst>
              <a:ext uri="{FF2B5EF4-FFF2-40B4-BE49-F238E27FC236}">
                <a16:creationId xmlns:a16="http://schemas.microsoft.com/office/drawing/2014/main" id="{315FD2C9-4DF1-F197-7A44-ED828EE8F107}"/>
              </a:ext>
            </a:extLst>
          </p:cNvPr>
          <p:cNvPicPr>
            <a:picLocks noChangeAspect="1"/>
          </p:cNvPicPr>
          <p:nvPr/>
        </p:nvPicPr>
        <p:blipFill rotWithShape="1">
          <a:blip r:embed="rId3"/>
          <a:srcRect l="3700" t="4854" r="5451" b="17664"/>
          <a:stretch/>
        </p:blipFill>
        <p:spPr>
          <a:xfrm>
            <a:off x="4265316" y="1821082"/>
            <a:ext cx="1646777" cy="1214424"/>
          </a:xfrm>
          <a:prstGeom prst="rect">
            <a:avLst/>
          </a:prstGeom>
        </p:spPr>
      </p:pic>
      <p:sp>
        <p:nvSpPr>
          <p:cNvPr id="35" name="Slide Number Placeholder 5">
            <a:extLst>
              <a:ext uri="{FF2B5EF4-FFF2-40B4-BE49-F238E27FC236}">
                <a16:creationId xmlns:a16="http://schemas.microsoft.com/office/drawing/2014/main" id="{D163BF5B-4958-3C2A-6B99-8EB604C4ED35}"/>
              </a:ext>
            </a:extLst>
          </p:cNvPr>
          <p:cNvSpPr txBox="1">
            <a:spLocks/>
          </p:cNvSpPr>
          <p:nvPr/>
        </p:nvSpPr>
        <p:spPr>
          <a:xfrm>
            <a:off x="10067925" y="3581712"/>
            <a:ext cx="479501" cy="300927"/>
          </a:xfrm>
          <a:prstGeom prst="rect">
            <a:avLst/>
          </a:prstGeom>
        </p:spPr>
        <p:txBody>
          <a:bodyPr/>
          <a:lstStyle>
            <a:defPPr>
              <a:defRPr lang="en-US"/>
            </a:defPPr>
            <a:lvl1pPr marL="0" algn="l"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EF6BBF-B8DA-4937-AA98-3BED2A28CAB8}" type="slidenum">
              <a:rPr lang="en-IE" smtClean="0"/>
              <a:pPr/>
              <a:t>22</a:t>
            </a:fld>
            <a:endParaRPr lang="en-IE" dirty="0"/>
          </a:p>
        </p:txBody>
      </p:sp>
      <p:pic>
        <p:nvPicPr>
          <p:cNvPr id="36" name="Picture 35">
            <a:extLst>
              <a:ext uri="{FF2B5EF4-FFF2-40B4-BE49-F238E27FC236}">
                <a16:creationId xmlns:a16="http://schemas.microsoft.com/office/drawing/2014/main" id="{11232792-349F-1F8C-00FC-F0011FC1FDC2}"/>
              </a:ext>
            </a:extLst>
          </p:cNvPr>
          <p:cNvPicPr>
            <a:picLocks noChangeAspect="1"/>
          </p:cNvPicPr>
          <p:nvPr/>
        </p:nvPicPr>
        <p:blipFill rotWithShape="1">
          <a:blip r:embed="rId3"/>
          <a:srcRect l="3700" t="4854" r="5451" b="17664"/>
          <a:stretch/>
        </p:blipFill>
        <p:spPr>
          <a:xfrm>
            <a:off x="4443116" y="1948082"/>
            <a:ext cx="1646777" cy="1214424"/>
          </a:xfrm>
          <a:prstGeom prst="rect">
            <a:avLst/>
          </a:prstGeom>
        </p:spPr>
      </p:pic>
      <p:sp>
        <p:nvSpPr>
          <p:cNvPr id="37" name="Rectangle 36">
            <a:extLst>
              <a:ext uri="{FF2B5EF4-FFF2-40B4-BE49-F238E27FC236}">
                <a16:creationId xmlns:a16="http://schemas.microsoft.com/office/drawing/2014/main" id="{E5F792F9-93FB-8077-A0FE-D2589A6B02CE}"/>
              </a:ext>
            </a:extLst>
          </p:cNvPr>
          <p:cNvSpPr/>
          <p:nvPr/>
        </p:nvSpPr>
        <p:spPr>
          <a:xfrm>
            <a:off x="6245261" y="2169915"/>
            <a:ext cx="3966882" cy="923330"/>
          </a:xfrm>
          <a:prstGeom prst="rect">
            <a:avLst/>
          </a:prstGeom>
        </p:spPr>
        <p:txBody>
          <a:bodyPr wrap="square">
            <a:spAutoFit/>
          </a:bodyPr>
          <a:lstStyle/>
          <a:p>
            <a:r>
              <a:rPr lang="en-US" b="1" dirty="0">
                <a:solidFill>
                  <a:srgbClr val="000000"/>
                </a:solidFill>
              </a:rPr>
              <a:t>Sequence Diagrams</a:t>
            </a:r>
          </a:p>
          <a:p>
            <a:pPr marL="285750" indent="-285750">
              <a:buFont typeface="Arial"/>
              <a:buChar char="•"/>
            </a:pPr>
            <a:r>
              <a:rPr lang="en-US" dirty="0">
                <a:solidFill>
                  <a:srgbClr val="000000"/>
                </a:solidFill>
              </a:rPr>
              <a:t>Reverse Engineered using </a:t>
            </a:r>
            <a:r>
              <a:rPr lang="en-US" dirty="0" err="1">
                <a:solidFill>
                  <a:srgbClr val="000000"/>
                </a:solidFill>
              </a:rPr>
              <a:t>ObjectAid</a:t>
            </a:r>
            <a:endParaRPr lang="en-US" dirty="0">
              <a:solidFill>
                <a:srgbClr val="000000"/>
              </a:solidFill>
            </a:endParaRPr>
          </a:p>
        </p:txBody>
      </p:sp>
      <p:sp>
        <p:nvSpPr>
          <p:cNvPr id="38" name="TextBox 37">
            <a:extLst>
              <a:ext uri="{FF2B5EF4-FFF2-40B4-BE49-F238E27FC236}">
                <a16:creationId xmlns:a16="http://schemas.microsoft.com/office/drawing/2014/main" id="{5FDB654E-E2AE-B943-F0C7-01FD36742A76}"/>
              </a:ext>
            </a:extLst>
          </p:cNvPr>
          <p:cNvSpPr txBox="1"/>
          <p:nvPr/>
        </p:nvSpPr>
        <p:spPr>
          <a:xfrm>
            <a:off x="2283829" y="1233384"/>
            <a:ext cx="1252359" cy="1200328"/>
          </a:xfrm>
          <a:prstGeom prst="rect">
            <a:avLst/>
          </a:prstGeom>
          <a:noFill/>
        </p:spPr>
        <p:txBody>
          <a:bodyPr wrap="square" rtlCol="0">
            <a:spAutoFit/>
          </a:bodyPr>
          <a:lstStyle/>
          <a:p>
            <a:r>
              <a:rPr lang="en-US" sz="2400" b="1" dirty="0"/>
              <a:t>Data Flow Filter</a:t>
            </a:r>
          </a:p>
        </p:txBody>
      </p:sp>
      <p:sp>
        <p:nvSpPr>
          <p:cNvPr id="39" name="Down Arrow 38">
            <a:extLst>
              <a:ext uri="{FF2B5EF4-FFF2-40B4-BE49-F238E27FC236}">
                <a16:creationId xmlns:a16="http://schemas.microsoft.com/office/drawing/2014/main" id="{FE2A7A40-8AD7-3187-2C58-5F3F3334B7BA}"/>
              </a:ext>
            </a:extLst>
          </p:cNvPr>
          <p:cNvSpPr/>
          <p:nvPr/>
        </p:nvSpPr>
        <p:spPr>
          <a:xfrm>
            <a:off x="2569872" y="2721922"/>
            <a:ext cx="340136" cy="5216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588EC87-A02C-0061-2797-855DA5E3885B}"/>
              </a:ext>
            </a:extLst>
          </p:cNvPr>
          <p:cNvSpPr txBox="1"/>
          <p:nvPr/>
        </p:nvSpPr>
        <p:spPr>
          <a:xfrm>
            <a:off x="4484867" y="2982747"/>
            <a:ext cx="1898100" cy="646331"/>
          </a:xfrm>
          <a:prstGeom prst="rect">
            <a:avLst/>
          </a:prstGeom>
          <a:noFill/>
        </p:spPr>
        <p:txBody>
          <a:bodyPr wrap="square" rtlCol="0">
            <a:spAutoFit/>
          </a:bodyPr>
          <a:lstStyle/>
          <a:p>
            <a:pPr algn="ctr"/>
            <a:r>
              <a:rPr lang="en-US" dirty="0"/>
              <a:t>Non compliant scenarios</a:t>
            </a:r>
          </a:p>
        </p:txBody>
      </p:sp>
      <p:pic>
        <p:nvPicPr>
          <p:cNvPr id="41" name="Picture 40" descr="download.png">
            <a:extLst>
              <a:ext uri="{FF2B5EF4-FFF2-40B4-BE49-F238E27FC236}">
                <a16:creationId xmlns:a16="http://schemas.microsoft.com/office/drawing/2014/main" id="{C00FC637-BF02-2FC2-A61A-044826EE6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860" y="2987081"/>
            <a:ext cx="637662" cy="637662"/>
          </a:xfrm>
          <a:prstGeom prst="rect">
            <a:avLst/>
          </a:prstGeom>
        </p:spPr>
      </p:pic>
      <p:pic>
        <p:nvPicPr>
          <p:cNvPr id="42" name="Picture 2">
            <a:extLst>
              <a:ext uri="{FF2B5EF4-FFF2-40B4-BE49-F238E27FC236}">
                <a16:creationId xmlns:a16="http://schemas.microsoft.com/office/drawing/2014/main" id="{10AB4430-A10D-B66C-0727-71D6116DE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225" y="3932479"/>
            <a:ext cx="7302135" cy="267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38B6292-77FF-D28A-4E6E-7BEAAC94ACF1}"/>
              </a:ext>
            </a:extLst>
          </p:cNvPr>
          <p:cNvGrpSpPr/>
          <p:nvPr/>
        </p:nvGrpSpPr>
        <p:grpSpPr>
          <a:xfrm>
            <a:off x="1524000" y="3271279"/>
            <a:ext cx="507602" cy="745304"/>
            <a:chOff x="4114800" y="3276600"/>
            <a:chExt cx="2057400" cy="3020848"/>
          </a:xfrm>
        </p:grpSpPr>
        <p:pic>
          <p:nvPicPr>
            <p:cNvPr id="7" name="Picture 6">
              <a:extLst>
                <a:ext uri="{FF2B5EF4-FFF2-40B4-BE49-F238E27FC236}">
                  <a16:creationId xmlns:a16="http://schemas.microsoft.com/office/drawing/2014/main" id="{E65EA152-DAE8-57F1-3854-5871795C01AE}"/>
                </a:ext>
              </a:extLst>
            </p:cNvPr>
            <p:cNvPicPr>
              <a:picLocks noChangeAspect="1"/>
            </p:cNvPicPr>
            <p:nvPr/>
          </p:nvPicPr>
          <p:blipFill rotWithShape="1">
            <a:blip r:embed="rId2"/>
            <a:srcRect l="36956" r="6150" b="1205"/>
            <a:stretch/>
          </p:blipFill>
          <p:spPr>
            <a:xfrm>
              <a:off x="4114800" y="3352800"/>
              <a:ext cx="1879600" cy="2944648"/>
            </a:xfrm>
            <a:prstGeom prst="rect">
              <a:avLst/>
            </a:prstGeom>
          </p:spPr>
        </p:pic>
        <p:sp>
          <p:nvSpPr>
            <p:cNvPr id="8" name="Rectangle 7">
              <a:extLst>
                <a:ext uri="{FF2B5EF4-FFF2-40B4-BE49-F238E27FC236}">
                  <a16:creationId xmlns:a16="http://schemas.microsoft.com/office/drawing/2014/main" id="{18D52020-DD39-064B-1807-5DACCD3EFC4D}"/>
                </a:ext>
              </a:extLst>
            </p:cNvPr>
            <p:cNvSpPr/>
            <p:nvPr/>
          </p:nvSpPr>
          <p:spPr>
            <a:xfrm>
              <a:off x="5816600" y="32766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2DCE66-7BAC-46ED-E296-AFFD2F70FE56}"/>
                </a:ext>
              </a:extLst>
            </p:cNvPr>
            <p:cNvSpPr/>
            <p:nvPr/>
          </p:nvSpPr>
          <p:spPr>
            <a:xfrm>
              <a:off x="5791200" y="51308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0A078986-78E2-2D75-6FC5-95A5C3B38A0A}"/>
              </a:ext>
            </a:extLst>
          </p:cNvPr>
          <p:cNvSpPr txBox="1"/>
          <p:nvPr/>
        </p:nvSpPr>
        <p:spPr>
          <a:xfrm>
            <a:off x="2005592" y="3327218"/>
            <a:ext cx="2329484" cy="461665"/>
          </a:xfrm>
          <a:prstGeom prst="rect">
            <a:avLst/>
          </a:prstGeom>
          <a:noFill/>
        </p:spPr>
        <p:txBody>
          <a:bodyPr wrap="none" rtlCol="0">
            <a:spAutoFit/>
          </a:bodyPr>
          <a:lstStyle/>
          <a:p>
            <a:r>
              <a:rPr lang="en-US" sz="2400" b="1" dirty="0"/>
              <a:t>Data Flow Filter</a:t>
            </a:r>
          </a:p>
        </p:txBody>
      </p:sp>
      <p:sp>
        <p:nvSpPr>
          <p:cNvPr id="11" name="TextBox 10">
            <a:extLst>
              <a:ext uri="{FF2B5EF4-FFF2-40B4-BE49-F238E27FC236}">
                <a16:creationId xmlns:a16="http://schemas.microsoft.com/office/drawing/2014/main" id="{1009C10D-B8E1-1D83-051F-65362EC6D6BF}"/>
              </a:ext>
            </a:extLst>
          </p:cNvPr>
          <p:cNvSpPr txBox="1"/>
          <p:nvPr/>
        </p:nvSpPr>
        <p:spPr>
          <a:xfrm>
            <a:off x="1923867" y="3812195"/>
            <a:ext cx="5907386" cy="461665"/>
          </a:xfrm>
          <a:prstGeom prst="rect">
            <a:avLst/>
          </a:prstGeom>
          <a:noFill/>
        </p:spPr>
        <p:txBody>
          <a:bodyPr wrap="none" rtlCol="0">
            <a:spAutoFit/>
          </a:bodyPr>
          <a:lstStyle/>
          <a:p>
            <a:r>
              <a:rPr lang="en-US" sz="2400" b="1" dirty="0"/>
              <a:t>&lt;process&gt; </a:t>
            </a:r>
            <a:r>
              <a:rPr lang="en-US" sz="2400" b="1" dirty="0">
                <a:sym typeface="Wingdings"/>
              </a:rPr>
              <a:t> </a:t>
            </a:r>
            <a:r>
              <a:rPr lang="en-US" sz="2400" dirty="0"/>
              <a:t>&lt;collect&gt;</a:t>
            </a:r>
            <a:r>
              <a:rPr lang="en-US" sz="2400" b="1" dirty="0"/>
              <a:t> </a:t>
            </a:r>
            <a:r>
              <a:rPr lang="en-US" sz="2400" dirty="0">
                <a:sym typeface="Wingdings"/>
              </a:rPr>
              <a:t> get*, retrieve*, .. </a:t>
            </a:r>
            <a:endParaRPr lang="en-US" sz="2400" b="1" dirty="0"/>
          </a:p>
        </p:txBody>
      </p:sp>
      <p:sp>
        <p:nvSpPr>
          <p:cNvPr id="12" name="TextBox 11">
            <a:extLst>
              <a:ext uri="{FF2B5EF4-FFF2-40B4-BE49-F238E27FC236}">
                <a16:creationId xmlns:a16="http://schemas.microsoft.com/office/drawing/2014/main" id="{F3FFFFD5-1356-076F-A765-718EE62FE276}"/>
              </a:ext>
            </a:extLst>
          </p:cNvPr>
          <p:cNvSpPr txBox="1"/>
          <p:nvPr/>
        </p:nvSpPr>
        <p:spPr>
          <a:xfrm>
            <a:off x="1888096" y="4317342"/>
            <a:ext cx="8478453" cy="1200328"/>
          </a:xfrm>
          <a:prstGeom prst="rect">
            <a:avLst/>
          </a:prstGeom>
          <a:noFill/>
        </p:spPr>
        <p:txBody>
          <a:bodyPr wrap="square" rtlCol="0">
            <a:spAutoFit/>
          </a:bodyPr>
          <a:lstStyle/>
          <a:p>
            <a:r>
              <a:rPr lang="en-US" sz="2400" b="1" dirty="0"/>
              <a:t>&lt;personal data&gt; </a:t>
            </a:r>
            <a:r>
              <a:rPr lang="en-US" sz="2400" dirty="0">
                <a:sym typeface="Wingdings"/>
              </a:rPr>
              <a:t> &lt;</a:t>
            </a:r>
            <a:r>
              <a:rPr lang="en-US" sz="2400" dirty="0" err="1">
                <a:sym typeface="Wingdings"/>
              </a:rPr>
              <a:t>studentInfo</a:t>
            </a:r>
            <a:r>
              <a:rPr lang="en-US" sz="2400" dirty="0">
                <a:sym typeface="Wingdings"/>
              </a:rPr>
              <a:t>&gt;  name, </a:t>
            </a:r>
            <a:r>
              <a:rPr lang="en-US" sz="2400" dirty="0" err="1">
                <a:sym typeface="Wingdings"/>
              </a:rPr>
              <a:t>DoB</a:t>
            </a:r>
            <a:r>
              <a:rPr lang="en-US" sz="2400" dirty="0">
                <a:sym typeface="Wingdings"/>
              </a:rPr>
              <a:t>, email, address, </a:t>
            </a:r>
            <a:r>
              <a:rPr lang="mr-IN" sz="2400" dirty="0">
                <a:sym typeface="Wingdings"/>
              </a:rPr>
              <a:t>…</a:t>
            </a:r>
          </a:p>
          <a:p>
            <a:r>
              <a:rPr lang="en-US" sz="2400" b="1" dirty="0"/>
              <a:t>&lt;purpose&gt; </a:t>
            </a:r>
            <a:r>
              <a:rPr lang="en-US" sz="2400" dirty="0">
                <a:sym typeface="Wingdings"/>
              </a:rPr>
              <a:t> marking</a:t>
            </a:r>
            <a:endParaRPr lang="mr-IN" sz="2400" dirty="0">
              <a:sym typeface="Wingdings"/>
            </a:endParaRPr>
          </a:p>
        </p:txBody>
      </p:sp>
      <p:sp>
        <p:nvSpPr>
          <p:cNvPr id="13" name="Rectangle 12">
            <a:extLst>
              <a:ext uri="{FF2B5EF4-FFF2-40B4-BE49-F238E27FC236}">
                <a16:creationId xmlns:a16="http://schemas.microsoft.com/office/drawing/2014/main" id="{E4D1707D-555B-39E8-EFFE-A6507633373F}"/>
              </a:ext>
            </a:extLst>
          </p:cNvPr>
          <p:cNvSpPr/>
          <p:nvPr/>
        </p:nvSpPr>
        <p:spPr>
          <a:xfrm>
            <a:off x="1958542" y="3835762"/>
            <a:ext cx="4402167" cy="461665"/>
          </a:xfrm>
          <a:prstGeom prst="rect">
            <a:avLst/>
          </a:prstGeom>
        </p:spPr>
        <p:txBody>
          <a:bodyPr wrap="none">
            <a:spAutoFit/>
          </a:bodyPr>
          <a:lstStyle/>
          <a:p>
            <a:pPr marL="285750" indent="-285750">
              <a:buFontTx/>
              <a:buChar char="-"/>
            </a:pPr>
            <a:r>
              <a:rPr lang="en-US" sz="2400" b="1" dirty="0"/>
              <a:t>Operations: </a:t>
            </a:r>
            <a:r>
              <a:rPr lang="en-US" sz="2400" dirty="0">
                <a:sym typeface="Wingdings"/>
              </a:rPr>
              <a:t>get*, retrieve*, .. </a:t>
            </a:r>
            <a:endParaRPr lang="en-US" sz="2400" b="1" dirty="0"/>
          </a:p>
        </p:txBody>
      </p:sp>
      <p:sp>
        <p:nvSpPr>
          <p:cNvPr id="14" name="Title 1">
            <a:extLst>
              <a:ext uri="{FF2B5EF4-FFF2-40B4-BE49-F238E27FC236}">
                <a16:creationId xmlns:a16="http://schemas.microsoft.com/office/drawing/2014/main" id="{C5E71B7E-F8FA-5100-0768-66E960E45871}"/>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Gap Analysis - Example</a:t>
            </a:r>
            <a:endParaRPr lang="en-IE" b="1" dirty="0">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DA0709-ACA3-9C98-D071-D7C2E503C612}"/>
              </a:ext>
            </a:extLst>
          </p:cNvPr>
          <p:cNvGrpSpPr/>
          <p:nvPr/>
        </p:nvGrpSpPr>
        <p:grpSpPr>
          <a:xfrm>
            <a:off x="1524000" y="3271279"/>
            <a:ext cx="507602" cy="745304"/>
            <a:chOff x="4114800" y="3276600"/>
            <a:chExt cx="2057400" cy="3020848"/>
          </a:xfrm>
        </p:grpSpPr>
        <p:pic>
          <p:nvPicPr>
            <p:cNvPr id="7" name="Picture 6">
              <a:extLst>
                <a:ext uri="{FF2B5EF4-FFF2-40B4-BE49-F238E27FC236}">
                  <a16:creationId xmlns:a16="http://schemas.microsoft.com/office/drawing/2014/main" id="{24F5D5D8-D9A8-B18C-04BF-B8BDBCDAF7F5}"/>
                </a:ext>
              </a:extLst>
            </p:cNvPr>
            <p:cNvPicPr>
              <a:picLocks noChangeAspect="1"/>
            </p:cNvPicPr>
            <p:nvPr/>
          </p:nvPicPr>
          <p:blipFill rotWithShape="1">
            <a:blip r:embed="rId2"/>
            <a:srcRect l="36956" r="6150" b="1205"/>
            <a:stretch/>
          </p:blipFill>
          <p:spPr>
            <a:xfrm>
              <a:off x="4114800" y="3352800"/>
              <a:ext cx="1879600" cy="2944648"/>
            </a:xfrm>
            <a:prstGeom prst="rect">
              <a:avLst/>
            </a:prstGeom>
          </p:spPr>
        </p:pic>
        <p:sp>
          <p:nvSpPr>
            <p:cNvPr id="8" name="Rectangle 7">
              <a:extLst>
                <a:ext uri="{FF2B5EF4-FFF2-40B4-BE49-F238E27FC236}">
                  <a16:creationId xmlns:a16="http://schemas.microsoft.com/office/drawing/2014/main" id="{DB7D3034-CF63-77B8-3D4A-00A03379FB9C}"/>
                </a:ext>
              </a:extLst>
            </p:cNvPr>
            <p:cNvSpPr/>
            <p:nvPr/>
          </p:nvSpPr>
          <p:spPr>
            <a:xfrm>
              <a:off x="5816600" y="32766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2D7935-CF7E-2F64-8583-B476253B819C}"/>
                </a:ext>
              </a:extLst>
            </p:cNvPr>
            <p:cNvSpPr/>
            <p:nvPr/>
          </p:nvSpPr>
          <p:spPr>
            <a:xfrm>
              <a:off x="5791200" y="51308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2FDD8B2-A422-DE05-223D-6B3FA29534BD}"/>
              </a:ext>
            </a:extLst>
          </p:cNvPr>
          <p:cNvSpPr txBox="1"/>
          <p:nvPr/>
        </p:nvSpPr>
        <p:spPr>
          <a:xfrm>
            <a:off x="2005592" y="3327218"/>
            <a:ext cx="2329484" cy="461665"/>
          </a:xfrm>
          <a:prstGeom prst="rect">
            <a:avLst/>
          </a:prstGeom>
          <a:noFill/>
        </p:spPr>
        <p:txBody>
          <a:bodyPr wrap="none" rtlCol="0">
            <a:spAutoFit/>
          </a:bodyPr>
          <a:lstStyle/>
          <a:p>
            <a:r>
              <a:rPr lang="en-US" sz="2400" b="1" dirty="0"/>
              <a:t>Data Flow Filter</a:t>
            </a:r>
          </a:p>
        </p:txBody>
      </p:sp>
      <p:sp>
        <p:nvSpPr>
          <p:cNvPr id="11" name="TextBox 10">
            <a:extLst>
              <a:ext uri="{FF2B5EF4-FFF2-40B4-BE49-F238E27FC236}">
                <a16:creationId xmlns:a16="http://schemas.microsoft.com/office/drawing/2014/main" id="{A1544AD9-E468-0E82-CB0D-EB4BFA77AF5E}"/>
              </a:ext>
            </a:extLst>
          </p:cNvPr>
          <p:cNvSpPr txBox="1"/>
          <p:nvPr/>
        </p:nvSpPr>
        <p:spPr>
          <a:xfrm>
            <a:off x="1888096" y="4317342"/>
            <a:ext cx="8478453" cy="1200328"/>
          </a:xfrm>
          <a:prstGeom prst="rect">
            <a:avLst/>
          </a:prstGeom>
          <a:noFill/>
        </p:spPr>
        <p:txBody>
          <a:bodyPr wrap="square" rtlCol="0">
            <a:spAutoFit/>
          </a:bodyPr>
          <a:lstStyle/>
          <a:p>
            <a:r>
              <a:rPr lang="en-US" sz="2400" b="1" dirty="0"/>
              <a:t>&lt;personal data&gt; </a:t>
            </a:r>
            <a:r>
              <a:rPr lang="en-US" sz="2400" dirty="0">
                <a:sym typeface="Wingdings"/>
              </a:rPr>
              <a:t> &lt;</a:t>
            </a:r>
            <a:r>
              <a:rPr lang="en-US" sz="2400" dirty="0" err="1">
                <a:sym typeface="Wingdings"/>
              </a:rPr>
              <a:t>studentInfo</a:t>
            </a:r>
            <a:r>
              <a:rPr lang="en-US" sz="2400" dirty="0">
                <a:sym typeface="Wingdings"/>
              </a:rPr>
              <a:t>&gt;  name, </a:t>
            </a:r>
            <a:r>
              <a:rPr lang="en-US" sz="2400" dirty="0" err="1">
                <a:sym typeface="Wingdings"/>
              </a:rPr>
              <a:t>DoB</a:t>
            </a:r>
            <a:r>
              <a:rPr lang="en-US" sz="2400" dirty="0">
                <a:sym typeface="Wingdings"/>
              </a:rPr>
              <a:t>, email, address, </a:t>
            </a:r>
            <a:r>
              <a:rPr lang="mr-IN" sz="2400" dirty="0">
                <a:sym typeface="Wingdings"/>
              </a:rPr>
              <a:t>…</a:t>
            </a:r>
          </a:p>
          <a:p>
            <a:r>
              <a:rPr lang="en-US" sz="2400" b="1" dirty="0"/>
              <a:t>&lt;purpose&gt; </a:t>
            </a:r>
            <a:r>
              <a:rPr lang="en-US" sz="2400" dirty="0">
                <a:sym typeface="Wingdings"/>
              </a:rPr>
              <a:t> marking</a:t>
            </a:r>
            <a:endParaRPr lang="mr-IN" sz="2400" dirty="0">
              <a:sym typeface="Wingdings"/>
            </a:endParaRPr>
          </a:p>
        </p:txBody>
      </p:sp>
      <p:sp>
        <p:nvSpPr>
          <p:cNvPr id="12" name="Rectangle 11">
            <a:extLst>
              <a:ext uri="{FF2B5EF4-FFF2-40B4-BE49-F238E27FC236}">
                <a16:creationId xmlns:a16="http://schemas.microsoft.com/office/drawing/2014/main" id="{1C654849-9C1F-2EDB-3F69-949DDE1C21E0}"/>
              </a:ext>
            </a:extLst>
          </p:cNvPr>
          <p:cNvSpPr/>
          <p:nvPr/>
        </p:nvSpPr>
        <p:spPr>
          <a:xfrm>
            <a:off x="1958542" y="3835762"/>
            <a:ext cx="4402167" cy="461665"/>
          </a:xfrm>
          <a:prstGeom prst="rect">
            <a:avLst/>
          </a:prstGeom>
        </p:spPr>
        <p:txBody>
          <a:bodyPr wrap="none">
            <a:spAutoFit/>
          </a:bodyPr>
          <a:lstStyle/>
          <a:p>
            <a:pPr marL="285750" indent="-285750">
              <a:buFontTx/>
              <a:buChar char="-"/>
            </a:pPr>
            <a:r>
              <a:rPr lang="en-US" sz="2400" b="1" dirty="0"/>
              <a:t>Operations: </a:t>
            </a:r>
            <a:r>
              <a:rPr lang="en-US" sz="2400" dirty="0">
                <a:sym typeface="Wingdings"/>
              </a:rPr>
              <a:t>get*, retrieve*, .. </a:t>
            </a:r>
            <a:endParaRPr lang="en-US" sz="2400" b="1" dirty="0"/>
          </a:p>
        </p:txBody>
      </p:sp>
      <p:sp>
        <p:nvSpPr>
          <p:cNvPr id="13" name="Rectangle 12">
            <a:extLst>
              <a:ext uri="{FF2B5EF4-FFF2-40B4-BE49-F238E27FC236}">
                <a16:creationId xmlns:a16="http://schemas.microsoft.com/office/drawing/2014/main" id="{812BFC36-3DA3-1E02-CE29-8128086D9070}"/>
              </a:ext>
            </a:extLst>
          </p:cNvPr>
          <p:cNvSpPr/>
          <p:nvPr/>
        </p:nvSpPr>
        <p:spPr>
          <a:xfrm>
            <a:off x="1960038" y="4295720"/>
            <a:ext cx="8876498" cy="461665"/>
          </a:xfrm>
          <a:prstGeom prst="rect">
            <a:avLst/>
          </a:prstGeom>
        </p:spPr>
        <p:txBody>
          <a:bodyPr wrap="square">
            <a:spAutoFit/>
          </a:bodyPr>
          <a:lstStyle/>
          <a:p>
            <a:pPr marL="285750" indent="-285750">
              <a:buFontTx/>
              <a:buChar char="-"/>
            </a:pPr>
            <a:r>
              <a:rPr lang="en-US" sz="2400" b="1" dirty="0"/>
              <a:t>Data Type: </a:t>
            </a:r>
            <a:r>
              <a:rPr lang="en-US" sz="2400" dirty="0" err="1"/>
              <a:t>Student.email</a:t>
            </a:r>
            <a:r>
              <a:rPr lang="en-US" sz="2400" dirty="0"/>
              <a:t>, </a:t>
            </a:r>
            <a:r>
              <a:rPr lang="en-US" sz="2400" dirty="0" err="1"/>
              <a:t>Student.address,Student.phone</a:t>
            </a:r>
            <a:endParaRPr lang="en-US" sz="2400" dirty="0"/>
          </a:p>
        </p:txBody>
      </p:sp>
      <p:sp>
        <p:nvSpPr>
          <p:cNvPr id="14" name="Title 1">
            <a:extLst>
              <a:ext uri="{FF2B5EF4-FFF2-40B4-BE49-F238E27FC236}">
                <a16:creationId xmlns:a16="http://schemas.microsoft.com/office/drawing/2014/main" id="{FB4CB696-164E-FB34-5783-B0B5B6F3AF92}"/>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Gap Analysis - Example</a:t>
            </a:r>
            <a:endParaRPr lang="en-IE" b="1" dirty="0">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4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
                                            <p:txEl>
                                              <p:pRg st="0" end="0"/>
                                            </p:txEl>
                                          </p:spTgt>
                                        </p:tgtEl>
                                      </p:cBhvr>
                                    </p:animEffect>
                                    <p:set>
                                      <p:cBhvr>
                                        <p:cTn id="7"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FBD3C9-785E-A66C-C98E-BD9D76F60D93}"/>
              </a:ext>
            </a:extLst>
          </p:cNvPr>
          <p:cNvGrpSpPr/>
          <p:nvPr/>
        </p:nvGrpSpPr>
        <p:grpSpPr>
          <a:xfrm>
            <a:off x="1524000" y="3242703"/>
            <a:ext cx="507602" cy="745304"/>
            <a:chOff x="4114800" y="3276600"/>
            <a:chExt cx="2057400" cy="3020848"/>
          </a:xfrm>
        </p:grpSpPr>
        <p:pic>
          <p:nvPicPr>
            <p:cNvPr id="7" name="Picture 6">
              <a:extLst>
                <a:ext uri="{FF2B5EF4-FFF2-40B4-BE49-F238E27FC236}">
                  <a16:creationId xmlns:a16="http://schemas.microsoft.com/office/drawing/2014/main" id="{85C4EFD6-5173-C0E3-DF0A-3A28984E7D38}"/>
                </a:ext>
              </a:extLst>
            </p:cNvPr>
            <p:cNvPicPr>
              <a:picLocks noChangeAspect="1"/>
            </p:cNvPicPr>
            <p:nvPr/>
          </p:nvPicPr>
          <p:blipFill rotWithShape="1">
            <a:blip r:embed="rId2"/>
            <a:srcRect l="36956" r="6150" b="1205"/>
            <a:stretch/>
          </p:blipFill>
          <p:spPr>
            <a:xfrm>
              <a:off x="4114800" y="3352800"/>
              <a:ext cx="1879600" cy="2944648"/>
            </a:xfrm>
            <a:prstGeom prst="rect">
              <a:avLst/>
            </a:prstGeom>
          </p:spPr>
        </p:pic>
        <p:sp>
          <p:nvSpPr>
            <p:cNvPr id="8" name="Rectangle 7">
              <a:extLst>
                <a:ext uri="{FF2B5EF4-FFF2-40B4-BE49-F238E27FC236}">
                  <a16:creationId xmlns:a16="http://schemas.microsoft.com/office/drawing/2014/main" id="{B2929010-9496-F675-119F-34D1838FD9CD}"/>
                </a:ext>
              </a:extLst>
            </p:cNvPr>
            <p:cNvSpPr/>
            <p:nvPr/>
          </p:nvSpPr>
          <p:spPr>
            <a:xfrm>
              <a:off x="5816600" y="32766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0A001E-111C-C358-FFF1-93CBCDC1B1B9}"/>
                </a:ext>
              </a:extLst>
            </p:cNvPr>
            <p:cNvSpPr/>
            <p:nvPr/>
          </p:nvSpPr>
          <p:spPr>
            <a:xfrm>
              <a:off x="5791200" y="5130800"/>
              <a:ext cx="3556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FD51551-2AB9-C792-4CF4-36619570FADE}"/>
              </a:ext>
            </a:extLst>
          </p:cNvPr>
          <p:cNvSpPr txBox="1"/>
          <p:nvPr/>
        </p:nvSpPr>
        <p:spPr>
          <a:xfrm>
            <a:off x="2005592" y="3298642"/>
            <a:ext cx="2329484" cy="461665"/>
          </a:xfrm>
          <a:prstGeom prst="rect">
            <a:avLst/>
          </a:prstGeom>
          <a:noFill/>
        </p:spPr>
        <p:txBody>
          <a:bodyPr wrap="none" rtlCol="0">
            <a:spAutoFit/>
          </a:bodyPr>
          <a:lstStyle/>
          <a:p>
            <a:r>
              <a:rPr lang="en-US" sz="2400" b="1" dirty="0"/>
              <a:t>Data Flow Filter</a:t>
            </a:r>
          </a:p>
        </p:txBody>
      </p:sp>
      <p:sp>
        <p:nvSpPr>
          <p:cNvPr id="11" name="TextBox 10">
            <a:extLst>
              <a:ext uri="{FF2B5EF4-FFF2-40B4-BE49-F238E27FC236}">
                <a16:creationId xmlns:a16="http://schemas.microsoft.com/office/drawing/2014/main" id="{BE64D38E-CF45-01A1-5913-2543B82EE30A}"/>
              </a:ext>
            </a:extLst>
          </p:cNvPr>
          <p:cNvSpPr txBox="1"/>
          <p:nvPr/>
        </p:nvSpPr>
        <p:spPr>
          <a:xfrm>
            <a:off x="1888096" y="4288766"/>
            <a:ext cx="8478453" cy="1200328"/>
          </a:xfrm>
          <a:prstGeom prst="rect">
            <a:avLst/>
          </a:prstGeom>
          <a:noFill/>
        </p:spPr>
        <p:txBody>
          <a:bodyPr wrap="square" rtlCol="0">
            <a:spAutoFit/>
          </a:bodyPr>
          <a:lstStyle/>
          <a:p>
            <a:endParaRPr lang="mr-IN" sz="2400" dirty="0">
              <a:sym typeface="Wingdings"/>
            </a:endParaRPr>
          </a:p>
          <a:p>
            <a:r>
              <a:rPr lang="mr-IN" sz="2400" b="1" dirty="0"/>
              <a:t>…</a:t>
            </a:r>
            <a:endParaRPr lang="en-US" sz="2400" b="1" dirty="0"/>
          </a:p>
          <a:p>
            <a:r>
              <a:rPr lang="en-US" sz="2400" b="1" dirty="0"/>
              <a:t>&lt;purpose&gt; </a:t>
            </a:r>
            <a:r>
              <a:rPr lang="en-US" sz="2400" dirty="0">
                <a:sym typeface="Wingdings"/>
              </a:rPr>
              <a:t> marking</a:t>
            </a:r>
            <a:endParaRPr lang="mr-IN" sz="2400" dirty="0">
              <a:sym typeface="Wingdings"/>
            </a:endParaRPr>
          </a:p>
        </p:txBody>
      </p:sp>
      <p:sp>
        <p:nvSpPr>
          <p:cNvPr id="12" name="Rectangle 11">
            <a:extLst>
              <a:ext uri="{FF2B5EF4-FFF2-40B4-BE49-F238E27FC236}">
                <a16:creationId xmlns:a16="http://schemas.microsoft.com/office/drawing/2014/main" id="{8F27EC1A-D632-812D-EAF3-72E8CD145A5D}"/>
              </a:ext>
            </a:extLst>
          </p:cNvPr>
          <p:cNvSpPr/>
          <p:nvPr/>
        </p:nvSpPr>
        <p:spPr>
          <a:xfrm>
            <a:off x="1958542" y="3807186"/>
            <a:ext cx="4402167" cy="461665"/>
          </a:xfrm>
          <a:prstGeom prst="rect">
            <a:avLst/>
          </a:prstGeom>
        </p:spPr>
        <p:txBody>
          <a:bodyPr wrap="none">
            <a:spAutoFit/>
          </a:bodyPr>
          <a:lstStyle/>
          <a:p>
            <a:pPr marL="285750" indent="-285750">
              <a:buFontTx/>
              <a:buChar char="-"/>
            </a:pPr>
            <a:r>
              <a:rPr lang="en-US" sz="2400" b="1" dirty="0"/>
              <a:t>Operations: </a:t>
            </a:r>
            <a:r>
              <a:rPr lang="en-US" sz="2400" dirty="0">
                <a:sym typeface="Wingdings"/>
              </a:rPr>
              <a:t>get*, retrieve*, .. </a:t>
            </a:r>
            <a:endParaRPr lang="en-US" sz="2400" b="1" dirty="0"/>
          </a:p>
        </p:txBody>
      </p:sp>
      <p:sp>
        <p:nvSpPr>
          <p:cNvPr id="13" name="Rectangle 12">
            <a:extLst>
              <a:ext uri="{FF2B5EF4-FFF2-40B4-BE49-F238E27FC236}">
                <a16:creationId xmlns:a16="http://schemas.microsoft.com/office/drawing/2014/main" id="{E71987CE-96CE-2938-A3DB-D9456E6055CB}"/>
              </a:ext>
            </a:extLst>
          </p:cNvPr>
          <p:cNvSpPr/>
          <p:nvPr/>
        </p:nvSpPr>
        <p:spPr>
          <a:xfrm>
            <a:off x="1975716" y="4267144"/>
            <a:ext cx="8876498" cy="461665"/>
          </a:xfrm>
          <a:prstGeom prst="rect">
            <a:avLst/>
          </a:prstGeom>
        </p:spPr>
        <p:txBody>
          <a:bodyPr wrap="square">
            <a:spAutoFit/>
          </a:bodyPr>
          <a:lstStyle/>
          <a:p>
            <a:pPr marL="285750" indent="-285750">
              <a:buFontTx/>
              <a:buChar char="-"/>
            </a:pPr>
            <a:r>
              <a:rPr lang="en-US" sz="2400" b="1" dirty="0"/>
              <a:t>Data Type: </a:t>
            </a:r>
            <a:r>
              <a:rPr lang="en-US" sz="2400" dirty="0" err="1"/>
              <a:t>Student.email</a:t>
            </a:r>
            <a:r>
              <a:rPr lang="en-US" sz="2400" dirty="0"/>
              <a:t>, </a:t>
            </a:r>
            <a:r>
              <a:rPr lang="en-US" sz="2400" dirty="0" err="1"/>
              <a:t>Student.address,Student.phone</a:t>
            </a:r>
            <a:endParaRPr lang="en-US" sz="2400" dirty="0"/>
          </a:p>
        </p:txBody>
      </p:sp>
      <p:sp>
        <p:nvSpPr>
          <p:cNvPr id="14" name="Rectangle 13">
            <a:extLst>
              <a:ext uri="{FF2B5EF4-FFF2-40B4-BE49-F238E27FC236}">
                <a16:creationId xmlns:a16="http://schemas.microsoft.com/office/drawing/2014/main" id="{545BCA81-01B1-71E4-6BAF-3E665B882D7B}"/>
              </a:ext>
            </a:extLst>
          </p:cNvPr>
          <p:cNvSpPr/>
          <p:nvPr/>
        </p:nvSpPr>
        <p:spPr>
          <a:xfrm>
            <a:off x="1887305" y="5030218"/>
            <a:ext cx="4839786" cy="461665"/>
          </a:xfrm>
          <a:prstGeom prst="rect">
            <a:avLst/>
          </a:prstGeom>
        </p:spPr>
        <p:txBody>
          <a:bodyPr wrap="none">
            <a:spAutoFit/>
          </a:bodyPr>
          <a:lstStyle/>
          <a:p>
            <a:pPr marL="285750" indent="-285750">
              <a:buFontTx/>
              <a:buChar char="-"/>
            </a:pPr>
            <a:r>
              <a:rPr lang="en-US" sz="2400" b="1" dirty="0"/>
              <a:t>Purpose: </a:t>
            </a:r>
            <a:r>
              <a:rPr lang="en-US" sz="2400" dirty="0"/>
              <a:t>Not inside grading flow</a:t>
            </a:r>
            <a:endParaRPr lang="en-US" sz="2400" b="1" dirty="0"/>
          </a:p>
        </p:txBody>
      </p:sp>
      <p:sp>
        <p:nvSpPr>
          <p:cNvPr id="15" name="Title 1">
            <a:extLst>
              <a:ext uri="{FF2B5EF4-FFF2-40B4-BE49-F238E27FC236}">
                <a16:creationId xmlns:a16="http://schemas.microsoft.com/office/drawing/2014/main" id="{03FF1747-3536-B186-B5B3-A7170C5F7D81}"/>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Gap Analysis - Example</a:t>
            </a:r>
            <a:endParaRPr lang="en-IE" b="1" dirty="0">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28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4EAE0A-D1B5-9CD1-701D-0AD940B0940E}"/>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Gap Analysis - Example</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6" name="Picture 2">
            <a:extLst>
              <a:ext uri="{FF2B5EF4-FFF2-40B4-BE49-F238E27FC236}">
                <a16:creationId xmlns:a16="http://schemas.microsoft.com/office/drawing/2014/main" id="{00FFC710-F9BB-573B-7D3F-C647BE01E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400" y="1549400"/>
            <a:ext cx="60452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1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C7039-8470-5019-CB26-12862896407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7382124-D86A-B720-5DED-E22E37F316A9}"/>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Approach</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4A10CA7-25AF-CB11-A2AB-42079853FE50}"/>
              </a:ext>
            </a:extLst>
          </p:cNvPr>
          <p:cNvPicPr>
            <a:picLocks noChangeAspect="1"/>
          </p:cNvPicPr>
          <p:nvPr/>
        </p:nvPicPr>
        <p:blipFill>
          <a:blip r:embed="rId3"/>
          <a:stretch>
            <a:fillRect/>
          </a:stretch>
        </p:blipFill>
        <p:spPr>
          <a:xfrm>
            <a:off x="4910775" y="2260029"/>
            <a:ext cx="1921428" cy="1541145"/>
          </a:xfrm>
          <a:prstGeom prst="rect">
            <a:avLst/>
          </a:prstGeom>
        </p:spPr>
      </p:pic>
      <p:sp>
        <p:nvSpPr>
          <p:cNvPr id="5" name="TextBox 4">
            <a:extLst>
              <a:ext uri="{FF2B5EF4-FFF2-40B4-BE49-F238E27FC236}">
                <a16:creationId xmlns:a16="http://schemas.microsoft.com/office/drawing/2014/main" id="{AB19DF89-275A-1F54-2C0A-BC2443FCC99C}"/>
              </a:ext>
            </a:extLst>
          </p:cNvPr>
          <p:cNvSpPr txBox="1"/>
          <p:nvPr/>
        </p:nvSpPr>
        <p:spPr>
          <a:xfrm>
            <a:off x="5177465" y="3933632"/>
            <a:ext cx="1898100" cy="646331"/>
          </a:xfrm>
          <a:prstGeom prst="rect">
            <a:avLst/>
          </a:prstGeom>
          <a:noFill/>
        </p:spPr>
        <p:txBody>
          <a:bodyPr wrap="square" rtlCol="0">
            <a:spAutoFit/>
          </a:bodyPr>
          <a:lstStyle/>
          <a:p>
            <a:pPr algn="ctr"/>
            <a:r>
              <a:rPr lang="en-US" dirty="0">
                <a:latin typeface="Helvetica" pitchFamily="2" charset="0"/>
              </a:rPr>
              <a:t>Non compliant scenarios</a:t>
            </a:r>
          </a:p>
        </p:txBody>
      </p:sp>
      <p:sp>
        <p:nvSpPr>
          <p:cNvPr id="6" name="TextBox 5">
            <a:extLst>
              <a:ext uri="{FF2B5EF4-FFF2-40B4-BE49-F238E27FC236}">
                <a16:creationId xmlns:a16="http://schemas.microsoft.com/office/drawing/2014/main" id="{42C7DDF9-A0A1-BCB5-549C-C048B49D3BA0}"/>
              </a:ext>
            </a:extLst>
          </p:cNvPr>
          <p:cNvSpPr txBox="1"/>
          <p:nvPr/>
        </p:nvSpPr>
        <p:spPr>
          <a:xfrm>
            <a:off x="7964662" y="3967058"/>
            <a:ext cx="1898100" cy="646331"/>
          </a:xfrm>
          <a:prstGeom prst="rect">
            <a:avLst/>
          </a:prstGeom>
          <a:noFill/>
        </p:spPr>
        <p:txBody>
          <a:bodyPr wrap="square" rtlCol="0">
            <a:spAutoFit/>
          </a:bodyPr>
          <a:lstStyle/>
          <a:p>
            <a:pPr algn="ctr"/>
            <a:r>
              <a:rPr lang="en-US" dirty="0">
                <a:latin typeface="Helvetica" pitchFamily="2" charset="0"/>
              </a:rPr>
              <a:t>Evolution</a:t>
            </a:r>
          </a:p>
          <a:p>
            <a:pPr algn="ctr"/>
            <a:r>
              <a:rPr lang="en-US" dirty="0">
                <a:latin typeface="Helvetica" pitchFamily="2" charset="0"/>
              </a:rPr>
              <a:t>scenarios</a:t>
            </a:r>
          </a:p>
        </p:txBody>
      </p:sp>
      <p:sp>
        <p:nvSpPr>
          <p:cNvPr id="7" name="Folded Corner 6">
            <a:extLst>
              <a:ext uri="{FF2B5EF4-FFF2-40B4-BE49-F238E27FC236}">
                <a16:creationId xmlns:a16="http://schemas.microsoft.com/office/drawing/2014/main" id="{01B9B442-6ED1-CFA2-FE20-DBF8104FB7F6}"/>
              </a:ext>
            </a:extLst>
          </p:cNvPr>
          <p:cNvSpPr/>
          <p:nvPr/>
        </p:nvSpPr>
        <p:spPr>
          <a:xfrm>
            <a:off x="1941725" y="1691836"/>
            <a:ext cx="1503811" cy="1186520"/>
          </a:xfrm>
          <a:prstGeom prst="foldedCorner">
            <a:avLst>
              <a:gd name="adj" fmla="val 28551"/>
            </a:avLst>
          </a:prstGeom>
          <a:solidFill>
            <a:schemeClr val="bg1">
              <a:alpha val="2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itchFamily="2" charset="0"/>
            </a:endParaRPr>
          </a:p>
          <a:p>
            <a:pPr algn="ctr"/>
            <a:r>
              <a:rPr lang="en-US" dirty="0">
                <a:solidFill>
                  <a:srgbClr val="000000"/>
                </a:solidFill>
                <a:latin typeface="Helvetica" pitchFamily="2" charset="0"/>
              </a:rPr>
              <a:t>Data Dictionary</a:t>
            </a:r>
          </a:p>
        </p:txBody>
      </p:sp>
      <p:grpSp>
        <p:nvGrpSpPr>
          <p:cNvPr id="8" name="Group 7">
            <a:extLst>
              <a:ext uri="{FF2B5EF4-FFF2-40B4-BE49-F238E27FC236}">
                <a16:creationId xmlns:a16="http://schemas.microsoft.com/office/drawing/2014/main" id="{C824803D-DF13-AC95-FAE6-B7B495468141}"/>
              </a:ext>
            </a:extLst>
          </p:cNvPr>
          <p:cNvGrpSpPr/>
          <p:nvPr/>
        </p:nvGrpSpPr>
        <p:grpSpPr>
          <a:xfrm>
            <a:off x="1850575" y="3073546"/>
            <a:ext cx="1750413" cy="1323268"/>
            <a:chOff x="376701" y="2551518"/>
            <a:chExt cx="1750413" cy="1323268"/>
          </a:xfrm>
        </p:grpSpPr>
        <p:pic>
          <p:nvPicPr>
            <p:cNvPr id="9" name="Picture 8">
              <a:extLst>
                <a:ext uri="{FF2B5EF4-FFF2-40B4-BE49-F238E27FC236}">
                  <a16:creationId xmlns:a16="http://schemas.microsoft.com/office/drawing/2014/main" id="{F15FCCCD-BB2F-D791-9926-5E69F682C34D}"/>
                </a:ext>
              </a:extLst>
            </p:cNvPr>
            <p:cNvPicPr>
              <a:picLocks noChangeAspect="1"/>
            </p:cNvPicPr>
            <p:nvPr/>
          </p:nvPicPr>
          <p:blipFill rotWithShape="1">
            <a:blip r:embed="rId4"/>
            <a:srcRect l="3700" t="4854" r="5451" b="17664"/>
            <a:stretch/>
          </p:blipFill>
          <p:spPr>
            <a:xfrm>
              <a:off x="376701" y="2551518"/>
              <a:ext cx="1499778" cy="1106018"/>
            </a:xfrm>
            <a:prstGeom prst="rect">
              <a:avLst/>
            </a:prstGeom>
          </p:spPr>
        </p:pic>
        <p:pic>
          <p:nvPicPr>
            <p:cNvPr id="10" name="Picture 9">
              <a:extLst>
                <a:ext uri="{FF2B5EF4-FFF2-40B4-BE49-F238E27FC236}">
                  <a16:creationId xmlns:a16="http://schemas.microsoft.com/office/drawing/2014/main" id="{B78B016D-8234-EFC8-9477-A54744A40932}"/>
                </a:ext>
              </a:extLst>
            </p:cNvPr>
            <p:cNvPicPr>
              <a:picLocks noChangeAspect="1"/>
            </p:cNvPicPr>
            <p:nvPr/>
          </p:nvPicPr>
          <p:blipFill rotWithShape="1">
            <a:blip r:embed="rId4"/>
            <a:srcRect l="3700" t="4854" r="5451" b="17664"/>
            <a:stretch/>
          </p:blipFill>
          <p:spPr>
            <a:xfrm>
              <a:off x="476955" y="2651787"/>
              <a:ext cx="1499778" cy="1106018"/>
            </a:xfrm>
            <a:prstGeom prst="rect">
              <a:avLst/>
            </a:prstGeom>
          </p:spPr>
        </p:pic>
        <p:pic>
          <p:nvPicPr>
            <p:cNvPr id="11" name="Picture 10">
              <a:extLst>
                <a:ext uri="{FF2B5EF4-FFF2-40B4-BE49-F238E27FC236}">
                  <a16:creationId xmlns:a16="http://schemas.microsoft.com/office/drawing/2014/main" id="{FFDCBE47-0633-79DA-1A5B-7683E6F8E05A}"/>
                </a:ext>
              </a:extLst>
            </p:cNvPr>
            <p:cNvPicPr>
              <a:picLocks noChangeAspect="1"/>
            </p:cNvPicPr>
            <p:nvPr/>
          </p:nvPicPr>
          <p:blipFill rotWithShape="1">
            <a:blip r:embed="rId4"/>
            <a:srcRect l="3700" t="4854" r="5451" b="17664"/>
            <a:stretch/>
          </p:blipFill>
          <p:spPr>
            <a:xfrm>
              <a:off x="627336" y="2768768"/>
              <a:ext cx="1499778" cy="1106018"/>
            </a:xfrm>
            <a:prstGeom prst="rect">
              <a:avLst/>
            </a:prstGeom>
          </p:spPr>
        </p:pic>
      </p:grpSp>
      <p:sp>
        <p:nvSpPr>
          <p:cNvPr id="12" name="TextBox 11">
            <a:extLst>
              <a:ext uri="{FF2B5EF4-FFF2-40B4-BE49-F238E27FC236}">
                <a16:creationId xmlns:a16="http://schemas.microsoft.com/office/drawing/2014/main" id="{6B58CD0A-3796-FACB-2579-E9653503B8DE}"/>
              </a:ext>
            </a:extLst>
          </p:cNvPr>
          <p:cNvSpPr txBox="1"/>
          <p:nvPr/>
        </p:nvSpPr>
        <p:spPr>
          <a:xfrm>
            <a:off x="1776362" y="4439423"/>
            <a:ext cx="1898100" cy="923330"/>
          </a:xfrm>
          <a:prstGeom prst="rect">
            <a:avLst/>
          </a:prstGeom>
          <a:noFill/>
        </p:spPr>
        <p:txBody>
          <a:bodyPr wrap="square" rtlCol="0">
            <a:spAutoFit/>
          </a:bodyPr>
          <a:lstStyle/>
          <a:p>
            <a:pPr algn="ctr"/>
            <a:r>
              <a:rPr lang="en-US" dirty="0">
                <a:latin typeface="Helvetica" pitchFamily="2" charset="0"/>
              </a:rPr>
              <a:t>Software System Scenarios</a:t>
            </a:r>
          </a:p>
        </p:txBody>
      </p:sp>
      <p:pic>
        <p:nvPicPr>
          <p:cNvPr id="13" name="Picture 12" descr="download.png">
            <a:extLst>
              <a:ext uri="{FF2B5EF4-FFF2-40B4-BE49-F238E27FC236}">
                <a16:creationId xmlns:a16="http://schemas.microsoft.com/office/drawing/2014/main" id="{F5D69B75-6244-8B23-2A51-2E3C5E93A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458" y="3937966"/>
            <a:ext cx="637662" cy="637662"/>
          </a:xfrm>
          <a:prstGeom prst="rect">
            <a:avLst/>
          </a:prstGeom>
        </p:spPr>
      </p:pic>
      <p:sp>
        <p:nvSpPr>
          <p:cNvPr id="14" name="Rectangle 13">
            <a:extLst>
              <a:ext uri="{FF2B5EF4-FFF2-40B4-BE49-F238E27FC236}">
                <a16:creationId xmlns:a16="http://schemas.microsoft.com/office/drawing/2014/main" id="{906D6EC8-A320-D7EB-320E-CEB8D23C0C17}"/>
              </a:ext>
            </a:extLst>
          </p:cNvPr>
          <p:cNvSpPr/>
          <p:nvPr/>
        </p:nvSpPr>
        <p:spPr>
          <a:xfrm>
            <a:off x="5550870" y="2694526"/>
            <a:ext cx="1086085" cy="56819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wnload.png">
            <a:extLst>
              <a:ext uri="{FF2B5EF4-FFF2-40B4-BE49-F238E27FC236}">
                <a16:creationId xmlns:a16="http://schemas.microsoft.com/office/drawing/2014/main" id="{9AAB19C7-1583-028D-6AEF-6FAAD44F12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295" y="3954164"/>
            <a:ext cx="571851" cy="571851"/>
          </a:xfrm>
          <a:prstGeom prst="rect">
            <a:avLst/>
          </a:prstGeom>
        </p:spPr>
      </p:pic>
      <p:sp>
        <p:nvSpPr>
          <p:cNvPr id="16" name="Down Arrow 15">
            <a:extLst>
              <a:ext uri="{FF2B5EF4-FFF2-40B4-BE49-F238E27FC236}">
                <a16:creationId xmlns:a16="http://schemas.microsoft.com/office/drawing/2014/main" id="{13EC5BEC-F143-1CE8-B999-82BB90E369B1}"/>
              </a:ext>
            </a:extLst>
          </p:cNvPr>
          <p:cNvSpPr/>
          <p:nvPr/>
        </p:nvSpPr>
        <p:spPr>
          <a:xfrm rot="16200000">
            <a:off x="6974434" y="2650630"/>
            <a:ext cx="546731" cy="777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Bracket 16">
            <a:extLst>
              <a:ext uri="{FF2B5EF4-FFF2-40B4-BE49-F238E27FC236}">
                <a16:creationId xmlns:a16="http://schemas.microsoft.com/office/drawing/2014/main" id="{99B6ABE8-BFC1-098A-C73B-3A48FD8FEF6C}"/>
              </a:ext>
            </a:extLst>
          </p:cNvPr>
          <p:cNvSpPr/>
          <p:nvPr/>
        </p:nvSpPr>
        <p:spPr>
          <a:xfrm>
            <a:off x="3295154" y="1474590"/>
            <a:ext cx="551397" cy="305821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8" name="Picture 17">
            <a:extLst>
              <a:ext uri="{FF2B5EF4-FFF2-40B4-BE49-F238E27FC236}">
                <a16:creationId xmlns:a16="http://schemas.microsoft.com/office/drawing/2014/main" id="{D816F792-F4BE-593E-4379-1990CE475E2C}"/>
              </a:ext>
            </a:extLst>
          </p:cNvPr>
          <p:cNvPicPr>
            <a:picLocks noChangeAspect="1"/>
          </p:cNvPicPr>
          <p:nvPr/>
        </p:nvPicPr>
        <p:blipFill>
          <a:blip r:embed="rId7"/>
          <a:stretch>
            <a:fillRect/>
          </a:stretch>
        </p:blipFill>
        <p:spPr>
          <a:xfrm>
            <a:off x="7705676" y="2209891"/>
            <a:ext cx="2895489" cy="1724972"/>
          </a:xfrm>
          <a:prstGeom prst="rect">
            <a:avLst/>
          </a:prstGeom>
        </p:spPr>
      </p:pic>
      <p:sp>
        <p:nvSpPr>
          <p:cNvPr id="19" name="Down Arrow 18">
            <a:extLst>
              <a:ext uri="{FF2B5EF4-FFF2-40B4-BE49-F238E27FC236}">
                <a16:creationId xmlns:a16="http://schemas.microsoft.com/office/drawing/2014/main" id="{959FA88B-6275-6D92-9D9D-75E2587632F9}"/>
              </a:ext>
            </a:extLst>
          </p:cNvPr>
          <p:cNvSpPr/>
          <p:nvPr/>
        </p:nvSpPr>
        <p:spPr>
          <a:xfrm rot="16200000">
            <a:off x="4119215" y="2652626"/>
            <a:ext cx="546731" cy="777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ular Callout 19">
            <a:extLst>
              <a:ext uri="{FF2B5EF4-FFF2-40B4-BE49-F238E27FC236}">
                <a16:creationId xmlns:a16="http://schemas.microsoft.com/office/drawing/2014/main" id="{43AFF84B-3355-2470-A359-EB053CCDFC16}"/>
              </a:ext>
            </a:extLst>
          </p:cNvPr>
          <p:cNvSpPr/>
          <p:nvPr/>
        </p:nvSpPr>
        <p:spPr>
          <a:xfrm>
            <a:off x="3669765" y="4817238"/>
            <a:ext cx="2255715" cy="701885"/>
          </a:xfrm>
          <a:prstGeom prst="wedgeRectCallout">
            <a:avLst>
              <a:gd name="adj1" fmla="val -20649"/>
              <a:gd name="adj2" fmla="val -190661"/>
            </a:avLst>
          </a:prstGeom>
          <a:solidFill>
            <a:schemeClr val="bg1">
              <a:alpha val="23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Gap Analysis</a:t>
            </a:r>
          </a:p>
        </p:txBody>
      </p:sp>
      <p:sp>
        <p:nvSpPr>
          <p:cNvPr id="21" name="Rectangular Callout 20">
            <a:extLst>
              <a:ext uri="{FF2B5EF4-FFF2-40B4-BE49-F238E27FC236}">
                <a16:creationId xmlns:a16="http://schemas.microsoft.com/office/drawing/2014/main" id="{D338EC99-905D-3D48-48BD-8686B5FBE58A}"/>
              </a:ext>
            </a:extLst>
          </p:cNvPr>
          <p:cNvSpPr/>
          <p:nvPr/>
        </p:nvSpPr>
        <p:spPr>
          <a:xfrm>
            <a:off x="6611536" y="4787874"/>
            <a:ext cx="2255715" cy="701885"/>
          </a:xfrm>
          <a:prstGeom prst="wedgeRectCallout">
            <a:avLst>
              <a:gd name="adj1" fmla="val -17790"/>
              <a:gd name="adj2" fmla="val -168572"/>
            </a:avLst>
          </a:prstGeom>
          <a:solidFill>
            <a:schemeClr val="bg1">
              <a:alpha val="23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Evolution</a:t>
            </a:r>
          </a:p>
        </p:txBody>
      </p:sp>
      <p:sp>
        <p:nvSpPr>
          <p:cNvPr id="22" name="Rectangle 21">
            <a:extLst>
              <a:ext uri="{FF2B5EF4-FFF2-40B4-BE49-F238E27FC236}">
                <a16:creationId xmlns:a16="http://schemas.microsoft.com/office/drawing/2014/main" id="{0B02D21C-CC66-E66F-8BB7-393BFAE71623}"/>
              </a:ext>
            </a:extLst>
          </p:cNvPr>
          <p:cNvSpPr/>
          <p:nvPr/>
        </p:nvSpPr>
        <p:spPr>
          <a:xfrm>
            <a:off x="6456721" y="4706515"/>
            <a:ext cx="2525148" cy="923330"/>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537C47C-D053-2495-2D38-04D008E50A67}"/>
              </a:ext>
            </a:extLst>
          </p:cNvPr>
          <p:cNvSpPr txBox="1"/>
          <p:nvPr/>
        </p:nvSpPr>
        <p:spPr>
          <a:xfrm>
            <a:off x="-650371" y="6435676"/>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[Ayala-Rivera2024]</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2225983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419A2-AD43-3BD4-52FB-D607CBBFAFE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7796233-5659-EA5F-C350-49553F47263C}"/>
              </a:ext>
            </a:extLst>
          </p:cNvPr>
          <p:cNvSpPr txBox="1">
            <a:spLocks/>
          </p:cNvSpPr>
          <p:nvPr/>
        </p:nvSpPr>
        <p:spPr>
          <a:xfrm>
            <a:off x="535437" y="1358732"/>
            <a:ext cx="9394375" cy="800102"/>
          </a:xfrm>
          <a:prstGeom prst="rect">
            <a:avLst/>
          </a:prstGeom>
          <a:solidFill>
            <a:schemeClr val="bg1"/>
          </a:solidFill>
        </p:spPr>
        <p:txBody>
          <a:bodyPr>
            <a:noAutofit/>
          </a:bodyPr>
          <a:lstStyle>
            <a:lvl1pPr marL="0" indent="0" algn="ctr" defTabSz="914400" rtl="0" eaLnBrk="1" latinLnBrk="0" hangingPunct="1">
              <a:lnSpc>
                <a:spcPct val="90000"/>
              </a:lnSpc>
              <a:spcBef>
                <a:spcPts val="1000"/>
              </a:spcBef>
              <a:buFontTx/>
              <a:buNone/>
              <a:defRPr sz="9600" b="1" kern="1200" baseline="300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C61F3E"/>
              </a:buClr>
              <a:buNone/>
            </a:pPr>
            <a:r>
              <a:rPr lang="en-US" dirty="0">
                <a:latin typeface="Helvetica" pitchFamily="2" charset="0"/>
              </a:rPr>
              <a:t>Current version: 47 controls from the ISO 29100 Privacy Framework </a:t>
            </a:r>
          </a:p>
          <a:p>
            <a:pPr marL="1271588" lvl="3" indent="-357188">
              <a:buClr>
                <a:srgbClr val="C61F3E"/>
              </a:buClr>
              <a:buFont typeface="Calibri" panose="020F0502020204030204" pitchFamily="34" charset="0"/>
              <a:buChar char="‒"/>
            </a:pPr>
            <a:endParaRPr lang="en-US" dirty="0">
              <a:latin typeface="Helvetica" pitchFamily="2" charset="0"/>
            </a:endParaRPr>
          </a:p>
        </p:txBody>
      </p:sp>
      <p:pic>
        <p:nvPicPr>
          <p:cNvPr id="8" name="Picture 7" descr="A white text on a white background&#10;&#10;AI-generated content may be incorrect.">
            <a:extLst>
              <a:ext uri="{FF2B5EF4-FFF2-40B4-BE49-F238E27FC236}">
                <a16:creationId xmlns:a16="http://schemas.microsoft.com/office/drawing/2014/main" id="{588BCD41-8461-C2A1-B446-E8A7CC5C4CD2}"/>
              </a:ext>
            </a:extLst>
          </p:cNvPr>
          <p:cNvPicPr>
            <a:picLocks noChangeAspect="1"/>
          </p:cNvPicPr>
          <p:nvPr/>
        </p:nvPicPr>
        <p:blipFill>
          <a:blip r:embed="rId3"/>
          <a:stretch>
            <a:fillRect/>
          </a:stretch>
        </p:blipFill>
        <p:spPr>
          <a:xfrm>
            <a:off x="535436" y="2564865"/>
            <a:ext cx="7454900" cy="2501900"/>
          </a:xfrm>
          <a:prstGeom prst="rect">
            <a:avLst/>
          </a:prstGeom>
        </p:spPr>
      </p:pic>
      <p:sp>
        <p:nvSpPr>
          <p:cNvPr id="11" name="Title 1">
            <a:extLst>
              <a:ext uri="{FF2B5EF4-FFF2-40B4-BE49-F238E27FC236}">
                <a16:creationId xmlns:a16="http://schemas.microsoft.com/office/drawing/2014/main" id="{4F62FE7F-FBEC-1410-3DF2-E1A1F6450E19}"/>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Privacy Controls Catalog</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128C91-F3AC-713A-282E-529381B6FE9C}"/>
              </a:ext>
            </a:extLst>
          </p:cNvPr>
          <p:cNvSpPr txBox="1"/>
          <p:nvPr/>
        </p:nvSpPr>
        <p:spPr>
          <a:xfrm>
            <a:off x="655440" y="5988705"/>
            <a:ext cx="6096000" cy="369332"/>
          </a:xfrm>
          <a:prstGeom prst="rect">
            <a:avLst/>
          </a:prstGeom>
          <a:noFill/>
        </p:spPr>
        <p:txBody>
          <a:bodyPr wrap="square">
            <a:spAutoFit/>
          </a:bodyPr>
          <a:lstStyle/>
          <a:p>
            <a:r>
              <a:rPr lang="en-US" dirty="0">
                <a:solidFill>
                  <a:srgbClr val="11171C"/>
                </a:solidFill>
                <a:latin typeface="Courier New" panose="02070309020205020404" pitchFamily="49" charset="0"/>
                <a:cs typeface="Courier New" panose="02070309020205020404" pitchFamily="49" charset="0"/>
              </a:rPr>
              <a:t>https://</a:t>
            </a:r>
            <a:r>
              <a:rPr lang="en-US" dirty="0" err="1">
                <a:solidFill>
                  <a:srgbClr val="11171C"/>
                </a:solidFill>
                <a:latin typeface="Courier New" panose="02070309020205020404" pitchFamily="49" charset="0"/>
                <a:cs typeface="Courier New" panose="02070309020205020404" pitchFamily="49" charset="0"/>
              </a:rPr>
              <a:t>github.com</a:t>
            </a:r>
            <a:r>
              <a:rPr lang="en-US" dirty="0">
                <a:solidFill>
                  <a:srgbClr val="11171C"/>
                </a:solidFill>
                <a:latin typeface="Courier New" panose="02070309020205020404" pitchFamily="49" charset="0"/>
                <a:cs typeface="Courier New" panose="02070309020205020404" pitchFamily="49" charset="0"/>
              </a:rPr>
              <a:t>/oportillo78/</a:t>
            </a:r>
            <a:r>
              <a:rPr lang="en-US" dirty="0" err="1">
                <a:solidFill>
                  <a:srgbClr val="11171C"/>
                </a:solidFill>
                <a:latin typeface="Courier New" panose="02070309020205020404" pitchFamily="49" charset="0"/>
                <a:cs typeface="Courier New" panose="02070309020205020404" pitchFamily="49" charset="0"/>
              </a:rPr>
              <a:t>SoCo</a:t>
            </a:r>
            <a:endParaRPr lang="en-US" dirty="0">
              <a:solidFill>
                <a:srgbClr val="11171C"/>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75994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D60A0-D0A6-319B-547F-5BFFF6095CC5}"/>
            </a:ext>
          </a:extLst>
        </p:cNvPr>
        <p:cNvGrpSpPr/>
        <p:nvPr/>
      </p:nvGrpSpPr>
      <p:grpSpPr>
        <a:xfrm>
          <a:off x="0" y="0"/>
          <a:ext cx="0" cy="0"/>
          <a:chOff x="0" y="0"/>
          <a:chExt cx="0" cy="0"/>
        </a:xfrm>
      </p:grpSpPr>
      <p:pic>
        <p:nvPicPr>
          <p:cNvPr id="10" name="Picture 9" descr="A screenshot of a computer program&#10;&#10;AI-generated content may be incorrect.">
            <a:extLst>
              <a:ext uri="{FF2B5EF4-FFF2-40B4-BE49-F238E27FC236}">
                <a16:creationId xmlns:a16="http://schemas.microsoft.com/office/drawing/2014/main" id="{F7BAE3BD-A318-17C5-ACAC-FE6D1E81B558}"/>
              </a:ext>
            </a:extLst>
          </p:cNvPr>
          <p:cNvPicPr>
            <a:picLocks noChangeAspect="1"/>
          </p:cNvPicPr>
          <p:nvPr/>
        </p:nvPicPr>
        <p:blipFill>
          <a:blip r:embed="rId3"/>
          <a:stretch>
            <a:fillRect/>
          </a:stretch>
        </p:blipFill>
        <p:spPr>
          <a:xfrm>
            <a:off x="535435" y="2397609"/>
            <a:ext cx="7264400" cy="3632200"/>
          </a:xfrm>
          <a:prstGeom prst="rect">
            <a:avLst/>
          </a:prstGeom>
        </p:spPr>
      </p:pic>
      <p:sp>
        <p:nvSpPr>
          <p:cNvPr id="11" name="Title 1">
            <a:extLst>
              <a:ext uri="{FF2B5EF4-FFF2-40B4-BE49-F238E27FC236}">
                <a16:creationId xmlns:a16="http://schemas.microsoft.com/office/drawing/2014/main" id="{0FA500F4-B305-C323-EEB2-99A480A20001}"/>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Privacy Controls Catalog</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D20FD653-938F-0A42-496F-516D7634ACF4}"/>
              </a:ext>
            </a:extLst>
          </p:cNvPr>
          <p:cNvSpPr txBox="1">
            <a:spLocks/>
          </p:cNvSpPr>
          <p:nvPr/>
        </p:nvSpPr>
        <p:spPr>
          <a:xfrm>
            <a:off x="535437" y="1358732"/>
            <a:ext cx="9394375" cy="800102"/>
          </a:xfrm>
          <a:prstGeom prst="rect">
            <a:avLst/>
          </a:prstGeom>
          <a:solidFill>
            <a:schemeClr val="bg1"/>
          </a:solidFill>
        </p:spPr>
        <p:txBody>
          <a:bodyPr>
            <a:noAutofit/>
          </a:bodyPr>
          <a:lstStyle>
            <a:lvl1pPr marL="0" indent="0" algn="ctr" defTabSz="914400" rtl="0" eaLnBrk="1" latinLnBrk="0" hangingPunct="1">
              <a:lnSpc>
                <a:spcPct val="90000"/>
              </a:lnSpc>
              <a:spcBef>
                <a:spcPts val="1000"/>
              </a:spcBef>
              <a:buFontTx/>
              <a:buNone/>
              <a:defRPr sz="9600" b="1" kern="1200" baseline="300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C61F3E"/>
              </a:buClr>
              <a:buNone/>
            </a:pPr>
            <a:r>
              <a:rPr lang="en-US" dirty="0">
                <a:latin typeface="Helvetica" pitchFamily="2" charset="0"/>
              </a:rPr>
              <a:t>Current version: 47 controls from the ISO 29100 Privacy Framework </a:t>
            </a:r>
          </a:p>
          <a:p>
            <a:pPr marL="1271588" lvl="3" indent="-357188">
              <a:buClr>
                <a:srgbClr val="C61F3E"/>
              </a:buClr>
              <a:buFont typeface="Calibri" panose="020F0502020204030204" pitchFamily="34" charset="0"/>
              <a:buChar char="‒"/>
            </a:pPr>
            <a:endParaRPr lang="en-US" dirty="0">
              <a:latin typeface="Helvetica" pitchFamily="2" charset="0"/>
            </a:endParaRPr>
          </a:p>
        </p:txBody>
      </p:sp>
    </p:spTree>
    <p:extLst>
      <p:ext uri="{BB962C8B-B14F-4D97-AF65-F5344CB8AC3E}">
        <p14:creationId xmlns:p14="http://schemas.microsoft.com/office/powerpoint/2010/main" val="190529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20B02-4399-D558-F012-67A438EB605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B9D886-46FD-5A38-06C8-349AC5CEAA3A}"/>
              </a:ext>
            </a:extLst>
          </p:cNvPr>
          <p:cNvSpPr txBox="1"/>
          <p:nvPr/>
        </p:nvSpPr>
        <p:spPr>
          <a:xfrm>
            <a:off x="655440" y="1587500"/>
            <a:ext cx="10881120" cy="4955203"/>
          </a:xfrm>
          <a:prstGeom prst="rect">
            <a:avLst/>
          </a:prstGeom>
          <a:noFill/>
        </p:spPr>
        <p:txBody>
          <a:bodyPr wrap="square">
            <a:spAutoFit/>
          </a:bodyPr>
          <a:lstStyle/>
          <a:p>
            <a:pPr marL="342900" indent="-342900">
              <a:buFont typeface="Arial" panose="020B0604020202020204" pitchFamily="34" charset="0"/>
              <a:buChar char="•"/>
            </a:pPr>
            <a:r>
              <a:rPr lang="en-IE" sz="2800" b="1" dirty="0">
                <a:solidFill>
                  <a:srgbClr val="11171C"/>
                </a:solidFill>
                <a:latin typeface="Helvetica" pitchFamily="2" charset="0"/>
                <a:ea typeface="Times New Roman" panose="02020603050405020304" pitchFamily="18" charset="0"/>
              </a:rPr>
              <a:t>Intro to GDPR Compliance</a:t>
            </a:r>
          </a:p>
          <a:p>
            <a:pPr marL="342900" indent="-342900">
              <a:buFont typeface="Arial" panose="020B0604020202020204" pitchFamily="34" charset="0"/>
              <a:buChar char="•"/>
            </a:pPr>
            <a:endParaRPr lang="en-IE" sz="2400" dirty="0">
              <a:solidFill>
                <a:srgbClr val="11171C"/>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50000"/>
                  </a:schemeClr>
                </a:solidFill>
                <a:latin typeface="Helvetica" pitchFamily="2" charset="0"/>
                <a:ea typeface="Times New Roman" panose="02020603050405020304" pitchFamily="18" charset="0"/>
              </a:rPr>
              <a:t>Our Approach to Support Software Compliance</a:t>
            </a:r>
            <a:endParaRPr lang="en-IE" sz="1200" dirty="0">
              <a:solidFill>
                <a:schemeClr val="bg1">
                  <a:lumMod val="50000"/>
                </a:schemeClr>
              </a:solidFill>
              <a:latin typeface="Helvetica" pitchFamily="2" charset="0"/>
              <a:ea typeface="Times New Roman" panose="02020603050405020304" pitchFamily="18" charset="0"/>
            </a:endParaRPr>
          </a:p>
          <a:p>
            <a:pPr marL="800100" lvl="1" indent="-342900">
              <a:buFont typeface="System Font Regular"/>
              <a:buChar char="-"/>
            </a:pPr>
            <a:endParaRPr lang="en-IE" sz="1200" dirty="0">
              <a:solidFill>
                <a:schemeClr val="bg1">
                  <a:lumMod val="50000"/>
                </a:schemeClr>
              </a:solidFill>
              <a:latin typeface="Helvetica" pitchFamily="2" charset="0"/>
              <a:ea typeface="Times New Roman" panose="02020603050405020304" pitchFamily="18" charset="0"/>
            </a:endParaRPr>
          </a:p>
          <a:p>
            <a:pPr marL="800100" lvl="1" indent="-342900">
              <a:buFont typeface="System Font Regular"/>
              <a:buChar char="-"/>
            </a:pPr>
            <a:r>
              <a:rPr lang="en-IE" sz="2400" dirty="0">
                <a:solidFill>
                  <a:schemeClr val="bg1">
                    <a:lumMod val="50000"/>
                  </a:schemeClr>
                </a:solidFill>
                <a:latin typeface="Helvetica" pitchFamily="2" charset="0"/>
                <a:ea typeface="Times New Roman" panose="02020603050405020304" pitchFamily="18" charset="0"/>
              </a:rPr>
              <a:t>Gap Analysis</a:t>
            </a:r>
          </a:p>
          <a:p>
            <a:pPr marL="800100" lvl="1" indent="-342900">
              <a:buFont typeface="System Font Regular"/>
              <a:buChar char="-"/>
            </a:pPr>
            <a:r>
              <a:rPr lang="en-IE" sz="2400" dirty="0">
                <a:solidFill>
                  <a:schemeClr val="bg1">
                    <a:lumMod val="50000"/>
                  </a:schemeClr>
                </a:solidFill>
                <a:latin typeface="Helvetica" pitchFamily="2" charset="0"/>
                <a:ea typeface="Times New Roman" panose="02020603050405020304" pitchFamily="18" charset="0"/>
              </a:rPr>
              <a:t>Evolution</a:t>
            </a:r>
          </a:p>
          <a:p>
            <a:pPr marL="342900" indent="-342900">
              <a:buFont typeface="Arial" panose="020B0604020202020204" pitchFamily="34" charset="0"/>
              <a:buChar char="•"/>
            </a:pPr>
            <a:endParaRPr lang="en-IE" sz="2400" dirty="0">
              <a:solidFill>
                <a:schemeClr val="bg1">
                  <a:lumMod val="50000"/>
                </a:schemeClr>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50000"/>
                  </a:schemeClr>
                </a:solidFill>
                <a:latin typeface="Helvetica" pitchFamily="2" charset="0"/>
                <a:ea typeface="Times New Roman" panose="02020603050405020304" pitchFamily="18" charset="0"/>
              </a:rPr>
              <a:t>Evaluation</a:t>
            </a:r>
          </a:p>
          <a:p>
            <a:pPr marL="342900" indent="-342900">
              <a:buFont typeface="Arial" panose="020B0604020202020204" pitchFamily="34" charset="0"/>
              <a:buChar char="•"/>
            </a:pPr>
            <a:endParaRPr lang="en-IE" sz="2400" dirty="0">
              <a:solidFill>
                <a:schemeClr val="bg1">
                  <a:lumMod val="50000"/>
                </a:schemeClr>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50000"/>
                  </a:schemeClr>
                </a:solidFill>
                <a:latin typeface="Helvetica" pitchFamily="2" charset="0"/>
                <a:ea typeface="Times New Roman" panose="02020603050405020304" pitchFamily="18" charset="0"/>
              </a:rPr>
              <a:t>Discussion &amp; Future Work</a:t>
            </a:r>
          </a:p>
          <a:p>
            <a:pPr marL="342900" indent="-342900">
              <a:buFont typeface="Arial" panose="020B0604020202020204" pitchFamily="34" charset="0"/>
              <a:buChar char="•"/>
            </a:pPr>
            <a:endParaRPr lang="en-IE" sz="2400" dirty="0">
              <a:solidFill>
                <a:srgbClr val="000000"/>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137428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peOfAdvice.png">
            <a:extLst>
              <a:ext uri="{FF2B5EF4-FFF2-40B4-BE49-F238E27FC236}">
                <a16:creationId xmlns:a16="http://schemas.microsoft.com/office/drawing/2014/main" id="{79F3883C-CBD0-2A2A-EA70-5B132CDFDFBC}"/>
              </a:ext>
            </a:extLst>
          </p:cNvPr>
          <p:cNvPicPr>
            <a:picLocks noChangeAspect="1"/>
          </p:cNvPicPr>
          <p:nvPr/>
        </p:nvPicPr>
        <p:blipFill rotWithShape="1">
          <a:blip r:embed="rId3">
            <a:extLst>
              <a:ext uri="{28A0092B-C50C-407E-A947-70E740481C1C}">
                <a14:useLocalDpi xmlns:a14="http://schemas.microsoft.com/office/drawing/2010/main" val="0"/>
              </a:ext>
            </a:extLst>
          </a:blip>
          <a:srcRect t="9925"/>
          <a:stretch/>
        </p:blipFill>
        <p:spPr>
          <a:xfrm>
            <a:off x="3169476" y="2091959"/>
            <a:ext cx="5566252" cy="3921123"/>
          </a:xfrm>
          <a:prstGeom prst="rect">
            <a:avLst/>
          </a:prstGeom>
        </p:spPr>
      </p:pic>
      <p:sp>
        <p:nvSpPr>
          <p:cNvPr id="8" name="Rectangular Callout 7">
            <a:extLst>
              <a:ext uri="{FF2B5EF4-FFF2-40B4-BE49-F238E27FC236}">
                <a16:creationId xmlns:a16="http://schemas.microsoft.com/office/drawing/2014/main" id="{A4D779E5-81A6-EA4C-AE93-8CB2FC9F122B}"/>
              </a:ext>
            </a:extLst>
          </p:cNvPr>
          <p:cNvSpPr/>
          <p:nvPr/>
        </p:nvSpPr>
        <p:spPr>
          <a:xfrm>
            <a:off x="6397619" y="4595446"/>
            <a:ext cx="5113800" cy="1305838"/>
          </a:xfrm>
          <a:prstGeom prst="wedgeRectCallout">
            <a:avLst>
              <a:gd name="adj1" fmla="val -44255"/>
              <a:gd name="adj2" fmla="val -14373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ypeOfAdvice.png">
            <a:extLst>
              <a:ext uri="{FF2B5EF4-FFF2-40B4-BE49-F238E27FC236}">
                <a16:creationId xmlns:a16="http://schemas.microsoft.com/office/drawing/2014/main" id="{32EFE6FF-11F8-28B0-9443-B30AECC9F4C6}"/>
              </a:ext>
            </a:extLst>
          </p:cNvPr>
          <p:cNvPicPr>
            <a:picLocks noChangeAspect="1"/>
          </p:cNvPicPr>
          <p:nvPr/>
        </p:nvPicPr>
        <p:blipFill rotWithShape="1">
          <a:blip r:embed="rId3">
            <a:extLst>
              <a:ext uri="{28A0092B-C50C-407E-A947-70E740481C1C}">
                <a14:useLocalDpi xmlns:a14="http://schemas.microsoft.com/office/drawing/2010/main" val="0"/>
              </a:ext>
            </a:extLst>
          </a:blip>
          <a:srcRect b="88867"/>
          <a:stretch/>
        </p:blipFill>
        <p:spPr>
          <a:xfrm>
            <a:off x="3235464" y="6114972"/>
            <a:ext cx="5566252" cy="484645"/>
          </a:xfrm>
          <a:prstGeom prst="rect">
            <a:avLst/>
          </a:prstGeom>
        </p:spPr>
      </p:pic>
      <p:sp>
        <p:nvSpPr>
          <p:cNvPr id="5" name="Title 1">
            <a:extLst>
              <a:ext uri="{FF2B5EF4-FFF2-40B4-BE49-F238E27FC236}">
                <a16:creationId xmlns:a16="http://schemas.microsoft.com/office/drawing/2014/main" id="{439FE2D7-EB68-C523-CE79-BFDBBEA81B6C}"/>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Template for </a:t>
            </a:r>
            <a:r>
              <a:rPr lang="en-US" b="1" dirty="0" err="1">
                <a:latin typeface="Helvetica" pitchFamily="2" charset="0"/>
                <a:ea typeface="Calibri" panose="020F0502020204030204" pitchFamily="34" charset="0"/>
                <a:cs typeface="Times New Roman" panose="02020603050405020304" pitchFamily="18" charset="0"/>
              </a:rPr>
              <a:t>Priv&amp;Sec</a:t>
            </a:r>
            <a:r>
              <a:rPr lang="en-US" b="1" dirty="0">
                <a:latin typeface="Helvetica" pitchFamily="2" charset="0"/>
                <a:ea typeface="Calibri" panose="020F0502020204030204" pitchFamily="34" charset="0"/>
                <a:cs typeface="Times New Roman" panose="02020603050405020304" pitchFamily="18" charset="0"/>
              </a:rPr>
              <a:t> Controls</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F81DEAE-80FE-BCE3-3737-FEBDBFB38857}"/>
              </a:ext>
            </a:extLst>
          </p:cNvPr>
          <p:cNvSpPr/>
          <p:nvPr/>
        </p:nvSpPr>
        <p:spPr>
          <a:xfrm>
            <a:off x="5057775" y="1757363"/>
            <a:ext cx="1743075" cy="2071687"/>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a:extLst>
              <a:ext uri="{FF2B5EF4-FFF2-40B4-BE49-F238E27FC236}">
                <a16:creationId xmlns:a16="http://schemas.microsoft.com/office/drawing/2014/main" id="{93AC81FA-3D8C-C70B-7DE7-3547465528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370" b="-2396"/>
          <a:stretch/>
        </p:blipFill>
        <p:spPr bwMode="auto">
          <a:xfrm>
            <a:off x="6537319" y="4877598"/>
            <a:ext cx="4838228" cy="88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B299-96A6-5011-0D72-AD6366B7956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F2946BB-C35E-5350-9127-A037DCEF4833}"/>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Evolution – Example</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6" name="Picture 2">
            <a:extLst>
              <a:ext uri="{FF2B5EF4-FFF2-40B4-BE49-F238E27FC236}">
                <a16:creationId xmlns:a16="http://schemas.microsoft.com/office/drawing/2014/main" id="{0361DC8D-86EB-1B1D-FCD3-5AA9FF4B8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90650"/>
            <a:ext cx="76200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54C5-364E-0B10-4FBF-ACA25AB635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998F94-C5DE-FA83-234F-908D8A70BA1E}"/>
              </a:ext>
            </a:extLst>
          </p:cNvPr>
          <p:cNvSpPr txBox="1"/>
          <p:nvPr/>
        </p:nvSpPr>
        <p:spPr>
          <a:xfrm>
            <a:off x="655440" y="1587500"/>
            <a:ext cx="10881120" cy="4955203"/>
          </a:xfrm>
          <a:prstGeom prst="rect">
            <a:avLst/>
          </a:prstGeom>
          <a:noFill/>
        </p:spPr>
        <p:txBody>
          <a:bodyPr wrap="square">
            <a:spAutoFit/>
          </a:bodyPr>
          <a:lstStyle/>
          <a:p>
            <a:pPr marL="342900" indent="-342900">
              <a:buFont typeface="Arial" panose="020B0604020202020204" pitchFamily="34" charset="0"/>
              <a:buChar char="•"/>
            </a:pPr>
            <a:r>
              <a:rPr lang="en-IE" sz="2800" dirty="0">
                <a:solidFill>
                  <a:schemeClr val="bg1">
                    <a:lumMod val="75000"/>
                  </a:schemeClr>
                </a:solidFill>
                <a:latin typeface="Helvetica" pitchFamily="2" charset="0"/>
                <a:ea typeface="Times New Roman" panose="02020603050405020304" pitchFamily="18" charset="0"/>
              </a:rPr>
              <a:t>Intro to GDPR Compliance</a:t>
            </a:r>
          </a:p>
          <a:p>
            <a:pPr marL="342900" indent="-342900">
              <a:buFont typeface="Arial" panose="020B0604020202020204" pitchFamily="34" charset="0"/>
              <a:buChar char="•"/>
            </a:pPr>
            <a:endParaRPr lang="en-IE" sz="2400" dirty="0">
              <a:solidFill>
                <a:schemeClr val="bg1">
                  <a:lumMod val="75000"/>
                </a:schemeClr>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75000"/>
                  </a:schemeClr>
                </a:solidFill>
                <a:latin typeface="Helvetica" pitchFamily="2" charset="0"/>
                <a:ea typeface="Times New Roman" panose="02020603050405020304" pitchFamily="18" charset="0"/>
              </a:rPr>
              <a:t>Our Approach to Support Software Compliance</a:t>
            </a:r>
            <a:endParaRPr lang="en-IE" sz="1200" dirty="0">
              <a:solidFill>
                <a:schemeClr val="bg1">
                  <a:lumMod val="75000"/>
                </a:schemeClr>
              </a:solidFill>
              <a:latin typeface="Helvetica" pitchFamily="2" charset="0"/>
              <a:ea typeface="Times New Roman" panose="02020603050405020304" pitchFamily="18" charset="0"/>
            </a:endParaRPr>
          </a:p>
          <a:p>
            <a:pPr marL="800100" lvl="1" indent="-342900">
              <a:buFont typeface="System Font Regular"/>
              <a:buChar char="-"/>
            </a:pPr>
            <a:endParaRPr lang="en-IE" sz="1200" dirty="0">
              <a:solidFill>
                <a:schemeClr val="bg1">
                  <a:lumMod val="75000"/>
                </a:schemeClr>
              </a:solidFill>
              <a:latin typeface="Helvetica" pitchFamily="2" charset="0"/>
              <a:ea typeface="Times New Roman" panose="02020603050405020304" pitchFamily="18" charset="0"/>
            </a:endParaRPr>
          </a:p>
          <a:p>
            <a:pPr marL="800100" lvl="1" indent="-342900">
              <a:buFont typeface="System Font Regular"/>
              <a:buChar char="-"/>
            </a:pPr>
            <a:r>
              <a:rPr lang="en-IE" sz="2400" dirty="0">
                <a:solidFill>
                  <a:schemeClr val="bg1">
                    <a:lumMod val="75000"/>
                  </a:schemeClr>
                </a:solidFill>
                <a:latin typeface="Helvetica" pitchFamily="2" charset="0"/>
                <a:ea typeface="Times New Roman" panose="02020603050405020304" pitchFamily="18" charset="0"/>
              </a:rPr>
              <a:t>Gap Analysis</a:t>
            </a:r>
          </a:p>
          <a:p>
            <a:pPr marL="800100" lvl="1" indent="-342900">
              <a:buFont typeface="System Font Regular"/>
              <a:buChar char="-"/>
            </a:pPr>
            <a:r>
              <a:rPr lang="en-IE" sz="2400" dirty="0">
                <a:solidFill>
                  <a:schemeClr val="bg1">
                    <a:lumMod val="75000"/>
                  </a:schemeClr>
                </a:solidFill>
                <a:latin typeface="Helvetica" pitchFamily="2" charset="0"/>
                <a:ea typeface="Times New Roman" panose="02020603050405020304" pitchFamily="18" charset="0"/>
              </a:rPr>
              <a:t>Evolution</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b="1" dirty="0">
                <a:solidFill>
                  <a:srgbClr val="11171C"/>
                </a:solidFill>
                <a:latin typeface="Helvetica" pitchFamily="2" charset="0"/>
                <a:ea typeface="Times New Roman" panose="02020603050405020304" pitchFamily="18" charset="0"/>
              </a:rPr>
              <a:t>Evaluation</a:t>
            </a:r>
          </a:p>
          <a:p>
            <a:pPr marL="342900" indent="-342900">
              <a:buFont typeface="Arial" panose="020B0604020202020204" pitchFamily="34" charset="0"/>
              <a:buChar char="•"/>
            </a:pPr>
            <a:endParaRPr lang="en-IE" sz="2400" dirty="0">
              <a:solidFill>
                <a:schemeClr val="bg1">
                  <a:lumMod val="50000"/>
                </a:schemeClr>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75000"/>
                  </a:schemeClr>
                </a:solidFill>
                <a:latin typeface="Helvetica" pitchFamily="2" charset="0"/>
                <a:ea typeface="Times New Roman" panose="02020603050405020304" pitchFamily="18" charset="0"/>
              </a:rPr>
              <a:t>Discussion &amp; Future Work</a:t>
            </a:r>
          </a:p>
          <a:p>
            <a:pPr marL="342900" indent="-342900">
              <a:buFont typeface="Arial" panose="020B0604020202020204" pitchFamily="34" charset="0"/>
              <a:buChar char="•"/>
            </a:pPr>
            <a:endParaRPr lang="en-IE" sz="2400" dirty="0">
              <a:solidFill>
                <a:srgbClr val="000000"/>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127267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8AAB3-2BF5-0064-F763-28B6EFCD8DB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29FE7BD-5387-36A9-ED46-020B2194F09B}"/>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Evaluation </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58FFA9D-C382-9D6E-515C-01869ED8DC94}"/>
              </a:ext>
            </a:extLst>
          </p:cNvPr>
          <p:cNvSpPr txBox="1"/>
          <p:nvPr/>
        </p:nvSpPr>
        <p:spPr>
          <a:xfrm>
            <a:off x="655440" y="1587500"/>
            <a:ext cx="10881120" cy="2492990"/>
          </a:xfrm>
          <a:prstGeom prst="rect">
            <a:avLst/>
          </a:prstGeom>
          <a:noFill/>
        </p:spPr>
        <p:txBody>
          <a:bodyPr wrap="square">
            <a:spAutoFit/>
          </a:bodyPr>
          <a:lstStyle/>
          <a:p>
            <a:pPr marL="342900" indent="-342900">
              <a:buFont typeface="Arial" panose="020B0604020202020204" pitchFamily="34" charset="0"/>
              <a:buChar char="•"/>
            </a:pPr>
            <a:r>
              <a:rPr lang="en-IE" sz="2400" dirty="0">
                <a:solidFill>
                  <a:srgbClr val="11171C"/>
                </a:solidFill>
                <a:latin typeface="Helvetica" pitchFamily="2" charset="0"/>
                <a:ea typeface="Times New Roman" panose="02020603050405020304" pitchFamily="18" charset="0"/>
              </a:rPr>
              <a:t>RQ1) What Manual Activities shall a software engineer perform to apply our approach in practice?</a:t>
            </a:r>
          </a:p>
          <a:p>
            <a:pPr marL="342900" indent="-342900">
              <a:buFont typeface="Arial" panose="020B0604020202020204" pitchFamily="34" charset="0"/>
              <a:buChar char="•"/>
            </a:pPr>
            <a:endParaRPr lang="en-IE" sz="1200" dirty="0">
              <a:solidFill>
                <a:srgbClr val="11171C"/>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400" dirty="0">
                <a:solidFill>
                  <a:srgbClr val="11171C"/>
                </a:solidFill>
                <a:latin typeface="Helvetica" pitchFamily="2" charset="0"/>
                <a:ea typeface="Times New Roman" panose="02020603050405020304" pitchFamily="18" charset="0"/>
              </a:rPr>
              <a:t>RQ2) Can our approach be applied to a large-scale software project?</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pic>
        <p:nvPicPr>
          <p:cNvPr id="44034" name="Picture 2" descr="FenixEdu™">
            <a:extLst>
              <a:ext uri="{FF2B5EF4-FFF2-40B4-BE49-F238E27FC236}">
                <a16:creationId xmlns:a16="http://schemas.microsoft.com/office/drawing/2014/main" id="{A39BE80B-87BA-24E5-2BB9-A448889D67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5" t="21371" r="12224" b="21490"/>
          <a:stretch/>
        </p:blipFill>
        <p:spPr bwMode="auto">
          <a:xfrm>
            <a:off x="2522084" y="3973781"/>
            <a:ext cx="1995815" cy="1592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2A9EC4-5E95-43C0-81DD-199CA9DA0FFD}"/>
              </a:ext>
            </a:extLst>
          </p:cNvPr>
          <p:cNvSpPr txBox="1"/>
          <p:nvPr/>
        </p:nvSpPr>
        <p:spPr>
          <a:xfrm>
            <a:off x="2522084" y="5328865"/>
            <a:ext cx="3173262" cy="1200329"/>
          </a:xfrm>
          <a:prstGeom prst="rect">
            <a:avLst/>
          </a:prstGeom>
          <a:noFill/>
        </p:spPr>
        <p:txBody>
          <a:bodyPr wrap="square">
            <a:spAutoFit/>
          </a:bodyPr>
          <a:lstStyle/>
          <a:p>
            <a:br>
              <a:rPr lang="en-IE" dirty="0">
                <a:latin typeface="Helvetica" pitchFamily="2" charset="0"/>
              </a:rPr>
            </a:br>
            <a:r>
              <a:rPr lang="en-IE" dirty="0">
                <a:latin typeface="Helvetica" pitchFamily="2" charset="0"/>
              </a:rPr>
              <a:t>- </a:t>
            </a:r>
            <a:r>
              <a:rPr lang="en-IE" b="0" i="0" dirty="0">
                <a:solidFill>
                  <a:srgbClr val="1F1F1F"/>
                </a:solidFill>
                <a:effectLst/>
                <a:latin typeface="Helvetica" pitchFamily="2" charset="0"/>
              </a:rPr>
              <a:t>445K lines of code</a:t>
            </a:r>
          </a:p>
          <a:p>
            <a:r>
              <a:rPr lang="en-IE" dirty="0">
                <a:solidFill>
                  <a:srgbClr val="1F1F1F"/>
                </a:solidFill>
                <a:latin typeface="Helvetica" pitchFamily="2" charset="0"/>
              </a:rPr>
              <a:t>- </a:t>
            </a:r>
            <a:r>
              <a:rPr lang="en-IE" b="0" i="0" dirty="0">
                <a:solidFill>
                  <a:srgbClr val="1F1F1F"/>
                </a:solidFill>
                <a:effectLst/>
                <a:latin typeface="Helvetica" pitchFamily="2" charset="0"/>
              </a:rPr>
              <a:t>228 entity types</a:t>
            </a:r>
          </a:p>
          <a:p>
            <a:r>
              <a:rPr lang="en-IE" b="0" i="0" dirty="0">
                <a:solidFill>
                  <a:srgbClr val="1F1F1F"/>
                </a:solidFill>
                <a:effectLst/>
                <a:latin typeface="Helvetica" pitchFamily="2" charset="0"/>
              </a:rPr>
              <a:t>- 343 processing</a:t>
            </a:r>
            <a:endParaRPr lang="en-US" dirty="0">
              <a:latin typeface="Helvetica" pitchFamily="2" charset="0"/>
            </a:endParaRPr>
          </a:p>
        </p:txBody>
      </p:sp>
      <p:pic>
        <p:nvPicPr>
          <p:cNvPr id="44036" name="Picture 4" descr="Web Developer&quot; Illustration - Download ...">
            <a:extLst>
              <a:ext uri="{FF2B5EF4-FFF2-40B4-BE49-F238E27FC236}">
                <a16:creationId xmlns:a16="http://schemas.microsoft.com/office/drawing/2014/main" id="{61D73208-7B63-7432-D70E-2E1E1715D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234" y="3994073"/>
            <a:ext cx="1480680" cy="1514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218947-3627-FBF5-BAE9-C69B18D2F8C2}"/>
              </a:ext>
            </a:extLst>
          </p:cNvPr>
          <p:cNvSpPr txBox="1"/>
          <p:nvPr/>
        </p:nvSpPr>
        <p:spPr>
          <a:xfrm>
            <a:off x="6738233" y="5586759"/>
            <a:ext cx="4565307" cy="1200329"/>
          </a:xfrm>
          <a:prstGeom prst="rect">
            <a:avLst/>
          </a:prstGeom>
          <a:noFill/>
        </p:spPr>
        <p:txBody>
          <a:bodyPr wrap="square">
            <a:spAutoFit/>
          </a:bodyPr>
          <a:lstStyle/>
          <a:p>
            <a:pPr marL="285750" indent="-285750">
              <a:buFontTx/>
              <a:buChar char="-"/>
            </a:pPr>
            <a:r>
              <a:rPr lang="en-IE" dirty="0">
                <a:latin typeface="Helvetica" pitchFamily="2" charset="0"/>
              </a:rPr>
              <a:t>15+ </a:t>
            </a:r>
            <a:r>
              <a:rPr lang="en-IE" dirty="0" err="1">
                <a:latin typeface="Helvetica" pitchFamily="2" charset="0"/>
              </a:rPr>
              <a:t>YoE</a:t>
            </a:r>
            <a:endParaRPr lang="en-IE" dirty="0">
              <a:latin typeface="Helvetica" pitchFamily="2" charset="0"/>
            </a:endParaRPr>
          </a:p>
          <a:p>
            <a:pPr marL="285750" indent="-285750">
              <a:buFontTx/>
              <a:buChar char="-"/>
            </a:pPr>
            <a:r>
              <a:rPr lang="en-IE" dirty="0">
                <a:latin typeface="Helvetica" pitchFamily="2" charset="0"/>
              </a:rPr>
              <a:t>Familiarity with GDPR DPP, Fenix Edu</a:t>
            </a:r>
          </a:p>
          <a:p>
            <a:pPr marL="285750" indent="-285750">
              <a:buFontTx/>
              <a:buChar char="-"/>
            </a:pPr>
            <a:r>
              <a:rPr lang="en-IE" dirty="0">
                <a:latin typeface="Helvetica" pitchFamily="2" charset="0"/>
              </a:rPr>
              <a:t>2h Workshop to describe our approach</a:t>
            </a:r>
          </a:p>
          <a:p>
            <a:endParaRPr lang="en-US" dirty="0">
              <a:latin typeface="Helvetica" pitchFamily="2" charset="0"/>
            </a:endParaRPr>
          </a:p>
        </p:txBody>
      </p:sp>
    </p:spTree>
    <p:extLst>
      <p:ext uri="{BB962C8B-B14F-4D97-AF65-F5344CB8AC3E}">
        <p14:creationId xmlns:p14="http://schemas.microsoft.com/office/powerpoint/2010/main" val="26433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3843-542C-EDCE-CC02-021EC1B8ACC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35AD986-2905-583F-2BD0-7081EED243E4}"/>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Evaluation – Manual Activities</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44036" name="Picture 4" descr="Web Developer&quot; Illustration - Download ...">
            <a:extLst>
              <a:ext uri="{FF2B5EF4-FFF2-40B4-BE49-F238E27FC236}">
                <a16:creationId xmlns:a16="http://schemas.microsoft.com/office/drawing/2014/main" id="{D9B46F77-D2B0-F3C9-3576-9A45ABB21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047" y="1923632"/>
            <a:ext cx="1480680" cy="1514029"/>
          </a:xfrm>
          <a:prstGeom prst="rect">
            <a:avLst/>
          </a:prstGeom>
          <a:noFill/>
          <a:extLst>
            <a:ext uri="{909E8E84-426E-40DD-AFC4-6F175D3DCCD1}">
              <a14:hiddenFill xmlns:a14="http://schemas.microsoft.com/office/drawing/2010/main">
                <a:solidFill>
                  <a:srgbClr val="FFFFFF"/>
                </a:solidFill>
              </a14:hiddenFill>
            </a:ext>
          </a:extLst>
        </p:spPr>
      </p:pic>
      <p:sp>
        <p:nvSpPr>
          <p:cNvPr id="3" name="Folded Corner 2">
            <a:extLst>
              <a:ext uri="{FF2B5EF4-FFF2-40B4-BE49-F238E27FC236}">
                <a16:creationId xmlns:a16="http://schemas.microsoft.com/office/drawing/2014/main" id="{B8D97FE9-6AF3-CA9C-B1B7-A2682E5B813B}"/>
              </a:ext>
            </a:extLst>
          </p:cNvPr>
          <p:cNvSpPr/>
          <p:nvPr/>
        </p:nvSpPr>
        <p:spPr>
          <a:xfrm rot="10800000">
            <a:off x="1728592" y="1565753"/>
            <a:ext cx="1014608" cy="856463"/>
          </a:xfrm>
          <a:prstGeom prst="foldedCorner">
            <a:avLst>
              <a:gd name="adj" fmla="val 3568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24E6A5-08CA-E0BD-B27A-3EBF91FD26C5}"/>
              </a:ext>
            </a:extLst>
          </p:cNvPr>
          <p:cNvSpPr txBox="1"/>
          <p:nvPr/>
        </p:nvSpPr>
        <p:spPr>
          <a:xfrm>
            <a:off x="1799559" y="1846896"/>
            <a:ext cx="1294370" cy="523220"/>
          </a:xfrm>
          <a:prstGeom prst="rect">
            <a:avLst/>
          </a:prstGeom>
          <a:noFill/>
        </p:spPr>
        <p:txBody>
          <a:bodyPr wrap="square" rtlCol="0">
            <a:spAutoFit/>
          </a:bodyPr>
          <a:lstStyle/>
          <a:p>
            <a:r>
              <a:rPr lang="en-US" sz="1400" dirty="0">
                <a:latin typeface="Helvetica" pitchFamily="2" charset="0"/>
              </a:rPr>
              <a:t>Data Dictionary</a:t>
            </a:r>
          </a:p>
        </p:txBody>
      </p:sp>
      <p:pic>
        <p:nvPicPr>
          <p:cNvPr id="6" name="Picture 5">
            <a:extLst>
              <a:ext uri="{FF2B5EF4-FFF2-40B4-BE49-F238E27FC236}">
                <a16:creationId xmlns:a16="http://schemas.microsoft.com/office/drawing/2014/main" id="{D5B2733F-C0C9-D332-5C79-62830BBED824}"/>
              </a:ext>
            </a:extLst>
          </p:cNvPr>
          <p:cNvPicPr>
            <a:picLocks noChangeAspect="1"/>
          </p:cNvPicPr>
          <p:nvPr/>
        </p:nvPicPr>
        <p:blipFill rotWithShape="1">
          <a:blip r:embed="rId4"/>
          <a:srcRect l="3700" t="4854" r="5451" b="17664"/>
          <a:stretch/>
        </p:blipFill>
        <p:spPr>
          <a:xfrm>
            <a:off x="1096423" y="2971065"/>
            <a:ext cx="1646777" cy="1214424"/>
          </a:xfrm>
          <a:prstGeom prst="rect">
            <a:avLst/>
          </a:prstGeom>
        </p:spPr>
      </p:pic>
      <p:pic>
        <p:nvPicPr>
          <p:cNvPr id="9" name="Picture 8">
            <a:extLst>
              <a:ext uri="{FF2B5EF4-FFF2-40B4-BE49-F238E27FC236}">
                <a16:creationId xmlns:a16="http://schemas.microsoft.com/office/drawing/2014/main" id="{FA8CA6CA-D4B2-5125-B4D0-07FA3A41FBF9}"/>
              </a:ext>
            </a:extLst>
          </p:cNvPr>
          <p:cNvPicPr>
            <a:picLocks noChangeAspect="1"/>
          </p:cNvPicPr>
          <p:nvPr/>
        </p:nvPicPr>
        <p:blipFill rotWithShape="1">
          <a:blip r:embed="rId4"/>
          <a:srcRect l="3700" t="4854" r="5451" b="17664"/>
          <a:stretch/>
        </p:blipFill>
        <p:spPr>
          <a:xfrm>
            <a:off x="1274223" y="3098065"/>
            <a:ext cx="1646777" cy="1214424"/>
          </a:xfrm>
          <a:prstGeom prst="rect">
            <a:avLst/>
          </a:prstGeom>
        </p:spPr>
      </p:pic>
      <p:pic>
        <p:nvPicPr>
          <p:cNvPr id="10" name="Picture 9">
            <a:extLst>
              <a:ext uri="{FF2B5EF4-FFF2-40B4-BE49-F238E27FC236}">
                <a16:creationId xmlns:a16="http://schemas.microsoft.com/office/drawing/2014/main" id="{A5CC848A-6DB2-860C-137C-31419F3CC769}"/>
              </a:ext>
            </a:extLst>
          </p:cNvPr>
          <p:cNvPicPr>
            <a:picLocks noChangeAspect="1"/>
          </p:cNvPicPr>
          <p:nvPr/>
        </p:nvPicPr>
        <p:blipFill rotWithShape="1">
          <a:blip r:embed="rId4"/>
          <a:srcRect l="3700" t="4854" r="5451" b="17664"/>
          <a:stretch/>
        </p:blipFill>
        <p:spPr>
          <a:xfrm>
            <a:off x="1452023" y="3225065"/>
            <a:ext cx="1646777" cy="1214424"/>
          </a:xfrm>
          <a:prstGeom prst="rect">
            <a:avLst/>
          </a:prstGeom>
        </p:spPr>
      </p:pic>
      <p:sp>
        <p:nvSpPr>
          <p:cNvPr id="11" name="TextBox 10">
            <a:extLst>
              <a:ext uri="{FF2B5EF4-FFF2-40B4-BE49-F238E27FC236}">
                <a16:creationId xmlns:a16="http://schemas.microsoft.com/office/drawing/2014/main" id="{F75756B6-5985-AE3B-B6B7-2E889FF4B105}"/>
              </a:ext>
            </a:extLst>
          </p:cNvPr>
          <p:cNvSpPr txBox="1"/>
          <p:nvPr/>
        </p:nvSpPr>
        <p:spPr>
          <a:xfrm>
            <a:off x="1013131" y="4566489"/>
            <a:ext cx="2445528" cy="646331"/>
          </a:xfrm>
          <a:prstGeom prst="rect">
            <a:avLst/>
          </a:prstGeom>
          <a:noFill/>
        </p:spPr>
        <p:txBody>
          <a:bodyPr wrap="square" rtlCol="0">
            <a:spAutoFit/>
          </a:bodyPr>
          <a:lstStyle/>
          <a:p>
            <a:pPr algn="ctr"/>
            <a:r>
              <a:rPr lang="en-US" dirty="0">
                <a:latin typeface="Helvetica" pitchFamily="2" charset="0"/>
              </a:rPr>
              <a:t>GDPR Relevant Sequence Diagrams</a:t>
            </a:r>
          </a:p>
        </p:txBody>
      </p:sp>
      <p:cxnSp>
        <p:nvCxnSpPr>
          <p:cNvPr id="14" name="Straight Arrow Connector 13">
            <a:extLst>
              <a:ext uri="{FF2B5EF4-FFF2-40B4-BE49-F238E27FC236}">
                <a16:creationId xmlns:a16="http://schemas.microsoft.com/office/drawing/2014/main" id="{FCB28F92-FBD4-7961-F614-083DFF453025}"/>
              </a:ext>
            </a:extLst>
          </p:cNvPr>
          <p:cNvCxnSpPr>
            <a:cxnSpLocks/>
          </p:cNvCxnSpPr>
          <p:nvPr/>
        </p:nvCxnSpPr>
        <p:spPr>
          <a:xfrm>
            <a:off x="3019768" y="2170061"/>
            <a:ext cx="694568" cy="49650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37D23B-5323-F927-01AB-8E1AADA4CFC0}"/>
              </a:ext>
            </a:extLst>
          </p:cNvPr>
          <p:cNvCxnSpPr>
            <a:cxnSpLocks/>
          </p:cNvCxnSpPr>
          <p:nvPr/>
        </p:nvCxnSpPr>
        <p:spPr>
          <a:xfrm flipV="1">
            <a:off x="3166521" y="3156958"/>
            <a:ext cx="547815" cy="60316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43D729-118E-D0F3-9701-E3BA76616A8B}"/>
              </a:ext>
            </a:extLst>
          </p:cNvPr>
          <p:cNvSpPr txBox="1"/>
          <p:nvPr/>
        </p:nvSpPr>
        <p:spPr>
          <a:xfrm>
            <a:off x="6002150" y="2218981"/>
            <a:ext cx="4915627" cy="461665"/>
          </a:xfrm>
          <a:prstGeom prst="rect">
            <a:avLst/>
          </a:prstGeom>
          <a:noFill/>
        </p:spPr>
        <p:txBody>
          <a:bodyPr wrap="square">
            <a:spAutoFit/>
          </a:bodyPr>
          <a:lstStyle/>
          <a:p>
            <a:r>
              <a:rPr lang="en-IE" sz="2400" dirty="0">
                <a:solidFill>
                  <a:srgbClr val="11171C"/>
                </a:solidFill>
                <a:latin typeface="Helvetica" pitchFamily="2" charset="0"/>
                <a:ea typeface="Times New Roman" panose="02020603050405020304" pitchFamily="18" charset="0"/>
              </a:rPr>
              <a:t>Generation of Data-Flow Filters</a:t>
            </a:r>
          </a:p>
        </p:txBody>
      </p:sp>
      <p:sp>
        <p:nvSpPr>
          <p:cNvPr id="21" name="TextBox 20">
            <a:extLst>
              <a:ext uri="{FF2B5EF4-FFF2-40B4-BE49-F238E27FC236}">
                <a16:creationId xmlns:a16="http://schemas.microsoft.com/office/drawing/2014/main" id="{F6754AD7-6C38-952D-4BDB-A5844B2C8D9F}"/>
              </a:ext>
            </a:extLst>
          </p:cNvPr>
          <p:cNvSpPr txBox="1"/>
          <p:nvPr/>
        </p:nvSpPr>
        <p:spPr>
          <a:xfrm>
            <a:off x="6002149" y="2789234"/>
            <a:ext cx="4915627" cy="1569660"/>
          </a:xfrm>
          <a:prstGeom prst="rect">
            <a:avLst/>
          </a:prstGeom>
          <a:noFill/>
        </p:spPr>
        <p:txBody>
          <a:bodyPr wrap="square">
            <a:spAutoFit/>
          </a:bodyPr>
          <a:lstStyle/>
          <a:p>
            <a:r>
              <a:rPr lang="en-IE" sz="2400" dirty="0">
                <a:solidFill>
                  <a:srgbClr val="11171C"/>
                </a:solidFill>
                <a:latin typeface="Helvetica" pitchFamily="2" charset="0"/>
                <a:ea typeface="Times New Roman" panose="02020603050405020304" pitchFamily="18" charset="0"/>
              </a:rPr>
              <a:t>Configuration of </a:t>
            </a:r>
            <a:r>
              <a:rPr lang="en-IE" sz="2400" dirty="0" err="1">
                <a:solidFill>
                  <a:srgbClr val="11171C"/>
                </a:solidFill>
                <a:latin typeface="Helvetica" pitchFamily="2" charset="0"/>
                <a:ea typeface="Times New Roman" panose="02020603050405020304" pitchFamily="18" charset="0"/>
              </a:rPr>
              <a:t>Priv&amp;Sec</a:t>
            </a:r>
            <a:r>
              <a:rPr lang="en-IE" sz="2400" dirty="0">
                <a:solidFill>
                  <a:srgbClr val="11171C"/>
                </a:solidFill>
                <a:latin typeface="Helvetica" pitchFamily="2" charset="0"/>
                <a:ea typeface="Times New Roman" panose="02020603050405020304" pitchFamily="18" charset="0"/>
              </a:rPr>
              <a:t> Controls</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25324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D61B-FBE6-7A2E-E4ED-3236C3BC527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561E480-852F-A5AC-D97A-3B15E8B8FAA4}"/>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Evaluation – Manual Activities</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13" name="Picture 12" descr="A screenshot of a computer&#10;&#10;AI-generated content may be incorrect.">
            <a:extLst>
              <a:ext uri="{FF2B5EF4-FFF2-40B4-BE49-F238E27FC236}">
                <a16:creationId xmlns:a16="http://schemas.microsoft.com/office/drawing/2014/main" id="{1CED5819-3233-2B63-E0F2-43334C1334CD}"/>
              </a:ext>
            </a:extLst>
          </p:cNvPr>
          <p:cNvPicPr>
            <a:picLocks noChangeAspect="1"/>
          </p:cNvPicPr>
          <p:nvPr/>
        </p:nvPicPr>
        <p:blipFill>
          <a:blip r:embed="rId3"/>
          <a:stretch>
            <a:fillRect/>
          </a:stretch>
        </p:blipFill>
        <p:spPr>
          <a:xfrm>
            <a:off x="593893" y="1325563"/>
            <a:ext cx="6418719" cy="4611689"/>
          </a:xfrm>
          <a:prstGeom prst="rect">
            <a:avLst/>
          </a:prstGeom>
        </p:spPr>
      </p:pic>
      <p:sp>
        <p:nvSpPr>
          <p:cNvPr id="15" name="TextBox 14">
            <a:extLst>
              <a:ext uri="{FF2B5EF4-FFF2-40B4-BE49-F238E27FC236}">
                <a16:creationId xmlns:a16="http://schemas.microsoft.com/office/drawing/2014/main" id="{1F838D3A-CD2B-030E-E8A5-6E02E76C5FA2}"/>
              </a:ext>
            </a:extLst>
          </p:cNvPr>
          <p:cNvSpPr txBox="1"/>
          <p:nvPr/>
        </p:nvSpPr>
        <p:spPr>
          <a:xfrm>
            <a:off x="7531100" y="1325563"/>
            <a:ext cx="4125462" cy="2123658"/>
          </a:xfrm>
          <a:prstGeom prst="rect">
            <a:avLst/>
          </a:prstGeom>
          <a:noFill/>
        </p:spPr>
        <p:txBody>
          <a:bodyPr wrap="square">
            <a:spAutoFit/>
          </a:bodyPr>
          <a:lstStyle/>
          <a:p>
            <a:r>
              <a:rPr lang="en-IE" sz="2400" b="0" i="0" dirty="0">
                <a:solidFill>
                  <a:srgbClr val="1F1F1F"/>
                </a:solidFill>
                <a:effectLst/>
                <a:latin typeface="ElsevierGulliver"/>
              </a:rPr>
              <a:t>Injection logic worked </a:t>
            </a:r>
            <a:r>
              <a:rPr lang="en-IE" sz="2400" b="1" i="0" dirty="0">
                <a:solidFill>
                  <a:srgbClr val="1F1F1F"/>
                </a:solidFill>
                <a:effectLst/>
                <a:latin typeface="ElsevierGulliver"/>
              </a:rPr>
              <a:t>correctly</a:t>
            </a:r>
            <a:r>
              <a:rPr lang="en-IE" sz="2400" b="0" i="0" dirty="0">
                <a:solidFill>
                  <a:srgbClr val="1F1F1F"/>
                </a:solidFill>
                <a:effectLst/>
                <a:latin typeface="ElsevierGulliver"/>
              </a:rPr>
              <a:t> for </a:t>
            </a:r>
            <a:r>
              <a:rPr lang="en-IE" sz="2400" b="1" i="0" dirty="0">
                <a:solidFill>
                  <a:srgbClr val="1F1F1F"/>
                </a:solidFill>
                <a:effectLst/>
                <a:latin typeface="ElsevierGulliver"/>
              </a:rPr>
              <a:t>81.5%</a:t>
            </a:r>
            <a:r>
              <a:rPr lang="en-IE" sz="2400" b="0" i="0" dirty="0">
                <a:solidFill>
                  <a:srgbClr val="1F1F1F"/>
                </a:solidFill>
                <a:effectLst/>
                <a:latin typeface="ElsevierGulliver"/>
              </a:rPr>
              <a:t> of the cases (i.e., 661) and </a:t>
            </a:r>
            <a:r>
              <a:rPr lang="en-IE" sz="2400" b="1" i="0" dirty="0">
                <a:solidFill>
                  <a:srgbClr val="1F1F1F"/>
                </a:solidFill>
                <a:effectLst/>
                <a:latin typeface="ElsevierGulliver"/>
              </a:rPr>
              <a:t>incorrectly</a:t>
            </a:r>
            <a:r>
              <a:rPr lang="en-IE" sz="2400" b="0" i="0" dirty="0">
                <a:solidFill>
                  <a:srgbClr val="1F1F1F"/>
                </a:solidFill>
                <a:effectLst/>
                <a:latin typeface="ElsevierGulliver"/>
              </a:rPr>
              <a:t> for </a:t>
            </a:r>
            <a:r>
              <a:rPr lang="en-IE" sz="2400" b="1" i="0" dirty="0">
                <a:solidFill>
                  <a:srgbClr val="1F1F1F"/>
                </a:solidFill>
                <a:effectLst/>
                <a:latin typeface="ElsevierGulliver"/>
              </a:rPr>
              <a:t>19.5%</a:t>
            </a:r>
            <a:r>
              <a:rPr lang="en-IE" sz="2400" b="0" i="0" dirty="0">
                <a:solidFill>
                  <a:srgbClr val="1F1F1F"/>
                </a:solidFill>
                <a:effectLst/>
                <a:latin typeface="ElsevierGulliver"/>
              </a:rPr>
              <a:t> of the cases (i.e., 160). </a:t>
            </a:r>
          </a:p>
          <a:p>
            <a:endParaRPr lang="en-IE" dirty="0">
              <a:solidFill>
                <a:srgbClr val="1F1F1F"/>
              </a:solidFill>
              <a:latin typeface="ElsevierGulliver"/>
            </a:endParaRPr>
          </a:p>
          <a:p>
            <a:endParaRPr lang="en-IE" b="0" i="0" dirty="0">
              <a:solidFill>
                <a:srgbClr val="1F1F1F"/>
              </a:solidFill>
              <a:effectLst/>
              <a:latin typeface="ElsevierGulliver"/>
            </a:endParaRPr>
          </a:p>
        </p:txBody>
      </p:sp>
      <p:sp>
        <p:nvSpPr>
          <p:cNvPr id="17" name="TextBox 16">
            <a:extLst>
              <a:ext uri="{FF2B5EF4-FFF2-40B4-BE49-F238E27FC236}">
                <a16:creationId xmlns:a16="http://schemas.microsoft.com/office/drawing/2014/main" id="{E67877F5-01C0-4A1F-F73E-2A57F18C409B}"/>
              </a:ext>
            </a:extLst>
          </p:cNvPr>
          <p:cNvSpPr txBox="1"/>
          <p:nvPr/>
        </p:nvSpPr>
        <p:spPr>
          <a:xfrm>
            <a:off x="6415538" y="3631407"/>
            <a:ext cx="5662162" cy="1384995"/>
          </a:xfrm>
          <a:prstGeom prst="rect">
            <a:avLst/>
          </a:prstGeom>
          <a:noFill/>
        </p:spPr>
        <p:txBody>
          <a:bodyPr wrap="square">
            <a:spAutoFit/>
          </a:bodyPr>
          <a:lstStyle/>
          <a:p>
            <a:r>
              <a:rPr lang="en-IE" b="1" dirty="0">
                <a:solidFill>
                  <a:srgbClr val="1F1F1F"/>
                </a:solidFill>
                <a:latin typeface="Helvetica" pitchFamily="2" charset="0"/>
              </a:rPr>
              <a:t>Errors Explanations</a:t>
            </a:r>
            <a:r>
              <a:rPr lang="en-IE" b="1" i="0" dirty="0">
                <a:solidFill>
                  <a:srgbClr val="1F1F1F"/>
                </a:solidFill>
                <a:effectLst/>
                <a:latin typeface="Helvetica" pitchFamily="2" charset="0"/>
              </a:rPr>
              <a:t> </a:t>
            </a:r>
          </a:p>
          <a:p>
            <a:pPr marL="285750" indent="-285750">
              <a:buFont typeface="Arial" panose="020B0604020202020204" pitchFamily="34" charset="0"/>
              <a:buChar char="•"/>
            </a:pPr>
            <a:r>
              <a:rPr lang="en-IE" b="0" i="0" dirty="0">
                <a:solidFill>
                  <a:srgbClr val="1F1F1F"/>
                </a:solidFill>
                <a:effectLst/>
                <a:latin typeface="Helvetica" pitchFamily="2" charset="0"/>
              </a:rPr>
              <a:t>two controls were applied to the same diagram </a:t>
            </a:r>
          </a:p>
          <a:p>
            <a:pPr marL="285750" indent="-285750">
              <a:buFont typeface="Arial" panose="020B0604020202020204" pitchFamily="34" charset="0"/>
              <a:buChar char="•"/>
            </a:pPr>
            <a:endParaRPr lang="en-IE" sz="1200" dirty="0">
              <a:solidFill>
                <a:srgbClr val="1F1F1F"/>
              </a:solidFill>
              <a:latin typeface="Helvetica" pitchFamily="2" charset="0"/>
            </a:endParaRPr>
          </a:p>
          <a:p>
            <a:pPr marL="285750" indent="-285750">
              <a:buFont typeface="Arial" panose="020B0604020202020204" pitchFamily="34" charset="0"/>
              <a:buChar char="•"/>
            </a:pPr>
            <a:r>
              <a:rPr lang="en-IE" dirty="0">
                <a:solidFill>
                  <a:srgbClr val="1F1F1F"/>
                </a:solidFill>
                <a:latin typeface="Helvetica" pitchFamily="2" charset="0"/>
              </a:rPr>
              <a:t>a control</a:t>
            </a:r>
            <a:r>
              <a:rPr lang="en-IE" b="0" i="0" dirty="0">
                <a:solidFill>
                  <a:srgbClr val="1F1F1F"/>
                </a:solidFill>
                <a:effectLst/>
                <a:latin typeface="Helvetica" pitchFamily="2" charset="0"/>
              </a:rPr>
              <a:t> involved replacing some of the messages modified by another control applied previously</a:t>
            </a:r>
            <a:endParaRPr lang="en-US" dirty="0">
              <a:latin typeface="Helvetica" pitchFamily="2" charset="0"/>
            </a:endParaRPr>
          </a:p>
        </p:txBody>
      </p:sp>
    </p:spTree>
    <p:extLst>
      <p:ext uri="{BB962C8B-B14F-4D97-AF65-F5344CB8AC3E}">
        <p14:creationId xmlns:p14="http://schemas.microsoft.com/office/powerpoint/2010/main" val="22862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F786C-9B48-469D-1755-44F7E5D8F01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6F53D3C-DB95-450C-331E-223A4D0615E4}"/>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Evaluation – Effort Comparison</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2" name="Picture 1" descr="A screen shot of a number of actors&#10;&#10;AI-generated content may be incorrect.">
            <a:extLst>
              <a:ext uri="{FF2B5EF4-FFF2-40B4-BE49-F238E27FC236}">
                <a16:creationId xmlns:a16="http://schemas.microsoft.com/office/drawing/2014/main" id="{B727E8C1-36A3-1610-128E-5D4EA34348A1}"/>
              </a:ext>
            </a:extLst>
          </p:cNvPr>
          <p:cNvPicPr>
            <a:picLocks noChangeAspect="1"/>
          </p:cNvPicPr>
          <p:nvPr/>
        </p:nvPicPr>
        <p:blipFill>
          <a:blip r:embed="rId3"/>
          <a:stretch>
            <a:fillRect/>
          </a:stretch>
        </p:blipFill>
        <p:spPr>
          <a:xfrm>
            <a:off x="801318" y="1489814"/>
            <a:ext cx="7772400" cy="2173052"/>
          </a:xfrm>
          <a:prstGeom prst="rect">
            <a:avLst/>
          </a:prstGeom>
        </p:spPr>
      </p:pic>
      <p:pic>
        <p:nvPicPr>
          <p:cNvPr id="4" name="Picture 3" descr="A screenshot of a white sheet&#10;&#10;AI-generated content may be incorrect.">
            <a:extLst>
              <a:ext uri="{FF2B5EF4-FFF2-40B4-BE49-F238E27FC236}">
                <a16:creationId xmlns:a16="http://schemas.microsoft.com/office/drawing/2014/main" id="{FB2B9F89-CA80-4E21-C56A-50ED46967783}"/>
              </a:ext>
            </a:extLst>
          </p:cNvPr>
          <p:cNvPicPr>
            <a:picLocks noChangeAspect="1"/>
          </p:cNvPicPr>
          <p:nvPr/>
        </p:nvPicPr>
        <p:blipFill>
          <a:blip r:embed="rId4"/>
          <a:stretch>
            <a:fillRect/>
          </a:stretch>
        </p:blipFill>
        <p:spPr>
          <a:xfrm>
            <a:off x="801318" y="3827117"/>
            <a:ext cx="7772400" cy="2559632"/>
          </a:xfrm>
          <a:prstGeom prst="rect">
            <a:avLst/>
          </a:prstGeom>
        </p:spPr>
      </p:pic>
      <p:sp>
        <p:nvSpPr>
          <p:cNvPr id="6" name="TextBox 5">
            <a:extLst>
              <a:ext uri="{FF2B5EF4-FFF2-40B4-BE49-F238E27FC236}">
                <a16:creationId xmlns:a16="http://schemas.microsoft.com/office/drawing/2014/main" id="{FE9F2898-70B0-97B3-1FCF-97D99C1A7460}"/>
              </a:ext>
            </a:extLst>
          </p:cNvPr>
          <p:cNvSpPr txBox="1"/>
          <p:nvPr/>
        </p:nvSpPr>
        <p:spPr>
          <a:xfrm>
            <a:off x="8763000" y="1489814"/>
            <a:ext cx="4125462" cy="1754326"/>
          </a:xfrm>
          <a:prstGeom prst="rect">
            <a:avLst/>
          </a:prstGeom>
          <a:noFill/>
        </p:spPr>
        <p:txBody>
          <a:bodyPr wrap="square">
            <a:spAutoFit/>
          </a:bodyPr>
          <a:lstStyle/>
          <a:p>
            <a:r>
              <a:rPr lang="en-IE" sz="2400" b="1" i="0" dirty="0">
                <a:solidFill>
                  <a:srgbClr val="1F1F1F"/>
                </a:solidFill>
                <a:effectLst/>
                <a:latin typeface="ElsevierGulliver"/>
              </a:rPr>
              <a:t>Non-compliant diagrams</a:t>
            </a:r>
          </a:p>
          <a:p>
            <a:r>
              <a:rPr lang="en-IE" sz="2400" dirty="0" err="1">
                <a:solidFill>
                  <a:srgbClr val="1F1F1F"/>
                </a:solidFill>
                <a:latin typeface="ElsevierGulliver"/>
              </a:rPr>
              <a:t>UniXYZ</a:t>
            </a:r>
            <a:r>
              <a:rPr lang="en-IE" sz="2400" dirty="0">
                <a:solidFill>
                  <a:srgbClr val="1F1F1F"/>
                </a:solidFill>
                <a:latin typeface="ElsevierGulliver"/>
              </a:rPr>
              <a:t>: 10</a:t>
            </a:r>
          </a:p>
          <a:p>
            <a:r>
              <a:rPr lang="en-IE" sz="2400" i="0" dirty="0" err="1">
                <a:solidFill>
                  <a:srgbClr val="1F1F1F"/>
                </a:solidFill>
                <a:effectLst/>
                <a:latin typeface="ElsevierGulliver"/>
              </a:rPr>
              <a:t>FenixEdu</a:t>
            </a:r>
            <a:r>
              <a:rPr lang="en-IE" sz="2400" i="0" dirty="0">
                <a:solidFill>
                  <a:srgbClr val="1F1F1F"/>
                </a:solidFill>
                <a:effectLst/>
                <a:latin typeface="ElsevierGulliver"/>
              </a:rPr>
              <a:t>: 285</a:t>
            </a:r>
          </a:p>
          <a:p>
            <a:endParaRPr lang="en-IE" b="1" dirty="0">
              <a:solidFill>
                <a:srgbClr val="1F1F1F"/>
              </a:solidFill>
              <a:latin typeface="ElsevierGulliver"/>
            </a:endParaRPr>
          </a:p>
          <a:p>
            <a:endParaRPr lang="en-IE" b="1" i="0" dirty="0">
              <a:solidFill>
                <a:srgbClr val="1F1F1F"/>
              </a:solidFill>
              <a:effectLst/>
              <a:latin typeface="ElsevierGulliver"/>
            </a:endParaRPr>
          </a:p>
        </p:txBody>
      </p:sp>
    </p:spTree>
    <p:extLst>
      <p:ext uri="{BB962C8B-B14F-4D97-AF65-F5344CB8AC3E}">
        <p14:creationId xmlns:p14="http://schemas.microsoft.com/office/powerpoint/2010/main" val="22204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6B01-5210-5E8E-1625-1D0FAB2CB34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94165FC-F07A-EE09-AFC8-577FD6F74073}"/>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Evaluation – Performance</a:t>
            </a:r>
            <a:endParaRPr lang="en-IE" b="1" dirty="0">
              <a:latin typeface="Helvetica" pitchFamily="2" charset="0"/>
              <a:ea typeface="Calibri" panose="020F0502020204030204" pitchFamily="34" charset="0"/>
              <a:cs typeface="Times New Roman" panose="02020603050405020304" pitchFamily="18" charset="0"/>
            </a:endParaRPr>
          </a:p>
        </p:txBody>
      </p:sp>
      <p:pic>
        <p:nvPicPr>
          <p:cNvPr id="2" name="Picture 1" descr="A screen shot of a number of actors&#10;&#10;AI-generated content may be incorrect.">
            <a:extLst>
              <a:ext uri="{FF2B5EF4-FFF2-40B4-BE49-F238E27FC236}">
                <a16:creationId xmlns:a16="http://schemas.microsoft.com/office/drawing/2014/main" id="{157BA235-4079-D6C6-8F1D-C94F7C642B70}"/>
              </a:ext>
            </a:extLst>
          </p:cNvPr>
          <p:cNvPicPr>
            <a:picLocks noChangeAspect="1"/>
          </p:cNvPicPr>
          <p:nvPr/>
        </p:nvPicPr>
        <p:blipFill>
          <a:blip r:embed="rId3"/>
          <a:stretch>
            <a:fillRect/>
          </a:stretch>
        </p:blipFill>
        <p:spPr>
          <a:xfrm>
            <a:off x="801318" y="1489814"/>
            <a:ext cx="7772400" cy="2173052"/>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F8659272-CFD6-6AAC-501A-6FDF9CA32ED5}"/>
              </a:ext>
            </a:extLst>
          </p:cNvPr>
          <p:cNvPicPr>
            <a:picLocks noChangeAspect="1"/>
          </p:cNvPicPr>
          <p:nvPr/>
        </p:nvPicPr>
        <p:blipFill>
          <a:blip r:embed="rId4"/>
          <a:stretch>
            <a:fillRect/>
          </a:stretch>
        </p:blipFill>
        <p:spPr>
          <a:xfrm>
            <a:off x="801318" y="3916017"/>
            <a:ext cx="7772400" cy="2235578"/>
          </a:xfrm>
          <a:prstGeom prst="rect">
            <a:avLst/>
          </a:prstGeom>
        </p:spPr>
      </p:pic>
      <p:sp>
        <p:nvSpPr>
          <p:cNvPr id="7" name="TextBox 6">
            <a:extLst>
              <a:ext uri="{FF2B5EF4-FFF2-40B4-BE49-F238E27FC236}">
                <a16:creationId xmlns:a16="http://schemas.microsoft.com/office/drawing/2014/main" id="{AF78A924-7E09-5F61-49F1-DBAAEA2447D7}"/>
              </a:ext>
            </a:extLst>
          </p:cNvPr>
          <p:cNvSpPr txBox="1"/>
          <p:nvPr/>
        </p:nvSpPr>
        <p:spPr>
          <a:xfrm>
            <a:off x="8763000" y="1489814"/>
            <a:ext cx="4125462" cy="1754326"/>
          </a:xfrm>
          <a:prstGeom prst="rect">
            <a:avLst/>
          </a:prstGeom>
          <a:noFill/>
        </p:spPr>
        <p:txBody>
          <a:bodyPr wrap="square">
            <a:spAutoFit/>
          </a:bodyPr>
          <a:lstStyle/>
          <a:p>
            <a:r>
              <a:rPr lang="en-IE" sz="2400" b="1" i="0" dirty="0">
                <a:solidFill>
                  <a:srgbClr val="1F1F1F"/>
                </a:solidFill>
                <a:effectLst/>
                <a:latin typeface="ElsevierGulliver"/>
              </a:rPr>
              <a:t>Non-compliant diagrams</a:t>
            </a:r>
          </a:p>
          <a:p>
            <a:r>
              <a:rPr lang="en-IE" sz="2400" dirty="0" err="1">
                <a:solidFill>
                  <a:srgbClr val="1F1F1F"/>
                </a:solidFill>
                <a:latin typeface="ElsevierGulliver"/>
              </a:rPr>
              <a:t>UniXYZ</a:t>
            </a:r>
            <a:r>
              <a:rPr lang="en-IE" sz="2400" dirty="0">
                <a:solidFill>
                  <a:srgbClr val="1F1F1F"/>
                </a:solidFill>
                <a:latin typeface="ElsevierGulliver"/>
              </a:rPr>
              <a:t>: 10</a:t>
            </a:r>
          </a:p>
          <a:p>
            <a:r>
              <a:rPr lang="en-IE" sz="2400" i="0" dirty="0" err="1">
                <a:solidFill>
                  <a:srgbClr val="1F1F1F"/>
                </a:solidFill>
                <a:effectLst/>
                <a:latin typeface="ElsevierGulliver"/>
              </a:rPr>
              <a:t>FenixEdu</a:t>
            </a:r>
            <a:r>
              <a:rPr lang="en-IE" sz="2400" i="0" dirty="0">
                <a:solidFill>
                  <a:srgbClr val="1F1F1F"/>
                </a:solidFill>
                <a:effectLst/>
                <a:latin typeface="ElsevierGulliver"/>
              </a:rPr>
              <a:t>: 285</a:t>
            </a:r>
          </a:p>
          <a:p>
            <a:endParaRPr lang="en-IE" b="1" dirty="0">
              <a:solidFill>
                <a:srgbClr val="1F1F1F"/>
              </a:solidFill>
              <a:latin typeface="ElsevierGulliver"/>
            </a:endParaRPr>
          </a:p>
          <a:p>
            <a:endParaRPr lang="en-IE" b="1" i="0" dirty="0">
              <a:solidFill>
                <a:srgbClr val="1F1F1F"/>
              </a:solidFill>
              <a:effectLst/>
              <a:latin typeface="ElsevierGulliver"/>
            </a:endParaRPr>
          </a:p>
        </p:txBody>
      </p:sp>
    </p:spTree>
    <p:extLst>
      <p:ext uri="{BB962C8B-B14F-4D97-AF65-F5344CB8AC3E}">
        <p14:creationId xmlns:p14="http://schemas.microsoft.com/office/powerpoint/2010/main" val="33510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0267-8F8D-8223-B114-2BDBDA1DCF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9A5F93-D35A-43F4-1041-FE907B586B57}"/>
              </a:ext>
            </a:extLst>
          </p:cNvPr>
          <p:cNvSpPr txBox="1"/>
          <p:nvPr/>
        </p:nvSpPr>
        <p:spPr>
          <a:xfrm>
            <a:off x="655440" y="1587500"/>
            <a:ext cx="10881120" cy="5324535"/>
          </a:xfrm>
          <a:prstGeom prst="rect">
            <a:avLst/>
          </a:prstGeom>
          <a:noFill/>
        </p:spPr>
        <p:txBody>
          <a:bodyPr wrap="square">
            <a:spAutoFit/>
          </a:bodyPr>
          <a:lstStyle/>
          <a:p>
            <a:pPr marL="342900" indent="-342900">
              <a:buFont typeface="Arial" panose="020B0604020202020204" pitchFamily="34" charset="0"/>
              <a:buChar char="•"/>
            </a:pPr>
            <a:r>
              <a:rPr lang="en-IE" sz="2800" dirty="0">
                <a:solidFill>
                  <a:schemeClr val="bg1">
                    <a:lumMod val="75000"/>
                  </a:schemeClr>
                </a:solidFill>
                <a:latin typeface="Helvetica" pitchFamily="2" charset="0"/>
                <a:ea typeface="Times New Roman" panose="02020603050405020304" pitchFamily="18" charset="0"/>
              </a:rPr>
              <a:t>Intro to GDPR Compliance</a:t>
            </a:r>
          </a:p>
          <a:p>
            <a:pPr marL="342900" indent="-342900">
              <a:buFont typeface="Arial" panose="020B0604020202020204" pitchFamily="34" charset="0"/>
              <a:buChar char="•"/>
            </a:pPr>
            <a:endParaRPr lang="en-IE" sz="2400" dirty="0">
              <a:solidFill>
                <a:schemeClr val="bg1">
                  <a:lumMod val="75000"/>
                </a:schemeClr>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75000"/>
                  </a:schemeClr>
                </a:solidFill>
                <a:latin typeface="Helvetica" pitchFamily="2" charset="0"/>
                <a:ea typeface="Times New Roman" panose="02020603050405020304" pitchFamily="18" charset="0"/>
              </a:rPr>
              <a:t>Our Approach to Support Software Compliance</a:t>
            </a:r>
            <a:endParaRPr lang="en-IE" sz="1200" dirty="0">
              <a:solidFill>
                <a:schemeClr val="bg1">
                  <a:lumMod val="75000"/>
                </a:schemeClr>
              </a:solidFill>
              <a:latin typeface="Helvetica" pitchFamily="2" charset="0"/>
              <a:ea typeface="Times New Roman" panose="02020603050405020304" pitchFamily="18" charset="0"/>
            </a:endParaRPr>
          </a:p>
          <a:p>
            <a:pPr marL="800100" lvl="1" indent="-342900">
              <a:buFont typeface="System Font Regular"/>
              <a:buChar char="-"/>
            </a:pPr>
            <a:endParaRPr lang="en-IE" sz="1200" dirty="0">
              <a:solidFill>
                <a:schemeClr val="bg1">
                  <a:lumMod val="75000"/>
                </a:schemeClr>
              </a:solidFill>
              <a:latin typeface="Helvetica" pitchFamily="2" charset="0"/>
              <a:ea typeface="Times New Roman" panose="02020603050405020304" pitchFamily="18" charset="0"/>
            </a:endParaRPr>
          </a:p>
          <a:p>
            <a:pPr marL="800100" lvl="1" indent="-342900">
              <a:buFont typeface="System Font Regular"/>
              <a:buChar char="-"/>
            </a:pPr>
            <a:r>
              <a:rPr lang="en-IE" sz="2400" dirty="0">
                <a:solidFill>
                  <a:schemeClr val="bg1">
                    <a:lumMod val="75000"/>
                  </a:schemeClr>
                </a:solidFill>
                <a:latin typeface="Helvetica" pitchFamily="2" charset="0"/>
                <a:ea typeface="Times New Roman" panose="02020603050405020304" pitchFamily="18" charset="0"/>
              </a:rPr>
              <a:t>Objective &amp; Novelty</a:t>
            </a:r>
          </a:p>
          <a:p>
            <a:pPr marL="800100" lvl="1" indent="-342900">
              <a:buFont typeface="System Font Regular"/>
              <a:buChar char="-"/>
            </a:pPr>
            <a:r>
              <a:rPr lang="en-IE" sz="2400" dirty="0">
                <a:solidFill>
                  <a:schemeClr val="bg1">
                    <a:lumMod val="75000"/>
                  </a:schemeClr>
                </a:solidFill>
                <a:latin typeface="Helvetica" pitchFamily="2" charset="0"/>
                <a:ea typeface="Times New Roman" panose="02020603050405020304" pitchFamily="18" charset="0"/>
              </a:rPr>
              <a:t>Gap Analysis</a:t>
            </a:r>
          </a:p>
          <a:p>
            <a:pPr marL="800100" lvl="1" indent="-342900">
              <a:buFont typeface="System Font Regular"/>
              <a:buChar char="-"/>
            </a:pPr>
            <a:r>
              <a:rPr lang="en-IE" sz="2400" dirty="0">
                <a:solidFill>
                  <a:schemeClr val="bg1">
                    <a:lumMod val="75000"/>
                  </a:schemeClr>
                </a:solidFill>
                <a:latin typeface="Helvetica" pitchFamily="2" charset="0"/>
                <a:ea typeface="Times New Roman" panose="02020603050405020304" pitchFamily="18" charset="0"/>
              </a:rPr>
              <a:t>Evolution</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75000"/>
                  </a:schemeClr>
                </a:solidFill>
                <a:latin typeface="Helvetica" pitchFamily="2" charset="0"/>
                <a:ea typeface="Times New Roman" panose="02020603050405020304" pitchFamily="18" charset="0"/>
              </a:rPr>
              <a:t>Evaluation</a:t>
            </a:r>
          </a:p>
          <a:p>
            <a:pPr marL="342900" indent="-342900">
              <a:buFont typeface="Arial" panose="020B0604020202020204" pitchFamily="34" charset="0"/>
              <a:buChar char="•"/>
            </a:pPr>
            <a:endParaRPr lang="en-IE" sz="2400" dirty="0">
              <a:solidFill>
                <a:schemeClr val="bg1">
                  <a:lumMod val="50000"/>
                </a:schemeClr>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b="1" dirty="0">
                <a:solidFill>
                  <a:srgbClr val="11171C"/>
                </a:solidFill>
                <a:latin typeface="Helvetica" pitchFamily="2" charset="0"/>
                <a:ea typeface="Times New Roman" panose="02020603050405020304" pitchFamily="18" charset="0"/>
              </a:rPr>
              <a:t>Discussion &amp; Future Work</a:t>
            </a:r>
          </a:p>
          <a:p>
            <a:pPr marL="342900" indent="-342900">
              <a:buFont typeface="Arial" panose="020B0604020202020204" pitchFamily="34" charset="0"/>
              <a:buChar char="•"/>
            </a:pPr>
            <a:endParaRPr lang="en-IE" sz="2400" dirty="0">
              <a:solidFill>
                <a:srgbClr val="000000"/>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1395113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D78D-E9BC-7013-43A1-28E73561358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E6335A1-79C5-F3B1-8CEC-83E6F92BB561}"/>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Discussion and Future Work</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49CD2CB-05DB-0DEC-7B20-4AA000BC5CAB}"/>
              </a:ext>
            </a:extLst>
          </p:cNvPr>
          <p:cNvSpPr txBox="1"/>
          <p:nvPr/>
        </p:nvSpPr>
        <p:spPr>
          <a:xfrm>
            <a:off x="655440" y="1587500"/>
            <a:ext cx="10881120" cy="523220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Identification of GDPR Violation Scenarios</a:t>
            </a:r>
          </a:p>
          <a:p>
            <a:pPr marL="342900" indent="-342900">
              <a:lnSpc>
                <a:spcPct val="150000"/>
              </a:lnSpc>
              <a:buFont typeface="Arial" panose="020B0604020202020204" pitchFamily="34" charset="0"/>
              <a:buChar char="•"/>
            </a:pPr>
            <a:r>
              <a:rPr lang="en-IE" sz="2800" dirty="0" err="1">
                <a:solidFill>
                  <a:srgbClr val="11171C"/>
                </a:solidFill>
                <a:latin typeface="Helvetica" pitchFamily="2" charset="0"/>
                <a:ea typeface="Times New Roman" panose="02020603050405020304" pitchFamily="18" charset="0"/>
              </a:rPr>
              <a:t>Prv&amp;Sec</a:t>
            </a:r>
            <a:r>
              <a:rPr lang="en-IE" sz="2800" dirty="0">
                <a:solidFill>
                  <a:srgbClr val="11171C"/>
                </a:solidFill>
                <a:latin typeface="Helvetica" pitchFamily="2" charset="0"/>
                <a:ea typeface="Times New Roman" panose="02020603050405020304" pitchFamily="18" charset="0"/>
              </a:rPr>
              <a:t> Controls Evaluation Sample</a:t>
            </a:r>
          </a:p>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Case Studies and Participants’ Profile</a:t>
            </a:r>
          </a:p>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Text Similarity Techniques</a:t>
            </a:r>
          </a:p>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Translation of Sequence Diagrams to Code</a:t>
            </a:r>
          </a:p>
          <a:p>
            <a:pPr marL="342900" indent="-342900">
              <a:buFont typeface="Arial" panose="020B0604020202020204" pitchFamily="34" charset="0"/>
              <a:buChar char="•"/>
            </a:pPr>
            <a:endParaRPr lang="en-IE" sz="28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11171C"/>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209706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9BE3A-C684-4BDA-4134-DDC735B0207C}"/>
            </a:ext>
          </a:extLst>
        </p:cNvPr>
        <p:cNvGrpSpPr/>
        <p:nvPr/>
      </p:nvGrpSpPr>
      <p:grpSpPr>
        <a:xfrm>
          <a:off x="0" y="0"/>
          <a:ext cx="0" cy="0"/>
          <a:chOff x="0" y="0"/>
          <a:chExt cx="0" cy="0"/>
        </a:xfrm>
      </p:grpSpPr>
      <p:pic>
        <p:nvPicPr>
          <p:cNvPr id="1028" name="Picture 4" descr="National Comprehensive Data Protection/Privacy Laws and Bills 2024">
            <a:extLst>
              <a:ext uri="{FF2B5EF4-FFF2-40B4-BE49-F238E27FC236}">
                <a16:creationId xmlns:a16="http://schemas.microsoft.com/office/drawing/2014/main" id="{90E4EF67-9601-B80E-47DD-82D7008464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3" t="6875" r="2116" b="11250"/>
          <a:stretch/>
        </p:blipFill>
        <p:spPr bwMode="auto">
          <a:xfrm>
            <a:off x="1543050" y="714376"/>
            <a:ext cx="9186863" cy="56149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ular Callout 10">
            <a:extLst>
              <a:ext uri="{FF2B5EF4-FFF2-40B4-BE49-F238E27FC236}">
                <a16:creationId xmlns:a16="http://schemas.microsoft.com/office/drawing/2014/main" id="{4E012D51-6BAF-7EC8-0863-4D2EC1BAA3FB}"/>
              </a:ext>
            </a:extLst>
          </p:cNvPr>
          <p:cNvSpPr/>
          <p:nvPr/>
        </p:nvSpPr>
        <p:spPr>
          <a:xfrm>
            <a:off x="2013598" y="4682721"/>
            <a:ext cx="1623859" cy="830667"/>
          </a:xfrm>
          <a:prstGeom prst="wedgeRectCallout">
            <a:avLst>
              <a:gd name="adj1" fmla="val 115544"/>
              <a:gd name="adj2" fmla="val -837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11171C"/>
                </a:solidFill>
                <a:latin typeface="Helvetica" pitchFamily="2" charset="0"/>
              </a:rPr>
              <a:t>Brazil</a:t>
            </a:r>
            <a:r>
              <a:rPr lang="en-US" sz="1400" dirty="0">
                <a:solidFill>
                  <a:srgbClr val="11171C"/>
                </a:solidFill>
                <a:latin typeface="Helvetica" pitchFamily="2" charset="0"/>
              </a:rPr>
              <a:t> – General Data Protection Law (LGPD)</a:t>
            </a:r>
          </a:p>
        </p:txBody>
      </p:sp>
      <p:sp>
        <p:nvSpPr>
          <p:cNvPr id="12" name="Rectangular Callout 11">
            <a:extLst>
              <a:ext uri="{FF2B5EF4-FFF2-40B4-BE49-F238E27FC236}">
                <a16:creationId xmlns:a16="http://schemas.microsoft.com/office/drawing/2014/main" id="{63A22B88-27D2-934E-5400-393C2DADC196}"/>
              </a:ext>
            </a:extLst>
          </p:cNvPr>
          <p:cNvSpPr/>
          <p:nvPr/>
        </p:nvSpPr>
        <p:spPr>
          <a:xfrm>
            <a:off x="882762" y="2881492"/>
            <a:ext cx="1930484" cy="830667"/>
          </a:xfrm>
          <a:prstGeom prst="wedgeRectCallout">
            <a:avLst>
              <a:gd name="adj1" fmla="val 82001"/>
              <a:gd name="adj2" fmla="val -3726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1171C"/>
                </a:solidFill>
                <a:latin typeface="Helvetica" pitchFamily="2" charset="0"/>
              </a:rPr>
              <a:t>California</a:t>
            </a:r>
            <a:r>
              <a:rPr lang="en-US" sz="1400" dirty="0">
                <a:solidFill>
                  <a:srgbClr val="11171C"/>
                </a:solidFill>
                <a:latin typeface="Helvetica" pitchFamily="2" charset="0"/>
              </a:rPr>
              <a:t> – California Consumer Privacy Act (CCPA)</a:t>
            </a:r>
          </a:p>
        </p:txBody>
      </p:sp>
      <p:sp>
        <p:nvSpPr>
          <p:cNvPr id="13" name="Rectangular Callout 12">
            <a:extLst>
              <a:ext uri="{FF2B5EF4-FFF2-40B4-BE49-F238E27FC236}">
                <a16:creationId xmlns:a16="http://schemas.microsoft.com/office/drawing/2014/main" id="{C05F98CF-EBB3-2328-2478-9F5A465C6F67}"/>
              </a:ext>
            </a:extLst>
          </p:cNvPr>
          <p:cNvSpPr/>
          <p:nvPr/>
        </p:nvSpPr>
        <p:spPr>
          <a:xfrm>
            <a:off x="10178402" y="4067363"/>
            <a:ext cx="1623859" cy="830667"/>
          </a:xfrm>
          <a:prstGeom prst="wedgeRectCallout">
            <a:avLst>
              <a:gd name="adj1" fmla="val -41069"/>
              <a:gd name="adj2" fmla="val 10894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11171C"/>
                </a:solidFill>
                <a:latin typeface="Helvetica" pitchFamily="2" charset="0"/>
              </a:rPr>
              <a:t>New Zealand</a:t>
            </a:r>
            <a:r>
              <a:rPr lang="en-US" sz="1400" dirty="0">
                <a:solidFill>
                  <a:srgbClr val="11171C"/>
                </a:solidFill>
                <a:latin typeface="Helvetica" pitchFamily="2" charset="0"/>
              </a:rPr>
              <a:t> – New Zealand Privacy Act</a:t>
            </a:r>
          </a:p>
        </p:txBody>
      </p:sp>
      <p:sp>
        <p:nvSpPr>
          <p:cNvPr id="14" name="Rectangular Callout 13">
            <a:extLst>
              <a:ext uri="{FF2B5EF4-FFF2-40B4-BE49-F238E27FC236}">
                <a16:creationId xmlns:a16="http://schemas.microsoft.com/office/drawing/2014/main" id="{F407EFFA-9016-7B2F-5635-9A9971E89F68}"/>
              </a:ext>
            </a:extLst>
          </p:cNvPr>
          <p:cNvSpPr/>
          <p:nvPr/>
        </p:nvSpPr>
        <p:spPr>
          <a:xfrm>
            <a:off x="9631148" y="2245721"/>
            <a:ext cx="1892571" cy="830667"/>
          </a:xfrm>
          <a:prstGeom prst="wedgeRectCallout">
            <a:avLst>
              <a:gd name="adj1" fmla="val -102658"/>
              <a:gd name="adj2" fmla="val 539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1171C"/>
                </a:solidFill>
                <a:latin typeface="Helvetica" pitchFamily="2" charset="0"/>
              </a:rPr>
              <a:t>China</a:t>
            </a:r>
            <a:r>
              <a:rPr lang="en-US" sz="1400" dirty="0">
                <a:solidFill>
                  <a:srgbClr val="11171C"/>
                </a:solidFill>
                <a:latin typeface="Helvetica" pitchFamily="2" charset="0"/>
              </a:rPr>
              <a:t> – China’s Personal Information Protection Law</a:t>
            </a:r>
          </a:p>
        </p:txBody>
      </p:sp>
      <p:sp>
        <p:nvSpPr>
          <p:cNvPr id="15" name="Rectangular Callout 14">
            <a:extLst>
              <a:ext uri="{FF2B5EF4-FFF2-40B4-BE49-F238E27FC236}">
                <a16:creationId xmlns:a16="http://schemas.microsoft.com/office/drawing/2014/main" id="{FC694927-E2B5-4EFA-823E-CB7181AC171A}"/>
              </a:ext>
            </a:extLst>
          </p:cNvPr>
          <p:cNvSpPr/>
          <p:nvPr/>
        </p:nvSpPr>
        <p:spPr>
          <a:xfrm>
            <a:off x="6775146" y="846311"/>
            <a:ext cx="1892571" cy="830667"/>
          </a:xfrm>
          <a:prstGeom prst="wedgeRectCallout">
            <a:avLst>
              <a:gd name="adj1" fmla="val -64912"/>
              <a:gd name="adj2" fmla="val 1571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1171C"/>
                </a:solidFill>
                <a:latin typeface="Helvetica" pitchFamily="2" charset="0"/>
              </a:rPr>
              <a:t>Europe</a:t>
            </a:r>
            <a:r>
              <a:rPr lang="en-US" sz="1400" dirty="0">
                <a:solidFill>
                  <a:srgbClr val="11171C"/>
                </a:solidFill>
                <a:latin typeface="Helvetica" pitchFamily="2" charset="0"/>
              </a:rPr>
              <a:t> – General Data Protection Regulation (GDPR)</a:t>
            </a:r>
          </a:p>
        </p:txBody>
      </p:sp>
    </p:spTree>
    <p:extLst>
      <p:ext uri="{BB962C8B-B14F-4D97-AF65-F5344CB8AC3E}">
        <p14:creationId xmlns:p14="http://schemas.microsoft.com/office/powerpoint/2010/main" val="159890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A788-D91B-A6B2-FC94-4B1DAC0F0C5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104A098-E0DD-5EBD-7323-AE69AA920736}"/>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Benefits to Practitioners</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8023652-9429-4A3E-A8C0-DB575ADA05AE}"/>
              </a:ext>
            </a:extLst>
          </p:cNvPr>
          <p:cNvSpPr txBox="1"/>
          <p:nvPr/>
        </p:nvSpPr>
        <p:spPr>
          <a:xfrm>
            <a:off x="655440" y="1587500"/>
            <a:ext cx="10881120" cy="4770537"/>
          </a:xfrm>
          <a:prstGeom prst="rect">
            <a:avLst/>
          </a:prstGeom>
          <a:noFill/>
        </p:spPr>
        <p:txBody>
          <a:bodyPr wrap="square">
            <a:spAutoFit/>
          </a:bodyPr>
          <a:lstStyle/>
          <a:p>
            <a:pPr marL="342900" indent="-342900">
              <a:buFont typeface="Arial" panose="020B0604020202020204" pitchFamily="34" charset="0"/>
              <a:buChar char="•"/>
            </a:pPr>
            <a:endParaRPr lang="en-IE" sz="2800" dirty="0">
              <a:solidFill>
                <a:srgbClr val="11171C"/>
              </a:solidFill>
              <a:latin typeface="Helvetica" pitchFamily="2" charset="0"/>
              <a:ea typeface="Times New Roman" panose="02020603050405020304" pitchFamily="18" charset="0"/>
            </a:endParaRPr>
          </a:p>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Practical Guidance to GDPR Compliance</a:t>
            </a:r>
          </a:p>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Benchmarking Opportunities</a:t>
            </a:r>
          </a:p>
          <a:p>
            <a:pPr marL="342900" indent="-342900">
              <a:lnSpc>
                <a:spcPct val="150000"/>
              </a:lnSpc>
              <a:buFont typeface="Arial" panose="020B0604020202020204" pitchFamily="34" charset="0"/>
              <a:buChar char="•"/>
            </a:pPr>
            <a:r>
              <a:rPr lang="en-IE" sz="2800" dirty="0">
                <a:solidFill>
                  <a:srgbClr val="11171C"/>
                </a:solidFill>
                <a:latin typeface="Helvetica" pitchFamily="2" charset="0"/>
                <a:ea typeface="Times New Roman" panose="02020603050405020304" pitchFamily="18" charset="0"/>
              </a:rPr>
              <a:t>Support for Automated Compliance Activities</a:t>
            </a:r>
          </a:p>
          <a:p>
            <a:pPr marL="342900" indent="-342900">
              <a:lnSpc>
                <a:spcPct val="150000"/>
              </a:lnSpc>
              <a:buFont typeface="Arial" panose="020B0604020202020204" pitchFamily="34" charset="0"/>
              <a:buChar char="•"/>
            </a:pPr>
            <a:endParaRPr lang="en-IE" sz="2800" dirty="0">
              <a:solidFill>
                <a:srgbClr val="11171C"/>
              </a:solidFill>
              <a:latin typeface="Helvetica" pitchFamily="2" charset="0"/>
              <a:ea typeface="Times New Roman" panose="02020603050405020304" pitchFamily="18" charset="0"/>
            </a:endParaRPr>
          </a:p>
          <a:p>
            <a:pPr marL="342900" indent="-342900">
              <a:lnSpc>
                <a:spcPct val="150000"/>
              </a:lnSpc>
              <a:buFont typeface="Arial" panose="020B0604020202020204" pitchFamily="34" charset="0"/>
              <a:buChar char="•"/>
            </a:pPr>
            <a:endParaRPr lang="en-IE" sz="2400" dirty="0">
              <a:solidFill>
                <a:srgbClr val="11171C"/>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
        <p:nvSpPr>
          <p:cNvPr id="4" name="TextBox 3">
            <a:extLst>
              <a:ext uri="{FF2B5EF4-FFF2-40B4-BE49-F238E27FC236}">
                <a16:creationId xmlns:a16="http://schemas.microsoft.com/office/drawing/2014/main" id="{A2BBB762-771F-8CC2-334C-B97CBB348699}"/>
              </a:ext>
            </a:extLst>
          </p:cNvPr>
          <p:cNvSpPr txBox="1"/>
          <p:nvPr/>
        </p:nvSpPr>
        <p:spPr>
          <a:xfrm>
            <a:off x="655440" y="5988705"/>
            <a:ext cx="6096000" cy="369332"/>
          </a:xfrm>
          <a:prstGeom prst="rect">
            <a:avLst/>
          </a:prstGeom>
          <a:noFill/>
        </p:spPr>
        <p:txBody>
          <a:bodyPr wrap="square">
            <a:spAutoFit/>
          </a:bodyPr>
          <a:lstStyle/>
          <a:p>
            <a:r>
              <a:rPr lang="en-US" dirty="0">
                <a:solidFill>
                  <a:srgbClr val="11171C"/>
                </a:solidFill>
                <a:latin typeface="Courier New" panose="02070309020205020404" pitchFamily="49" charset="0"/>
                <a:cs typeface="Courier New" panose="02070309020205020404" pitchFamily="49" charset="0"/>
              </a:rPr>
              <a:t>https://</a:t>
            </a:r>
            <a:r>
              <a:rPr lang="en-US" dirty="0" err="1">
                <a:solidFill>
                  <a:srgbClr val="11171C"/>
                </a:solidFill>
                <a:latin typeface="Courier New" panose="02070309020205020404" pitchFamily="49" charset="0"/>
                <a:cs typeface="Courier New" panose="02070309020205020404" pitchFamily="49" charset="0"/>
              </a:rPr>
              <a:t>github.com</a:t>
            </a:r>
            <a:r>
              <a:rPr lang="en-US" dirty="0">
                <a:solidFill>
                  <a:srgbClr val="11171C"/>
                </a:solidFill>
                <a:latin typeface="Courier New" panose="02070309020205020404" pitchFamily="49" charset="0"/>
                <a:cs typeface="Courier New" panose="02070309020205020404" pitchFamily="49" charset="0"/>
              </a:rPr>
              <a:t>/oportillo78/</a:t>
            </a:r>
            <a:r>
              <a:rPr lang="en-US" dirty="0" err="1">
                <a:solidFill>
                  <a:srgbClr val="11171C"/>
                </a:solidFill>
                <a:latin typeface="Courier New" panose="02070309020205020404" pitchFamily="49" charset="0"/>
                <a:cs typeface="Courier New" panose="02070309020205020404" pitchFamily="49" charset="0"/>
              </a:rPr>
              <a:t>SoCo</a:t>
            </a:r>
            <a:endParaRPr lang="en-US" dirty="0">
              <a:solidFill>
                <a:srgbClr val="11171C"/>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032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F695-4BF5-8DD3-4C68-BB4DC061E9A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D5CB3BD-BC80-70F7-CE3B-2AF026ABC4A6}"/>
              </a:ext>
            </a:extLst>
          </p:cNvPr>
          <p:cNvGrpSpPr/>
          <p:nvPr/>
        </p:nvGrpSpPr>
        <p:grpSpPr>
          <a:xfrm>
            <a:off x="2878223" y="1872288"/>
            <a:ext cx="6435554" cy="1958665"/>
            <a:chOff x="2445087" y="1872288"/>
            <a:chExt cx="6435554" cy="1958665"/>
          </a:xfrm>
        </p:grpSpPr>
        <p:sp>
          <p:nvSpPr>
            <p:cNvPr id="11" name="TextBox 10">
              <a:extLst>
                <a:ext uri="{FF2B5EF4-FFF2-40B4-BE49-F238E27FC236}">
                  <a16:creationId xmlns:a16="http://schemas.microsoft.com/office/drawing/2014/main" id="{BEA822DF-E8E9-BFBB-EFAB-8AE4D11331F4}"/>
                </a:ext>
              </a:extLst>
            </p:cNvPr>
            <p:cNvSpPr txBox="1"/>
            <p:nvPr/>
          </p:nvSpPr>
          <p:spPr>
            <a:xfrm>
              <a:off x="2445087" y="3429000"/>
              <a:ext cx="2740687" cy="369332"/>
            </a:xfrm>
            <a:prstGeom prst="rect">
              <a:avLst/>
            </a:prstGeom>
            <a:noFill/>
          </p:spPr>
          <p:txBody>
            <a:bodyPr wrap="square">
              <a:spAutoFit/>
            </a:bodyPr>
            <a:lstStyle/>
            <a:p>
              <a:pPr algn="ctr"/>
              <a:r>
                <a:rPr lang="en-US" dirty="0">
                  <a:latin typeface="Helvetica" pitchFamily="2" charset="0"/>
                </a:rPr>
                <a:t>Dr Vanessa Ayala-Rivera</a:t>
              </a:r>
            </a:p>
          </p:txBody>
        </p:sp>
        <p:sp>
          <p:nvSpPr>
            <p:cNvPr id="18" name="TextBox 17">
              <a:extLst>
                <a:ext uri="{FF2B5EF4-FFF2-40B4-BE49-F238E27FC236}">
                  <a16:creationId xmlns:a16="http://schemas.microsoft.com/office/drawing/2014/main" id="{52CD2FC9-7FDB-3502-8488-2E3A5EE9EFD6}"/>
                </a:ext>
              </a:extLst>
            </p:cNvPr>
            <p:cNvSpPr txBox="1"/>
            <p:nvPr/>
          </p:nvSpPr>
          <p:spPr>
            <a:xfrm>
              <a:off x="5611660" y="3461621"/>
              <a:ext cx="3268981" cy="369332"/>
            </a:xfrm>
            <a:prstGeom prst="rect">
              <a:avLst/>
            </a:prstGeom>
            <a:noFill/>
          </p:spPr>
          <p:txBody>
            <a:bodyPr wrap="square">
              <a:spAutoFit/>
            </a:bodyPr>
            <a:lstStyle/>
            <a:p>
              <a:pPr algn="ctr"/>
              <a:r>
                <a:rPr lang="en-US" dirty="0">
                  <a:latin typeface="Helvetica" pitchFamily="2" charset="0"/>
                </a:rPr>
                <a:t>Dr. Omar Portillo-Dominguez</a:t>
              </a:r>
            </a:p>
          </p:txBody>
        </p:sp>
        <p:pic>
          <p:nvPicPr>
            <p:cNvPr id="55298" name="Picture 2" descr="Vanessa Ayala-Rivera, PhD - Lecturer in ...">
              <a:extLst>
                <a:ext uri="{FF2B5EF4-FFF2-40B4-BE49-F238E27FC236}">
                  <a16:creationId xmlns:a16="http://schemas.microsoft.com/office/drawing/2014/main" id="{621A4A55-0C6D-7869-1952-B38FB6C23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508" y="1891517"/>
              <a:ext cx="1504863" cy="1504863"/>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A.Omar Portillo-Dominguez - TU Dublin ...">
              <a:extLst>
                <a:ext uri="{FF2B5EF4-FFF2-40B4-BE49-F238E27FC236}">
                  <a16:creationId xmlns:a16="http://schemas.microsoft.com/office/drawing/2014/main" id="{7D288A51-3398-806B-094C-52A88A0B6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205" y="1872288"/>
              <a:ext cx="1323890" cy="15433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9915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5D6F-995C-CE63-AFFF-277F544D4565}"/>
              </a:ext>
            </a:extLst>
          </p:cNvPr>
          <p:cNvSpPr>
            <a:spLocks noGrp="1"/>
          </p:cNvSpPr>
          <p:nvPr>
            <p:ph type="title"/>
          </p:nvPr>
        </p:nvSpPr>
        <p:spPr/>
        <p:txBody>
          <a:bodyPr/>
          <a:lstStyle/>
          <a:p>
            <a:r>
              <a:rPr lang="en-US" dirty="0">
                <a:latin typeface="Helvetica" pitchFamily="2" charset="0"/>
              </a:rPr>
              <a:t>References</a:t>
            </a:r>
          </a:p>
        </p:txBody>
      </p:sp>
      <p:sp>
        <p:nvSpPr>
          <p:cNvPr id="4" name="TextBox 3">
            <a:extLst>
              <a:ext uri="{FF2B5EF4-FFF2-40B4-BE49-F238E27FC236}">
                <a16:creationId xmlns:a16="http://schemas.microsoft.com/office/drawing/2014/main" id="{4B2A3E31-8A8D-9CA9-0A52-C41B15D7CE60}"/>
              </a:ext>
            </a:extLst>
          </p:cNvPr>
          <p:cNvSpPr txBox="1"/>
          <p:nvPr/>
        </p:nvSpPr>
        <p:spPr>
          <a:xfrm>
            <a:off x="838199" y="1690688"/>
            <a:ext cx="11021291" cy="6463308"/>
          </a:xfrm>
          <a:prstGeom prst="rect">
            <a:avLst/>
          </a:prstGeom>
          <a:noFill/>
        </p:spPr>
        <p:txBody>
          <a:bodyPr wrap="square">
            <a:spAutoFit/>
          </a:bodyPr>
          <a:lstStyle/>
          <a:p>
            <a:pPr algn="l"/>
            <a:r>
              <a:rPr lang="en-IE" dirty="0">
                <a:solidFill>
                  <a:srgbClr val="11171C"/>
                </a:solidFill>
                <a:latin typeface="Helvetica" pitchFamily="2" charset="0"/>
              </a:rPr>
              <a:t>I. </a:t>
            </a:r>
            <a:r>
              <a:rPr lang="en-IE" b="0" i="0" dirty="0">
                <a:solidFill>
                  <a:srgbClr val="11171C"/>
                </a:solidFill>
                <a:effectLst/>
                <a:latin typeface="Helvetica" pitchFamily="2" charset="0"/>
              </a:rPr>
              <a:t>Hadar, T. Hasson, O. Ayalon, E. Toch, M. Birnhack, S. Sherman, A. </a:t>
            </a:r>
            <a:r>
              <a:rPr lang="en-IE" b="0" i="0" dirty="0" err="1">
                <a:solidFill>
                  <a:srgbClr val="11171C"/>
                </a:solidFill>
                <a:effectLst/>
                <a:latin typeface="Helvetica" pitchFamily="2" charset="0"/>
              </a:rPr>
              <a:t>Balissa</a:t>
            </a:r>
            <a:r>
              <a:rPr lang="en-IE" b="0" i="0" dirty="0">
                <a:solidFill>
                  <a:srgbClr val="11171C"/>
                </a:solidFill>
                <a:effectLst/>
                <a:latin typeface="Helvetica" pitchFamily="2" charset="0"/>
              </a:rPr>
              <a:t>.</a:t>
            </a:r>
            <a:r>
              <a:rPr lang="en-IE" dirty="0">
                <a:solidFill>
                  <a:srgbClr val="11171C"/>
                </a:solidFill>
                <a:latin typeface="Helvetica" pitchFamily="2" charset="0"/>
              </a:rPr>
              <a:t> “</a:t>
            </a:r>
            <a:r>
              <a:rPr lang="en-IE" b="0" i="0" dirty="0">
                <a:solidFill>
                  <a:srgbClr val="11171C"/>
                </a:solidFill>
                <a:effectLst/>
                <a:latin typeface="Helvetica" pitchFamily="2" charset="0"/>
              </a:rPr>
              <a:t>Privacy by designers: software developers’ privacy mindset”</a:t>
            </a:r>
            <a:r>
              <a:rPr lang="en-IE" dirty="0">
                <a:solidFill>
                  <a:srgbClr val="11171C"/>
                </a:solidFill>
                <a:latin typeface="Helvetica" pitchFamily="2" charset="0"/>
              </a:rPr>
              <a:t> </a:t>
            </a:r>
            <a:r>
              <a:rPr lang="en-IE" b="0" i="0" dirty="0" err="1">
                <a:solidFill>
                  <a:srgbClr val="11171C"/>
                </a:solidFill>
                <a:effectLst/>
                <a:latin typeface="Helvetica" pitchFamily="2" charset="0"/>
              </a:rPr>
              <a:t>Empir</a:t>
            </a:r>
            <a:r>
              <a:rPr lang="en-IE" b="0" i="0" dirty="0">
                <a:solidFill>
                  <a:srgbClr val="11171C"/>
                </a:solidFill>
                <a:effectLst/>
                <a:latin typeface="Helvetica" pitchFamily="2" charset="0"/>
              </a:rPr>
              <a:t>. </a:t>
            </a:r>
            <a:r>
              <a:rPr lang="en-IE" b="0" i="0" dirty="0" err="1">
                <a:solidFill>
                  <a:srgbClr val="11171C"/>
                </a:solidFill>
                <a:effectLst/>
                <a:latin typeface="Helvetica" pitchFamily="2" charset="0"/>
              </a:rPr>
              <a:t>Softw</a:t>
            </a:r>
            <a:r>
              <a:rPr lang="en-IE" b="0" i="0" dirty="0">
                <a:solidFill>
                  <a:srgbClr val="11171C"/>
                </a:solidFill>
                <a:effectLst/>
                <a:latin typeface="Helvetica" pitchFamily="2" charset="0"/>
              </a:rPr>
              <a:t>. Eng., 23 (1) (2018), pp. 259-289</a:t>
            </a:r>
          </a:p>
          <a:p>
            <a:endParaRPr lang="en-IE" dirty="0">
              <a:solidFill>
                <a:srgbClr val="11171C"/>
              </a:solidFill>
              <a:latin typeface="Helvetica" pitchFamily="2" charset="0"/>
            </a:endParaRPr>
          </a:p>
          <a:p>
            <a:pPr algn="l"/>
            <a:r>
              <a:rPr lang="en-IE" b="0" i="0" dirty="0">
                <a:solidFill>
                  <a:srgbClr val="11171C"/>
                </a:solidFill>
                <a:effectLst/>
                <a:latin typeface="Helvetica" pitchFamily="2" charset="0"/>
              </a:rPr>
              <a:t>E. Dias Canedo, C. A. </a:t>
            </a:r>
            <a:r>
              <a:rPr lang="en-IE" b="0" i="0" dirty="0" err="1">
                <a:solidFill>
                  <a:srgbClr val="11171C"/>
                </a:solidFill>
                <a:effectLst/>
                <a:latin typeface="Helvetica" pitchFamily="2" charset="0"/>
              </a:rPr>
              <a:t>Toffano</a:t>
            </a:r>
            <a:r>
              <a:rPr lang="en-IE" b="0" i="0" dirty="0">
                <a:solidFill>
                  <a:srgbClr val="11171C"/>
                </a:solidFill>
                <a:effectLst/>
                <a:latin typeface="Helvetica" pitchFamily="2" charset="0"/>
              </a:rPr>
              <a:t> Seidel, M. </a:t>
            </a:r>
            <a:r>
              <a:rPr lang="en-IE" dirty="0">
                <a:solidFill>
                  <a:srgbClr val="11171C"/>
                </a:solidFill>
                <a:latin typeface="Helvetica" pitchFamily="2" charset="0"/>
              </a:rPr>
              <a:t>E.</a:t>
            </a:r>
            <a:r>
              <a:rPr lang="en-IE" b="0" i="0" dirty="0">
                <a:solidFill>
                  <a:srgbClr val="11171C"/>
                </a:solidFill>
                <a:effectLst/>
                <a:latin typeface="Helvetica" pitchFamily="2" charset="0"/>
              </a:rPr>
              <a:t> </a:t>
            </a:r>
            <a:r>
              <a:rPr lang="en-IE" b="0" i="0" dirty="0" err="1">
                <a:solidFill>
                  <a:srgbClr val="11171C"/>
                </a:solidFill>
                <a:effectLst/>
                <a:latin typeface="Helvetica" pitchFamily="2" charset="0"/>
              </a:rPr>
              <a:t>Toffano</a:t>
            </a:r>
            <a:r>
              <a:rPr lang="en-IE" b="0" i="0" dirty="0">
                <a:solidFill>
                  <a:srgbClr val="11171C"/>
                </a:solidFill>
                <a:effectLst/>
                <a:latin typeface="Helvetica" pitchFamily="2" charset="0"/>
              </a:rPr>
              <a:t> Seidel, P. H. Teixeira Costa, F. Lima “Perceptions of ICT practitioners regarding software privacy”</a:t>
            </a:r>
            <a:r>
              <a:rPr lang="en-IE" dirty="0">
                <a:solidFill>
                  <a:srgbClr val="11171C"/>
                </a:solidFill>
                <a:latin typeface="Helvetica" pitchFamily="2" charset="0"/>
              </a:rPr>
              <a:t> </a:t>
            </a:r>
            <a:r>
              <a:rPr lang="en-IE" b="0" i="0" dirty="0">
                <a:solidFill>
                  <a:srgbClr val="11171C"/>
                </a:solidFill>
                <a:effectLst/>
                <a:latin typeface="Helvetica" pitchFamily="2" charset="0"/>
              </a:rPr>
              <a:t>Entropy, 22 (4) (2020), p. 429</a:t>
            </a:r>
          </a:p>
          <a:p>
            <a:endParaRPr lang="en-IE" dirty="0">
              <a:solidFill>
                <a:srgbClr val="11171C"/>
              </a:solidFill>
              <a:latin typeface="Helvetica" pitchFamily="2" charset="0"/>
            </a:endParaRPr>
          </a:p>
          <a:p>
            <a:pPr algn="l"/>
            <a:r>
              <a:rPr lang="en-IE" b="0" i="0" dirty="0">
                <a:solidFill>
                  <a:srgbClr val="11171C"/>
                </a:solidFill>
                <a:effectLst/>
                <a:latin typeface="Helvetica" pitchFamily="2" charset="0"/>
              </a:rPr>
              <a:t>Y.-S. Martin, A. Kung, “ Methods and tools for GDPR compliance through privacy and data protection engineering”, IEEE </a:t>
            </a:r>
            <a:r>
              <a:rPr lang="en-IE" b="0" i="0" dirty="0" err="1">
                <a:solidFill>
                  <a:srgbClr val="11171C"/>
                </a:solidFill>
                <a:effectLst/>
                <a:latin typeface="Helvetica" pitchFamily="2" charset="0"/>
              </a:rPr>
              <a:t>EuroS&amp;PW</a:t>
            </a:r>
            <a:r>
              <a:rPr lang="en-IE" b="0" i="0" dirty="0">
                <a:solidFill>
                  <a:srgbClr val="11171C"/>
                </a:solidFill>
                <a:effectLst/>
                <a:latin typeface="Helvetica" pitchFamily="2" charset="0"/>
              </a:rPr>
              <a:t> (2018), pp. 108-11</a:t>
            </a:r>
          </a:p>
          <a:p>
            <a:endParaRPr lang="en-US" dirty="0">
              <a:solidFill>
                <a:srgbClr val="11171C"/>
              </a:solidFill>
              <a:latin typeface="Helvetica" pitchFamily="2" charset="0"/>
            </a:endParaRPr>
          </a:p>
          <a:p>
            <a:r>
              <a:rPr lang="en-US" sz="1800" dirty="0">
                <a:solidFill>
                  <a:srgbClr val="11171C"/>
                </a:solidFill>
                <a:latin typeface="Helvetica" pitchFamily="2" charset="0"/>
              </a:rPr>
              <a:t>V. Ayala-Rivera, A. Omar Portillo-Dominguez, Liliana Pasquale, “GDPR compliance via software evolution: Weaving security controls in software design”, Journal of Systems and Software, Vol. 216, 2024</a:t>
            </a:r>
            <a:r>
              <a:rPr lang="en-US" dirty="0">
                <a:solidFill>
                  <a:srgbClr val="11171C"/>
                </a:solidFill>
                <a:latin typeface="Helvetica" pitchFamily="2" charset="0"/>
              </a:rPr>
              <a:t>.</a:t>
            </a:r>
          </a:p>
          <a:p>
            <a:endParaRPr lang="en-US" sz="1800" dirty="0">
              <a:solidFill>
                <a:srgbClr val="11171C"/>
              </a:solidFill>
              <a:latin typeface="Helvetica" pitchFamily="2" charset="0"/>
            </a:endParaRPr>
          </a:p>
          <a:p>
            <a:r>
              <a:rPr lang="en-US" sz="1800" dirty="0">
                <a:solidFill>
                  <a:srgbClr val="11171C"/>
                </a:solidFill>
                <a:latin typeface="Helvetica" pitchFamily="2" charset="0"/>
              </a:rPr>
              <a:t>V. Ayala-Rivera, and L. Pasquale. "The Grace Period Has Ended: An Approach to Operationalize GDPR Requirements." In 2018 IEEE 26th International Requirements Engineering Conference (RE), pp. 136-146. IEEE, 2018.</a:t>
            </a:r>
          </a:p>
          <a:p>
            <a:endParaRPr lang="en-US" sz="1800" dirty="0">
              <a:solidFill>
                <a:srgbClr val="11171C"/>
              </a:solidFill>
              <a:latin typeface="Helvetica" pitchFamily="2" charset="0"/>
            </a:endParaRPr>
          </a:p>
          <a:p>
            <a:endParaRPr lang="en-US" sz="1800" dirty="0">
              <a:solidFill>
                <a:srgbClr val="11171C"/>
              </a:solidFill>
              <a:latin typeface="Helvetica" pitchFamily="2" charset="0"/>
            </a:endParaRPr>
          </a:p>
          <a:p>
            <a:endParaRPr lang="en-US" sz="1800" dirty="0">
              <a:solidFill>
                <a:srgbClr val="11171C"/>
              </a:solidFill>
              <a:latin typeface="Helvetica" pitchFamily="2" charset="0"/>
            </a:endParaRPr>
          </a:p>
          <a:p>
            <a:pPr marL="400050" indent="-400050">
              <a:buAutoNum type="romanUcPeriod"/>
            </a:pPr>
            <a:endParaRPr lang="en-IE" b="0" i="0" dirty="0">
              <a:solidFill>
                <a:srgbClr val="11171C"/>
              </a:solidFill>
              <a:effectLst/>
              <a:latin typeface="Helvetica" pitchFamily="2" charset="0"/>
            </a:endParaRPr>
          </a:p>
          <a:p>
            <a:endParaRPr lang="en-US" sz="1800" dirty="0">
              <a:solidFill>
                <a:srgbClr val="11171C"/>
              </a:solidFill>
              <a:latin typeface="Helvetica" pitchFamily="2" charset="0"/>
            </a:endParaRPr>
          </a:p>
          <a:p>
            <a:pPr marL="400050" indent="-400050">
              <a:buAutoNum type="romanUcPeriod"/>
            </a:pPr>
            <a:endParaRPr lang="en-IE" b="0" i="0" dirty="0">
              <a:solidFill>
                <a:srgbClr val="11171C"/>
              </a:solidFill>
              <a:effectLst/>
              <a:latin typeface="Helvetica" pitchFamily="2" charset="0"/>
            </a:endParaRPr>
          </a:p>
          <a:p>
            <a:endParaRPr lang="en-IE" dirty="0">
              <a:solidFill>
                <a:srgbClr val="11171C"/>
              </a:solidFill>
              <a:latin typeface="Helvetica" pitchFamily="2" charset="0"/>
            </a:endParaRPr>
          </a:p>
          <a:p>
            <a:endParaRPr lang="en-US" dirty="0">
              <a:solidFill>
                <a:srgbClr val="11171C"/>
              </a:solidFill>
              <a:latin typeface="Helvetica" pitchFamily="2" charset="0"/>
            </a:endParaRPr>
          </a:p>
        </p:txBody>
      </p:sp>
    </p:spTree>
    <p:extLst>
      <p:ext uri="{BB962C8B-B14F-4D97-AF65-F5344CB8AC3E}">
        <p14:creationId xmlns:p14="http://schemas.microsoft.com/office/powerpoint/2010/main" val="914091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B18C9F-56BE-A1B4-6407-8677150C583D}"/>
              </a:ext>
            </a:extLst>
          </p:cNvPr>
          <p:cNvSpPr>
            <a:spLocks noGrp="1"/>
          </p:cNvSpPr>
          <p:nvPr>
            <p:ph type="body" sz="quarter" idx="10"/>
          </p:nvPr>
        </p:nvSpPr>
        <p:spPr>
          <a:xfrm>
            <a:off x="2326238" y="2362200"/>
            <a:ext cx="7224712" cy="1066800"/>
          </a:xfrm>
        </p:spPr>
        <p:txBody>
          <a:bodyPr/>
          <a:lstStyle/>
          <a:p>
            <a:r>
              <a:rPr lang="en-IE" dirty="0"/>
              <a:t>Thank You</a:t>
            </a:r>
          </a:p>
        </p:txBody>
      </p:sp>
      <p:pic>
        <p:nvPicPr>
          <p:cNvPr id="4" name="Picture 3" descr="A close-up of a sign&#10;&#10;Description automatically generated">
            <a:extLst>
              <a:ext uri="{FF2B5EF4-FFF2-40B4-BE49-F238E27FC236}">
                <a16:creationId xmlns:a16="http://schemas.microsoft.com/office/drawing/2014/main" id="{954C54CD-BC0D-9DB2-9DF9-4F0DAB5BD0A7}"/>
              </a:ext>
            </a:extLst>
          </p:cNvPr>
          <p:cNvPicPr>
            <a:picLocks noChangeAspect="1"/>
          </p:cNvPicPr>
          <p:nvPr/>
        </p:nvPicPr>
        <p:blipFill>
          <a:blip r:embed="rId3"/>
          <a:stretch>
            <a:fillRect/>
          </a:stretch>
        </p:blipFill>
        <p:spPr>
          <a:xfrm>
            <a:off x="9550950" y="5674935"/>
            <a:ext cx="2509618" cy="1103076"/>
          </a:xfrm>
          <a:prstGeom prst="rect">
            <a:avLst/>
          </a:prstGeom>
        </p:spPr>
      </p:pic>
      <p:pic>
        <p:nvPicPr>
          <p:cNvPr id="5" name="Picture 4" descr="A close-up of a logo&#10;&#10;Description automatically generated">
            <a:extLst>
              <a:ext uri="{FF2B5EF4-FFF2-40B4-BE49-F238E27FC236}">
                <a16:creationId xmlns:a16="http://schemas.microsoft.com/office/drawing/2014/main" id="{B74DB84B-CE47-F656-4630-78143264737E}"/>
              </a:ext>
            </a:extLst>
          </p:cNvPr>
          <p:cNvPicPr>
            <a:picLocks noChangeAspect="1"/>
          </p:cNvPicPr>
          <p:nvPr/>
        </p:nvPicPr>
        <p:blipFill>
          <a:blip r:embed="rId4"/>
          <a:stretch>
            <a:fillRect/>
          </a:stretch>
        </p:blipFill>
        <p:spPr>
          <a:xfrm>
            <a:off x="436374" y="5735171"/>
            <a:ext cx="7054371" cy="1032897"/>
          </a:xfrm>
          <a:prstGeom prst="rect">
            <a:avLst/>
          </a:prstGeom>
        </p:spPr>
      </p:pic>
    </p:spTree>
    <p:extLst>
      <p:ext uri="{BB962C8B-B14F-4D97-AF65-F5344CB8AC3E}">
        <p14:creationId xmlns:p14="http://schemas.microsoft.com/office/powerpoint/2010/main" val="244605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5DDA0-7CC9-4648-B0C5-12861F38904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96824E7-8F6F-260E-DE3A-90105926B420}"/>
              </a:ext>
            </a:extLst>
          </p:cNvPr>
          <p:cNvSpPr txBox="1">
            <a:spLocks/>
          </p:cNvSpPr>
          <p:nvPr/>
        </p:nvSpPr>
        <p:spPr>
          <a:xfrm>
            <a:off x="535438" y="0"/>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General Data Protection Regulation (GDPR)</a:t>
            </a:r>
            <a:endParaRPr lang="en-IE" b="1" dirty="0">
              <a:latin typeface="Helvetica" pitchFamily="2"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EE2C0677-5BFA-CA3D-C874-CF65DE7C8621}"/>
              </a:ext>
            </a:extLst>
          </p:cNvPr>
          <p:cNvGrpSpPr/>
          <p:nvPr/>
        </p:nvGrpSpPr>
        <p:grpSpPr>
          <a:xfrm>
            <a:off x="4223770" y="1477844"/>
            <a:ext cx="3744461" cy="2039739"/>
            <a:chOff x="4223770" y="1477844"/>
            <a:chExt cx="3744461" cy="2039739"/>
          </a:xfrm>
        </p:grpSpPr>
        <p:sp>
          <p:nvSpPr>
            <p:cNvPr id="6" name="TextBox 5">
              <a:extLst>
                <a:ext uri="{FF2B5EF4-FFF2-40B4-BE49-F238E27FC236}">
                  <a16:creationId xmlns:a16="http://schemas.microsoft.com/office/drawing/2014/main" id="{988639E1-FE1B-7C1B-1A28-3E8207C4475E}"/>
                </a:ext>
              </a:extLst>
            </p:cNvPr>
            <p:cNvSpPr txBox="1"/>
            <p:nvPr/>
          </p:nvSpPr>
          <p:spPr>
            <a:xfrm>
              <a:off x="4223770" y="3148251"/>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Personal Data Definition</a:t>
              </a:r>
              <a:endParaRPr lang="en-IE" sz="1800" dirty="0">
                <a:solidFill>
                  <a:srgbClr val="000000"/>
                </a:solidFill>
                <a:effectLst/>
                <a:latin typeface="Helvetica" pitchFamily="2" charset="0"/>
                <a:ea typeface="Times New Roman" panose="02020603050405020304" pitchFamily="18" charset="0"/>
              </a:endParaRPr>
            </a:p>
          </p:txBody>
        </p:sp>
        <p:pic>
          <p:nvPicPr>
            <p:cNvPr id="2052" name="Picture 4" descr="Personal data - Free security icons">
              <a:extLst>
                <a:ext uri="{FF2B5EF4-FFF2-40B4-BE49-F238E27FC236}">
                  <a16:creationId xmlns:a16="http://schemas.microsoft.com/office/drawing/2014/main" id="{6ADFB0FA-0EDA-01E2-ADE7-14778944D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843" y="1477844"/>
              <a:ext cx="1616314" cy="16163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B0470F1-527B-CEE6-CFA0-454909468156}"/>
              </a:ext>
            </a:extLst>
          </p:cNvPr>
          <p:cNvGrpSpPr/>
          <p:nvPr/>
        </p:nvGrpSpPr>
        <p:grpSpPr>
          <a:xfrm>
            <a:off x="540750" y="1586347"/>
            <a:ext cx="3744461" cy="1945957"/>
            <a:chOff x="540750" y="1586347"/>
            <a:chExt cx="3744461" cy="1945957"/>
          </a:xfrm>
        </p:grpSpPr>
        <p:pic>
          <p:nvPicPr>
            <p:cNvPr id="2050" name="Picture 2" descr="disegno della mappa del globo 2285880 Arte vettoriale a Vecteezy">
              <a:extLst>
                <a:ext uri="{FF2B5EF4-FFF2-40B4-BE49-F238E27FC236}">
                  <a16:creationId xmlns:a16="http://schemas.microsoft.com/office/drawing/2014/main" id="{5BE8E042-CD44-2D36-6F8B-DB7FA021E6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44" t="21875" r="21896" b="21875"/>
            <a:stretch/>
          </p:blipFill>
          <p:spPr bwMode="auto">
            <a:xfrm>
              <a:off x="1693313" y="1586347"/>
              <a:ext cx="1439334"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A9367D-21F1-5535-CD57-7A551FE9B4D4}"/>
                </a:ext>
              </a:extLst>
            </p:cNvPr>
            <p:cNvSpPr txBox="1"/>
            <p:nvPr/>
          </p:nvSpPr>
          <p:spPr>
            <a:xfrm>
              <a:off x="540750" y="3162972"/>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Extraterritorial Scope</a:t>
              </a:r>
              <a:endParaRPr lang="en-IE" sz="1800" dirty="0">
                <a:solidFill>
                  <a:srgbClr val="000000"/>
                </a:solidFill>
                <a:effectLst/>
                <a:latin typeface="Helvetica" pitchFamily="2" charset="0"/>
                <a:ea typeface="Times New Roman" panose="02020603050405020304" pitchFamily="18" charset="0"/>
              </a:endParaRPr>
            </a:p>
          </p:txBody>
        </p:sp>
      </p:grpSp>
      <p:grpSp>
        <p:nvGrpSpPr>
          <p:cNvPr id="14" name="Group 13">
            <a:extLst>
              <a:ext uri="{FF2B5EF4-FFF2-40B4-BE49-F238E27FC236}">
                <a16:creationId xmlns:a16="http://schemas.microsoft.com/office/drawing/2014/main" id="{D5BD5A80-E685-110B-F111-BF62FFDD0B5B}"/>
              </a:ext>
            </a:extLst>
          </p:cNvPr>
          <p:cNvGrpSpPr/>
          <p:nvPr/>
        </p:nvGrpSpPr>
        <p:grpSpPr>
          <a:xfrm>
            <a:off x="7803053" y="1581151"/>
            <a:ext cx="3744461" cy="1936432"/>
            <a:chOff x="7803053" y="1581151"/>
            <a:chExt cx="3744461" cy="1936432"/>
          </a:xfrm>
        </p:grpSpPr>
        <p:pic>
          <p:nvPicPr>
            <p:cNvPr id="2054" name="Picture 6" descr="Rights of the Individual | European Data Protection Supervisor">
              <a:extLst>
                <a:ext uri="{FF2B5EF4-FFF2-40B4-BE49-F238E27FC236}">
                  <a16:creationId xmlns:a16="http://schemas.microsoft.com/office/drawing/2014/main" id="{1F5E2F60-BAC0-0B7D-D318-9A8DDC0FF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909" y="1581151"/>
              <a:ext cx="1682750"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6EEE51-2253-4671-62C9-1411A4490B3F}"/>
                </a:ext>
              </a:extLst>
            </p:cNvPr>
            <p:cNvSpPr txBox="1"/>
            <p:nvPr/>
          </p:nvSpPr>
          <p:spPr>
            <a:xfrm>
              <a:off x="7803053" y="3148251"/>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Data Subject Rights</a:t>
              </a:r>
              <a:endParaRPr lang="en-IE" sz="1800" dirty="0">
                <a:solidFill>
                  <a:srgbClr val="000000"/>
                </a:solidFill>
                <a:effectLst/>
                <a:latin typeface="Helvetica" pitchFamily="2" charset="0"/>
                <a:ea typeface="Times New Roman" panose="02020603050405020304" pitchFamily="18" charset="0"/>
              </a:endParaRPr>
            </a:p>
          </p:txBody>
        </p:sp>
      </p:grpSp>
      <p:grpSp>
        <p:nvGrpSpPr>
          <p:cNvPr id="15" name="Group 14">
            <a:extLst>
              <a:ext uri="{FF2B5EF4-FFF2-40B4-BE49-F238E27FC236}">
                <a16:creationId xmlns:a16="http://schemas.microsoft.com/office/drawing/2014/main" id="{D5CBED4D-BC2A-5717-C704-16CE67C95D70}"/>
              </a:ext>
            </a:extLst>
          </p:cNvPr>
          <p:cNvGrpSpPr/>
          <p:nvPr/>
        </p:nvGrpSpPr>
        <p:grpSpPr>
          <a:xfrm>
            <a:off x="535438" y="4096883"/>
            <a:ext cx="3744461" cy="1964570"/>
            <a:chOff x="535438" y="4096883"/>
            <a:chExt cx="3744461" cy="1964570"/>
          </a:xfrm>
        </p:grpSpPr>
        <p:pic>
          <p:nvPicPr>
            <p:cNvPr id="2056" name="Picture 8" descr="Lawful Basis for Processing under the GDPR">
              <a:extLst>
                <a:ext uri="{FF2B5EF4-FFF2-40B4-BE49-F238E27FC236}">
                  <a16:creationId xmlns:a16="http://schemas.microsoft.com/office/drawing/2014/main" id="{8651B6FE-B559-94E9-0A13-82FBB7BCAF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648" t="10841" r="5286" b="22163"/>
            <a:stretch/>
          </p:blipFill>
          <p:spPr bwMode="auto">
            <a:xfrm>
              <a:off x="1693313" y="4096883"/>
              <a:ext cx="1403389" cy="1452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3B7F06-1D4D-C6E5-840C-198E96FBC8E2}"/>
                </a:ext>
              </a:extLst>
            </p:cNvPr>
            <p:cNvSpPr txBox="1"/>
            <p:nvPr/>
          </p:nvSpPr>
          <p:spPr>
            <a:xfrm>
              <a:off x="535438" y="5692121"/>
              <a:ext cx="3744461"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Lawful Basis for Processing</a:t>
              </a:r>
              <a:endParaRPr lang="en-IE" sz="1800" dirty="0">
                <a:solidFill>
                  <a:srgbClr val="000000"/>
                </a:solidFill>
                <a:effectLst/>
                <a:latin typeface="Helvetica" pitchFamily="2" charset="0"/>
                <a:ea typeface="Times New Roman" panose="02020603050405020304" pitchFamily="18" charset="0"/>
              </a:endParaRPr>
            </a:p>
          </p:txBody>
        </p:sp>
      </p:grpSp>
      <p:pic>
        <p:nvPicPr>
          <p:cNvPr id="2058" name="Picture 10" descr="SVG &gt; engine cog gear wheel - Free SVG ...">
            <a:extLst>
              <a:ext uri="{FF2B5EF4-FFF2-40B4-BE49-F238E27FC236}">
                <a16:creationId xmlns:a16="http://schemas.microsoft.com/office/drawing/2014/main" id="{28B37477-0202-1A3D-3497-EF645B347C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5988" y="3917462"/>
            <a:ext cx="1740019" cy="18112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0345AE9-3717-FC24-4DEA-D3B7B22E12C9}"/>
              </a:ext>
            </a:extLst>
          </p:cNvPr>
          <p:cNvSpPr txBox="1"/>
          <p:nvPr/>
        </p:nvSpPr>
        <p:spPr>
          <a:xfrm>
            <a:off x="4471701" y="5706409"/>
            <a:ext cx="3248595" cy="646331"/>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Data Protection By Design and By Default</a:t>
            </a:r>
            <a:endParaRPr lang="en-IE" sz="1800" dirty="0">
              <a:solidFill>
                <a:srgbClr val="000000"/>
              </a:solidFill>
              <a:effectLst/>
              <a:latin typeface="Helvetica" pitchFamily="2" charset="0"/>
              <a:ea typeface="Times New Roman" panose="02020603050405020304" pitchFamily="18" charset="0"/>
            </a:endParaRPr>
          </a:p>
        </p:txBody>
      </p:sp>
      <p:pic>
        <p:nvPicPr>
          <p:cNvPr id="2060" name="Picture 12" descr="Data Breach Notification Rules Around the World">
            <a:extLst>
              <a:ext uri="{FF2B5EF4-FFF2-40B4-BE49-F238E27FC236}">
                <a16:creationId xmlns:a16="http://schemas.microsoft.com/office/drawing/2014/main" id="{98401669-0005-4F89-6451-E2F93EB01E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724" y="4201556"/>
            <a:ext cx="2055113" cy="12430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6CF3BF-328F-15D9-D28D-A3671B6564DB}"/>
              </a:ext>
            </a:extLst>
          </p:cNvPr>
          <p:cNvSpPr txBox="1"/>
          <p:nvPr/>
        </p:nvSpPr>
        <p:spPr>
          <a:xfrm>
            <a:off x="8050982" y="5706409"/>
            <a:ext cx="3248595" cy="369332"/>
          </a:xfrm>
          <a:prstGeom prst="rect">
            <a:avLst/>
          </a:prstGeom>
          <a:noFill/>
        </p:spPr>
        <p:txBody>
          <a:bodyPr wrap="square">
            <a:spAutoFit/>
          </a:bodyPr>
          <a:lstStyle/>
          <a:p>
            <a:pPr algn="ctr"/>
            <a:r>
              <a:rPr lang="en-IE" dirty="0">
                <a:solidFill>
                  <a:srgbClr val="000000"/>
                </a:solidFill>
                <a:latin typeface="Helvetica" pitchFamily="2" charset="0"/>
                <a:ea typeface="Times New Roman" panose="02020603050405020304" pitchFamily="18" charset="0"/>
              </a:rPr>
              <a:t>Data Breach Notification</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89762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024A-451A-1951-B922-8A913B100735}"/>
            </a:ext>
          </a:extLst>
        </p:cNvPr>
        <p:cNvGrpSpPr/>
        <p:nvPr/>
      </p:nvGrpSpPr>
      <p:grpSpPr>
        <a:xfrm>
          <a:off x="0" y="0"/>
          <a:ext cx="0" cy="0"/>
          <a:chOff x="0" y="0"/>
          <a:chExt cx="0" cy="0"/>
        </a:xfrm>
      </p:grpSpPr>
      <p:pic>
        <p:nvPicPr>
          <p:cNvPr id="3080" name="Picture 8" descr="AP Fines Uber €290 Million for ...">
            <a:extLst>
              <a:ext uri="{FF2B5EF4-FFF2-40B4-BE49-F238E27FC236}">
                <a16:creationId xmlns:a16="http://schemas.microsoft.com/office/drawing/2014/main" id="{EAC55161-168D-F58D-6FAF-0A4E29793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331" y="1841500"/>
            <a:ext cx="4318000" cy="187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74C3FA-B0F7-7D1D-3ACE-42A8CE05E12C}"/>
              </a:ext>
            </a:extLst>
          </p:cNvPr>
          <p:cNvSpPr txBox="1">
            <a:spLocks/>
          </p:cNvSpPr>
          <p:nvPr/>
        </p:nvSpPr>
        <p:spPr>
          <a:xfrm>
            <a:off x="5354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 But Data Breaches Still Persist</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BF0B4B7-089A-9B59-D238-BA5106E96E41}"/>
              </a:ext>
            </a:extLst>
          </p:cNvPr>
          <p:cNvSpPr txBox="1"/>
          <p:nvPr/>
        </p:nvSpPr>
        <p:spPr>
          <a:xfrm>
            <a:off x="1667101" y="3943350"/>
            <a:ext cx="3744461" cy="1200329"/>
          </a:xfrm>
          <a:prstGeom prst="rect">
            <a:avLst/>
          </a:prstGeom>
          <a:noFill/>
        </p:spPr>
        <p:txBody>
          <a:bodyPr wrap="square">
            <a:spAutoFit/>
          </a:bodyPr>
          <a:lstStyle/>
          <a:p>
            <a:pPr algn="ctr"/>
            <a:r>
              <a:rPr lang="en-IE" b="1" dirty="0">
                <a:solidFill>
                  <a:srgbClr val="000000"/>
                </a:solidFill>
                <a:latin typeface="Helvetica" pitchFamily="2" charset="0"/>
                <a:ea typeface="Times New Roman" panose="02020603050405020304" pitchFamily="18" charset="0"/>
              </a:rPr>
              <a:t>2024 </a:t>
            </a:r>
            <a:r>
              <a:rPr lang="en-IE" dirty="0">
                <a:solidFill>
                  <a:srgbClr val="000000"/>
                </a:solidFill>
                <a:latin typeface="Helvetica" pitchFamily="2" charset="0"/>
                <a:ea typeface="Times New Roman" panose="02020603050405020304" pitchFamily="18" charset="0"/>
              </a:rPr>
              <a:t>– Uber transferred European’s drivers’ personal data to US servers without adequate safeguards.</a:t>
            </a:r>
            <a:endParaRPr lang="en-IE" sz="1800" dirty="0">
              <a:solidFill>
                <a:srgbClr val="000000"/>
              </a:solidFill>
              <a:effectLst/>
              <a:latin typeface="Helvetica" pitchFamily="2" charset="0"/>
              <a:ea typeface="Times New Roman" panose="02020603050405020304" pitchFamily="18" charset="0"/>
            </a:endParaRPr>
          </a:p>
        </p:txBody>
      </p:sp>
      <p:pic>
        <p:nvPicPr>
          <p:cNvPr id="3078" name="Picture 6" descr="Meta Fined €251 Million for 2018 Data ...">
            <a:extLst>
              <a:ext uri="{FF2B5EF4-FFF2-40B4-BE49-F238E27FC236}">
                <a16:creationId xmlns:a16="http://schemas.microsoft.com/office/drawing/2014/main" id="{7565E99E-C60C-A611-1A22-79EE5574E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120" y="1587500"/>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70BC50-2130-EC6C-E924-57EB7B6892DA}"/>
              </a:ext>
            </a:extLst>
          </p:cNvPr>
          <p:cNvSpPr txBox="1"/>
          <p:nvPr/>
        </p:nvSpPr>
        <p:spPr>
          <a:xfrm>
            <a:off x="7111659" y="3943349"/>
            <a:ext cx="3744461" cy="923330"/>
          </a:xfrm>
          <a:prstGeom prst="rect">
            <a:avLst/>
          </a:prstGeom>
          <a:noFill/>
        </p:spPr>
        <p:txBody>
          <a:bodyPr wrap="square">
            <a:spAutoFit/>
          </a:bodyPr>
          <a:lstStyle/>
          <a:p>
            <a:pPr algn="ctr"/>
            <a:r>
              <a:rPr lang="en-IE" b="1" dirty="0">
                <a:solidFill>
                  <a:srgbClr val="000000"/>
                </a:solidFill>
                <a:latin typeface="Helvetica" pitchFamily="2" charset="0"/>
                <a:ea typeface="Times New Roman" panose="02020603050405020304" pitchFamily="18" charset="0"/>
              </a:rPr>
              <a:t>2023 </a:t>
            </a:r>
            <a:r>
              <a:rPr lang="en-IE" dirty="0">
                <a:solidFill>
                  <a:srgbClr val="000000"/>
                </a:solidFill>
                <a:latin typeface="Helvetica" pitchFamily="2" charset="0"/>
                <a:ea typeface="Times New Roman" panose="02020603050405020304" pitchFamily="18" charset="0"/>
              </a:rPr>
              <a:t>–“View As” feature was used to steal access tokens, gaining control over user accounts.</a:t>
            </a:r>
            <a:endParaRPr lang="en-IE" sz="18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35614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A3A1-C90C-4594-EBB8-69C7651340B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502C602-E5B2-7E7D-4DD8-B8B3B2A9CB58}"/>
              </a:ext>
            </a:extLst>
          </p:cNvPr>
          <p:cNvSpPr txBox="1">
            <a:spLocks/>
          </p:cNvSpPr>
          <p:nvPr/>
        </p:nvSpPr>
        <p:spPr>
          <a:xfrm>
            <a:off x="528638" y="261937"/>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Inadequate Implementation of Security and Privacy (</a:t>
            </a:r>
            <a:r>
              <a:rPr lang="en-US" b="1" dirty="0" err="1">
                <a:latin typeface="Helvetica" pitchFamily="2" charset="0"/>
                <a:ea typeface="Calibri" panose="020F0502020204030204" pitchFamily="34" charset="0"/>
                <a:cs typeface="Times New Roman" panose="02020603050405020304" pitchFamily="18" charset="0"/>
              </a:rPr>
              <a:t>Priv&amp;Sec</a:t>
            </a:r>
            <a:r>
              <a:rPr lang="en-US" b="1" dirty="0">
                <a:latin typeface="Helvetica" pitchFamily="2" charset="0"/>
                <a:ea typeface="Calibri" panose="020F0502020204030204" pitchFamily="34" charset="0"/>
                <a:cs typeface="Times New Roman" panose="02020603050405020304" pitchFamily="18" charset="0"/>
              </a:rPr>
              <a:t>) Controls</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BAED3B-1833-6BC7-EE1A-98B1A0C94106}"/>
              </a:ext>
            </a:extLst>
          </p:cNvPr>
          <p:cNvSpPr txBox="1"/>
          <p:nvPr/>
        </p:nvSpPr>
        <p:spPr>
          <a:xfrm>
            <a:off x="1148952" y="5296753"/>
            <a:ext cx="4179095" cy="1077218"/>
          </a:xfrm>
          <a:prstGeom prst="rect">
            <a:avLst/>
          </a:prstGeom>
          <a:noFill/>
        </p:spPr>
        <p:txBody>
          <a:bodyPr wrap="square">
            <a:spAutoFit/>
          </a:bodyPr>
          <a:lstStyle/>
          <a:p>
            <a:pPr algn="ctr"/>
            <a:r>
              <a:rPr lang="en-IE" sz="2400" dirty="0">
                <a:solidFill>
                  <a:srgbClr val="000000"/>
                </a:solidFill>
                <a:latin typeface="Helvetica" pitchFamily="2" charset="0"/>
                <a:ea typeface="Times New Roman" panose="02020603050405020304" pitchFamily="18" charset="0"/>
              </a:rPr>
              <a:t>Insufficient </a:t>
            </a:r>
            <a:r>
              <a:rPr lang="en-IE" sz="2400" dirty="0">
                <a:solidFill>
                  <a:srgbClr val="000000"/>
                </a:solidFill>
                <a:effectLst/>
                <a:latin typeface="Helvetica" pitchFamily="2" charset="0"/>
                <a:ea typeface="Times New Roman" panose="02020603050405020304" pitchFamily="18" charset="0"/>
              </a:rPr>
              <a:t>Security &amp; Privacy Skillset </a:t>
            </a:r>
          </a:p>
          <a:p>
            <a:pPr algn="ctr"/>
            <a:r>
              <a:rPr lang="en-IE" sz="1600" dirty="0">
                <a:solidFill>
                  <a:srgbClr val="000000"/>
                </a:solidFill>
                <a:effectLst/>
                <a:latin typeface="Helvetica" pitchFamily="2" charset="0"/>
                <a:ea typeface="Times New Roman" panose="02020603050405020304" pitchFamily="18" charset="0"/>
              </a:rPr>
              <a:t>[Hadar2018, DiasCanedo2020]</a:t>
            </a:r>
          </a:p>
        </p:txBody>
      </p:sp>
      <p:pic>
        <p:nvPicPr>
          <p:cNvPr id="4103" name="Picture 7" descr="Knowledge Vectors &amp; Illustrations for ...">
            <a:extLst>
              <a:ext uri="{FF2B5EF4-FFF2-40B4-BE49-F238E27FC236}">
                <a16:creationId xmlns:a16="http://schemas.microsoft.com/office/drawing/2014/main" id="{B10443B4-5FDA-9671-7BD7-60726AFF8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17169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Ambiguity: Why You Need More Of It | Verus Global">
            <a:extLst>
              <a:ext uri="{FF2B5EF4-FFF2-40B4-BE49-F238E27FC236}">
                <a16:creationId xmlns:a16="http://schemas.microsoft.com/office/drawing/2014/main" id="{1859BBF0-8A4F-3168-B9FE-15F687B40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2" y="2695575"/>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CD4662-A303-EDAC-A9F8-5DC756AD73E8}"/>
              </a:ext>
            </a:extLst>
          </p:cNvPr>
          <p:cNvSpPr txBox="1"/>
          <p:nvPr/>
        </p:nvSpPr>
        <p:spPr>
          <a:xfrm>
            <a:off x="6863954" y="5296753"/>
            <a:ext cx="4179095" cy="1446550"/>
          </a:xfrm>
          <a:prstGeom prst="rect">
            <a:avLst/>
          </a:prstGeom>
          <a:noFill/>
        </p:spPr>
        <p:txBody>
          <a:bodyPr wrap="square">
            <a:spAutoFit/>
          </a:bodyPr>
          <a:lstStyle/>
          <a:p>
            <a:pPr algn="ctr"/>
            <a:r>
              <a:rPr lang="en-IE" sz="2400" dirty="0">
                <a:solidFill>
                  <a:srgbClr val="000000"/>
                </a:solidFill>
                <a:latin typeface="Helvetica" pitchFamily="2" charset="0"/>
                <a:ea typeface="Times New Roman" panose="02020603050405020304" pitchFamily="18" charset="0"/>
              </a:rPr>
              <a:t>Limited guidance on which </a:t>
            </a:r>
            <a:r>
              <a:rPr lang="en-IE" sz="2400" dirty="0" err="1">
                <a:solidFill>
                  <a:srgbClr val="000000"/>
                </a:solidFill>
                <a:latin typeface="Helvetica" pitchFamily="2" charset="0"/>
                <a:ea typeface="Times New Roman" panose="02020603050405020304" pitchFamily="18" charset="0"/>
              </a:rPr>
              <a:t>priv&amp;sec</a:t>
            </a:r>
            <a:r>
              <a:rPr lang="en-IE" sz="2400" dirty="0">
                <a:solidFill>
                  <a:srgbClr val="000000"/>
                </a:solidFill>
                <a:latin typeface="Helvetica" pitchFamily="2" charset="0"/>
                <a:ea typeface="Times New Roman" panose="02020603050405020304" pitchFamily="18" charset="0"/>
              </a:rPr>
              <a:t> controls to implement and how</a:t>
            </a:r>
            <a:endParaRPr lang="en-IE" sz="2400" dirty="0">
              <a:solidFill>
                <a:srgbClr val="000000"/>
              </a:solidFill>
              <a:effectLst/>
              <a:latin typeface="Helvetica" pitchFamily="2" charset="0"/>
              <a:ea typeface="Times New Roman" panose="02020603050405020304" pitchFamily="18" charset="0"/>
            </a:endParaRPr>
          </a:p>
          <a:p>
            <a:pPr algn="ctr"/>
            <a:r>
              <a:rPr lang="en-IE" sz="1600" dirty="0">
                <a:solidFill>
                  <a:srgbClr val="000000"/>
                </a:solidFill>
                <a:effectLst/>
                <a:latin typeface="Helvetica" pitchFamily="2" charset="0"/>
                <a:ea typeface="Times New Roman" panose="02020603050405020304" pitchFamily="18" charset="0"/>
              </a:rPr>
              <a:t>[Martin2018]</a:t>
            </a:r>
          </a:p>
        </p:txBody>
      </p:sp>
    </p:spTree>
    <p:extLst>
      <p:ext uri="{BB962C8B-B14F-4D97-AF65-F5344CB8AC3E}">
        <p14:creationId xmlns:p14="http://schemas.microsoft.com/office/powerpoint/2010/main" val="35073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8714-13FA-76C1-CD24-905B8A9C67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8BD876-8806-41FA-FD84-3E65E7DE3142}"/>
              </a:ext>
            </a:extLst>
          </p:cNvPr>
          <p:cNvSpPr txBox="1"/>
          <p:nvPr/>
        </p:nvSpPr>
        <p:spPr>
          <a:xfrm>
            <a:off x="655440" y="1587500"/>
            <a:ext cx="10881120" cy="4955203"/>
          </a:xfrm>
          <a:prstGeom prst="rect">
            <a:avLst/>
          </a:prstGeom>
          <a:noFill/>
        </p:spPr>
        <p:txBody>
          <a:bodyPr wrap="square">
            <a:spAutoFit/>
          </a:bodyPr>
          <a:lstStyle/>
          <a:p>
            <a:pPr marL="342900" indent="-342900">
              <a:buFont typeface="Arial" panose="020B0604020202020204" pitchFamily="34" charset="0"/>
              <a:buChar char="•"/>
            </a:pPr>
            <a:r>
              <a:rPr lang="en-IE" sz="2800" dirty="0">
                <a:solidFill>
                  <a:schemeClr val="bg1">
                    <a:lumMod val="50000"/>
                  </a:schemeClr>
                </a:solidFill>
                <a:latin typeface="Helvetica" pitchFamily="2" charset="0"/>
                <a:ea typeface="Times New Roman" panose="02020603050405020304" pitchFamily="18" charset="0"/>
              </a:rPr>
              <a:t>Intro to GDPR Compliance</a:t>
            </a:r>
          </a:p>
          <a:p>
            <a:pPr marL="342900" indent="-342900">
              <a:buFont typeface="Arial" panose="020B0604020202020204" pitchFamily="34" charset="0"/>
              <a:buChar char="•"/>
            </a:pPr>
            <a:endParaRPr lang="en-IE" sz="2400" dirty="0">
              <a:solidFill>
                <a:srgbClr val="11171C"/>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b="1" dirty="0">
                <a:solidFill>
                  <a:srgbClr val="11171C"/>
                </a:solidFill>
                <a:latin typeface="Helvetica" pitchFamily="2" charset="0"/>
                <a:ea typeface="Times New Roman" panose="02020603050405020304" pitchFamily="18" charset="0"/>
              </a:rPr>
              <a:t>Our Approach to Support Software Compliance</a:t>
            </a:r>
            <a:endParaRPr lang="en-IE" sz="1200" b="1" dirty="0">
              <a:solidFill>
                <a:srgbClr val="11171C"/>
              </a:solidFill>
              <a:latin typeface="Helvetica" pitchFamily="2" charset="0"/>
              <a:ea typeface="Times New Roman" panose="02020603050405020304" pitchFamily="18" charset="0"/>
            </a:endParaRPr>
          </a:p>
          <a:p>
            <a:pPr marL="800100" lvl="1" indent="-342900">
              <a:buFont typeface="System Font Regular"/>
              <a:buChar char="-"/>
            </a:pPr>
            <a:endParaRPr lang="en-IE" sz="1200" b="1" dirty="0">
              <a:solidFill>
                <a:srgbClr val="11171C"/>
              </a:solidFill>
              <a:latin typeface="Helvetica" pitchFamily="2" charset="0"/>
              <a:ea typeface="Times New Roman" panose="02020603050405020304" pitchFamily="18" charset="0"/>
            </a:endParaRPr>
          </a:p>
          <a:p>
            <a:pPr marL="800100" lvl="1" indent="-342900">
              <a:buFont typeface="System Font Regular"/>
              <a:buChar char="-"/>
            </a:pPr>
            <a:r>
              <a:rPr lang="en-IE" sz="2400" b="1" dirty="0">
                <a:solidFill>
                  <a:srgbClr val="11171C"/>
                </a:solidFill>
                <a:latin typeface="Helvetica" pitchFamily="2" charset="0"/>
                <a:ea typeface="Times New Roman" panose="02020603050405020304" pitchFamily="18" charset="0"/>
              </a:rPr>
              <a:t>Gap Analysis</a:t>
            </a:r>
          </a:p>
          <a:p>
            <a:pPr marL="800100" lvl="1" indent="-342900">
              <a:buFont typeface="System Font Regular"/>
              <a:buChar char="-"/>
            </a:pPr>
            <a:r>
              <a:rPr lang="en-IE" sz="2400" b="1" dirty="0">
                <a:solidFill>
                  <a:srgbClr val="11171C"/>
                </a:solidFill>
                <a:latin typeface="Helvetica" pitchFamily="2" charset="0"/>
                <a:ea typeface="Times New Roman" panose="02020603050405020304" pitchFamily="18" charset="0"/>
              </a:rPr>
              <a:t>Evolution</a:t>
            </a:r>
          </a:p>
          <a:p>
            <a:pPr marL="342900" indent="-342900">
              <a:buFont typeface="Arial" panose="020B0604020202020204" pitchFamily="34" charset="0"/>
              <a:buChar char="•"/>
            </a:pPr>
            <a:endParaRPr lang="en-IE" sz="2400" dirty="0">
              <a:solidFill>
                <a:srgbClr val="11171C"/>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50000"/>
                  </a:schemeClr>
                </a:solidFill>
                <a:latin typeface="Helvetica" pitchFamily="2" charset="0"/>
                <a:ea typeface="Times New Roman" panose="02020603050405020304" pitchFamily="18" charset="0"/>
              </a:rPr>
              <a:t>Evaluation</a:t>
            </a:r>
          </a:p>
          <a:p>
            <a:pPr marL="342900" indent="-342900">
              <a:buFont typeface="Arial" panose="020B0604020202020204" pitchFamily="34" charset="0"/>
              <a:buChar char="•"/>
            </a:pPr>
            <a:endParaRPr lang="en-IE" sz="2400" dirty="0">
              <a:solidFill>
                <a:schemeClr val="bg1">
                  <a:lumMod val="50000"/>
                </a:schemeClr>
              </a:solidFill>
              <a:latin typeface="Helvetica" pitchFamily="2" charset="0"/>
              <a:ea typeface="Times New Roman" panose="02020603050405020304" pitchFamily="18" charset="0"/>
            </a:endParaRPr>
          </a:p>
          <a:p>
            <a:pPr marL="342900" indent="-342900">
              <a:buFont typeface="Arial" panose="020B0604020202020204" pitchFamily="34" charset="0"/>
              <a:buChar char="•"/>
            </a:pPr>
            <a:r>
              <a:rPr lang="en-IE" sz="2800" dirty="0">
                <a:solidFill>
                  <a:schemeClr val="bg1">
                    <a:lumMod val="50000"/>
                  </a:schemeClr>
                </a:solidFill>
                <a:latin typeface="Helvetica" pitchFamily="2" charset="0"/>
                <a:ea typeface="Times New Roman" panose="02020603050405020304" pitchFamily="18" charset="0"/>
              </a:rPr>
              <a:t>Discussion &amp; Future Work</a:t>
            </a:r>
          </a:p>
          <a:p>
            <a:pPr marL="342900" indent="-342900">
              <a:buFont typeface="Arial" panose="020B0604020202020204" pitchFamily="34" charset="0"/>
              <a:buChar char="•"/>
            </a:pPr>
            <a:endParaRPr lang="en-IE" sz="2400" dirty="0">
              <a:solidFill>
                <a:srgbClr val="000000"/>
              </a:solidFill>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a:p>
            <a:pPr marL="342900" indent="-342900">
              <a:buFont typeface="Arial" panose="020B0604020202020204" pitchFamily="34" charset="0"/>
              <a:buChar char="•"/>
            </a:pP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65611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8B17-B756-99A8-87FA-4E35C85973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54286DA-6855-723D-0393-99E1F78D6612}"/>
              </a:ext>
            </a:extLst>
          </p:cNvPr>
          <p:cNvSpPr txBox="1">
            <a:spLocks/>
          </p:cNvSpPr>
          <p:nvPr/>
        </p:nvSpPr>
        <p:spPr>
          <a:xfrm>
            <a:off x="528638" y="2619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1E62"/>
                </a:solidFill>
                <a:latin typeface="Gotham" panose="02000804030000020004" pitchFamily="50" charset="0"/>
                <a:ea typeface="+mj-ea"/>
                <a:cs typeface="+mj-cs"/>
              </a:defRPr>
            </a:lvl1pPr>
          </a:lstStyle>
          <a:p>
            <a:pPr>
              <a:lnSpc>
                <a:spcPct val="107000"/>
              </a:lnSpc>
              <a:buFont typeface="+mj-lt"/>
              <a:buNone/>
            </a:pPr>
            <a:r>
              <a:rPr lang="en-US" b="1" dirty="0">
                <a:latin typeface="Helvetica" pitchFamily="2" charset="0"/>
                <a:ea typeface="Calibri" panose="020F0502020204030204" pitchFamily="34" charset="0"/>
                <a:cs typeface="Times New Roman" panose="02020603050405020304" pitchFamily="18" charset="0"/>
              </a:rPr>
              <a:t>Objective</a:t>
            </a:r>
            <a:endParaRPr lang="en-IE" b="1" dirty="0">
              <a:latin typeface="Helvetica"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999C840-2AC0-380E-D88B-F920A61F68F3}"/>
              </a:ext>
            </a:extLst>
          </p:cNvPr>
          <p:cNvSpPr txBox="1"/>
          <p:nvPr/>
        </p:nvSpPr>
        <p:spPr>
          <a:xfrm>
            <a:off x="655440" y="1587500"/>
            <a:ext cx="10881120" cy="830997"/>
          </a:xfrm>
          <a:prstGeom prst="rect">
            <a:avLst/>
          </a:prstGeom>
          <a:noFill/>
        </p:spPr>
        <p:txBody>
          <a:bodyPr wrap="square">
            <a:spAutoFit/>
          </a:bodyPr>
          <a:lstStyle/>
          <a:p>
            <a:pPr algn="ctr"/>
            <a:r>
              <a:rPr lang="en-IE" sz="2400" dirty="0">
                <a:solidFill>
                  <a:srgbClr val="000000"/>
                </a:solidFill>
                <a:latin typeface="Helvetica" pitchFamily="2" charset="0"/>
                <a:ea typeface="Times New Roman" panose="02020603050405020304" pitchFamily="18" charset="0"/>
              </a:rPr>
              <a:t>Evolve software systems to ensure GDPR compliance in a more systematic (and possibly automated) way.</a:t>
            </a:r>
            <a:endParaRPr lang="en-IE" sz="2400" dirty="0">
              <a:solidFill>
                <a:srgbClr val="000000"/>
              </a:solidFill>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1567949073"/>
      </p:ext>
    </p:extLst>
  </p:cSld>
  <p:clrMapOvr>
    <a:masterClrMapping/>
  </p:clrMapOvr>
</p:sld>
</file>

<file path=ppt/theme/theme1.xml><?xml version="1.0" encoding="utf-8"?>
<a:theme xmlns:a="http://schemas.openxmlformats.org/drawingml/2006/main" name="Office Theme">
  <a:themeElements>
    <a:clrScheme name="Lero brand">
      <a:dk1>
        <a:srgbClr val="333F48"/>
      </a:dk1>
      <a:lt1>
        <a:sysClr val="window" lastClr="FFFFFF"/>
      </a:lt1>
      <a:dk2>
        <a:srgbClr val="001E62"/>
      </a:dk2>
      <a:lt2>
        <a:srgbClr val="DBE2E9"/>
      </a:lt2>
      <a:accent1>
        <a:srgbClr val="001E62"/>
      </a:accent1>
      <a:accent2>
        <a:srgbClr val="CE0058"/>
      </a:accent2>
      <a:accent3>
        <a:srgbClr val="0067B9"/>
      </a:accent3>
      <a:accent4>
        <a:srgbClr val="653279"/>
      </a:accent4>
      <a:accent5>
        <a:srgbClr val="DBE2E9"/>
      </a:accent5>
      <a:accent6>
        <a:srgbClr val="FFFFFF"/>
      </a:accent6>
      <a:hlink>
        <a:srgbClr val="0067B9"/>
      </a:hlink>
      <a:folHlink>
        <a:srgbClr val="CE0058"/>
      </a:folHlink>
    </a:clrScheme>
    <a:fontScheme name="Lero Theme">
      <a:majorFont>
        <a:latin typeface="Gotham"/>
        <a:ea typeface="Gotham"/>
        <a:cs typeface="Helvetica"/>
      </a:majorFont>
      <a:minorFont>
        <a:latin typeface="Barlow"/>
        <a:ea typeface="Barlow"/>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cc4787-355f-4046-9859-e106b1aec91d" xsi:nil="true"/>
    <lcf76f155ced4ddcb4097134ff3c332f xmlns="8ca7a5f8-50f1-4595-8ec3-2b8299b9839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CF0731A13F8D47A5AB06E459C54E36" ma:contentTypeVersion="18" ma:contentTypeDescription="Create a new document." ma:contentTypeScope="" ma:versionID="a46891efd34912031a9a5609e7cdcb87">
  <xsd:schema xmlns:xsd="http://www.w3.org/2001/XMLSchema" xmlns:xs="http://www.w3.org/2001/XMLSchema" xmlns:p="http://schemas.microsoft.com/office/2006/metadata/properties" xmlns:ns2="77cc4787-355f-4046-9859-e106b1aec91d" xmlns:ns3="8ca7a5f8-50f1-4595-8ec3-2b8299b9839b" targetNamespace="http://schemas.microsoft.com/office/2006/metadata/properties" ma:root="true" ma:fieldsID="92f8017b478730b2276d3eafeb8884e2" ns2:_="" ns3:_="">
    <xsd:import namespace="77cc4787-355f-4046-9859-e106b1aec91d"/>
    <xsd:import namespace="8ca7a5f8-50f1-4595-8ec3-2b8299b98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cc4787-355f-4046-9859-e106b1aec9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8e1964c-ac10-468e-a699-35b322aa931f}" ma:internalName="TaxCatchAll" ma:showField="CatchAllData" ma:web="77cc4787-355f-4046-9859-e106b1aec9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a7a5f8-50f1-4595-8ec3-2b8299b983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F0297E-A725-4DB6-B8FC-DDB6BBE7662E}">
  <ds:schemaRef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8ca7a5f8-50f1-4595-8ec3-2b8299b9839b"/>
    <ds:schemaRef ds:uri="77cc4787-355f-4046-9859-e106b1aec91d"/>
  </ds:schemaRefs>
</ds:datastoreItem>
</file>

<file path=customXml/itemProps2.xml><?xml version="1.0" encoding="utf-8"?>
<ds:datastoreItem xmlns:ds="http://schemas.openxmlformats.org/officeDocument/2006/customXml" ds:itemID="{28C5ACCF-887F-4E4C-854E-3D97AB16C5AA}">
  <ds:schemaRefs>
    <ds:schemaRef ds:uri="http://schemas.microsoft.com/sharepoint/v3/contenttype/forms"/>
  </ds:schemaRefs>
</ds:datastoreItem>
</file>

<file path=customXml/itemProps3.xml><?xml version="1.0" encoding="utf-8"?>
<ds:datastoreItem xmlns:ds="http://schemas.openxmlformats.org/officeDocument/2006/customXml" ds:itemID="{18563202-2E54-4FC3-A746-358BD13CC7AD}">
  <ds:schemaRefs>
    <ds:schemaRef ds:uri="77cc4787-355f-4046-9859-e106b1aec91d"/>
    <ds:schemaRef ds:uri="8ca7a5f8-50f1-4595-8ec3-2b8299b98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1596</TotalTime>
  <Words>6834</Words>
  <Application>Microsoft Macintosh PowerPoint</Application>
  <PresentationFormat>Widescreen</PresentationFormat>
  <Paragraphs>440</Paragraphs>
  <Slides>43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Barlow</vt:lpstr>
      <vt:lpstr>Calibri</vt:lpstr>
      <vt:lpstr>Courier New</vt:lpstr>
      <vt:lpstr>ElsevierGulliver</vt:lpstr>
      <vt:lpstr>Gotham</vt:lpstr>
      <vt:lpstr>Helvetica</vt:lpstr>
      <vt:lpstr>Inter</vt:lpstr>
      <vt:lpstr>System Font Regular</vt:lpstr>
      <vt:lpstr>Wingdings</vt:lpstr>
      <vt:lpstr>Office Theme</vt:lpstr>
      <vt:lpstr>Building GDPR-Compliance In:   From Requirements to Software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Edson Silva</dc:creator>
  <cp:lastModifiedBy>Liliana Pasquale</cp:lastModifiedBy>
  <cp:revision>212</cp:revision>
  <dcterms:created xsi:type="dcterms:W3CDTF">2021-06-18T16:13:28Z</dcterms:created>
  <dcterms:modified xsi:type="dcterms:W3CDTF">2025-03-13T13:36:56Z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0x010100ABCF0731A13F8D47A5AB06E459C54E36</vt:lpwstr>
  </property>
  <property fmtid="{D5CDD505-2E9C-101B-9397-08002B2CF9AE}" pid="3" name="MediaServiceImageTags">
    <vt:lpwstr/>
  </property>
</Properties>
</file>