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7"/>
  </p:notesMasterIdLst>
  <p:sldIdLst>
    <p:sldId id="2375" r:id="rId5"/>
    <p:sldId id="258" r:id="rId6"/>
    <p:sldId id="263" r:id="rId7"/>
    <p:sldId id="2242" r:id="rId8"/>
    <p:sldId id="333" r:id="rId9"/>
    <p:sldId id="680" r:id="rId10"/>
    <p:sldId id="1950" r:id="rId11"/>
    <p:sldId id="2410" r:id="rId12"/>
    <p:sldId id="2404" r:id="rId13"/>
    <p:sldId id="2392" r:id="rId14"/>
    <p:sldId id="2389" r:id="rId15"/>
    <p:sldId id="2393" r:id="rId16"/>
    <p:sldId id="2390" r:id="rId17"/>
    <p:sldId id="2391" r:id="rId18"/>
    <p:sldId id="2394" r:id="rId19"/>
    <p:sldId id="2405" r:id="rId20"/>
    <p:sldId id="2411" r:id="rId21"/>
    <p:sldId id="2412" r:id="rId22"/>
    <p:sldId id="2418" r:id="rId23"/>
    <p:sldId id="2413" r:id="rId24"/>
    <p:sldId id="2414" r:id="rId25"/>
    <p:sldId id="2419" r:id="rId26"/>
    <p:sldId id="2420" r:id="rId27"/>
    <p:sldId id="2416" r:id="rId28"/>
    <p:sldId id="2422" r:id="rId29"/>
    <p:sldId id="2423" r:id="rId30"/>
    <p:sldId id="2408" r:id="rId31"/>
    <p:sldId id="2424" r:id="rId32"/>
    <p:sldId id="2406" r:id="rId33"/>
    <p:sldId id="2407" r:id="rId34"/>
    <p:sldId id="4769" r:id="rId35"/>
    <p:sldId id="2388" r:id="rId36"/>
    <p:sldId id="2396" r:id="rId37"/>
    <p:sldId id="4771" r:id="rId38"/>
    <p:sldId id="2395" r:id="rId39"/>
    <p:sldId id="4772" r:id="rId40"/>
    <p:sldId id="2400" r:id="rId41"/>
    <p:sldId id="4773" r:id="rId42"/>
    <p:sldId id="2398" r:id="rId43"/>
    <p:sldId id="2399" r:id="rId44"/>
    <p:sldId id="2409" r:id="rId45"/>
    <p:sldId id="2348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 slide" id="{597D02D7-AD72-6D48-9B13-54C0FF6C66C5}">
          <p14:sldIdLst>
            <p14:sldId id="2375"/>
          </p14:sldIdLst>
        </p14:section>
        <p14:section name="Agenda" id="{FF1102A2-63E9-5B45-8ABF-3B9358FAE55D}">
          <p14:sldIdLst>
            <p14:sldId id="258"/>
            <p14:sldId id="263"/>
            <p14:sldId id="2242"/>
            <p14:sldId id="333"/>
            <p14:sldId id="680"/>
            <p14:sldId id="1950"/>
            <p14:sldId id="2410"/>
            <p14:sldId id="2404"/>
            <p14:sldId id="2392"/>
            <p14:sldId id="2389"/>
            <p14:sldId id="2393"/>
            <p14:sldId id="2390"/>
            <p14:sldId id="2391"/>
          </p14:sldIdLst>
        </p14:section>
        <p14:section name="Content section" id="{29C285D5-F4FA-AE42-940A-9206054A5E09}">
          <p14:sldIdLst>
            <p14:sldId id="2394"/>
            <p14:sldId id="2405"/>
            <p14:sldId id="2411"/>
            <p14:sldId id="2412"/>
            <p14:sldId id="2418"/>
            <p14:sldId id="2413"/>
            <p14:sldId id="2414"/>
            <p14:sldId id="2419"/>
            <p14:sldId id="2420"/>
            <p14:sldId id="2416"/>
            <p14:sldId id="2422"/>
            <p14:sldId id="2423"/>
            <p14:sldId id="2408"/>
            <p14:sldId id="2424"/>
            <p14:sldId id="2406"/>
            <p14:sldId id="2407"/>
            <p14:sldId id="4769"/>
            <p14:sldId id="2388"/>
            <p14:sldId id="2396"/>
            <p14:sldId id="4771"/>
            <p14:sldId id="2395"/>
            <p14:sldId id="4772"/>
            <p14:sldId id="2400"/>
            <p14:sldId id="4773"/>
            <p14:sldId id="2398"/>
            <p14:sldId id="2399"/>
            <p14:sldId id="2409"/>
            <p14:sldId id="2348"/>
          </p14:sldIdLst>
        </p14:section>
        <p14:section name="Tips and useful material" id="{8F436B04-52BC-5545-A849-2C5968830142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Maxime Cordy" initials="MC" lastIdx="10" clrIdx="6">
    <p:extLst>
      <p:ext uri="{19B8F6BF-5375-455C-9EA6-DF929625EA0E}">
        <p15:presenceInfo xmlns:p15="http://schemas.microsoft.com/office/powerpoint/2012/main" userId="Maxime Cordy" providerId="None"/>
      </p:ext>
    </p:extLst>
  </p:cmAuthor>
  <p:cmAuthor id="1" name="Silvia CALLEGARI" initials="SC" lastIdx="13" clrIdx="0">
    <p:extLst>
      <p:ext uri="{19B8F6BF-5375-455C-9EA6-DF929625EA0E}">
        <p15:presenceInfo xmlns:p15="http://schemas.microsoft.com/office/powerpoint/2012/main" userId="S::silvia.callegari@uni.lu::a4e532ac-c7db-4b71-b9da-24acb8dc5a18" providerId="AD"/>
      </p:ext>
    </p:extLst>
  </p:cmAuthor>
  <p:cmAuthor id="2" name="Linda WEIGL" initials="LW" lastIdx="4" clrIdx="1">
    <p:extLst>
      <p:ext uri="{19B8F6BF-5375-455C-9EA6-DF929625EA0E}">
        <p15:presenceInfo xmlns:p15="http://schemas.microsoft.com/office/powerpoint/2012/main" userId="S::linda.weigl@uni.lu::c87f552e-f602-4282-884a-10daba5aec97" providerId="AD"/>
      </p:ext>
    </p:extLst>
  </p:cmAuthor>
  <p:cmAuthor id="3" name="Alexandre AMARD" initials="AA" lastIdx="1" clrIdx="2">
    <p:extLst>
      <p:ext uri="{19B8F6BF-5375-455C-9EA6-DF929625EA0E}">
        <p15:presenceInfo xmlns:p15="http://schemas.microsoft.com/office/powerpoint/2012/main" userId="S::alexandre.amard@uni.lu::f9fb8640-693a-457a-abe2-1bb3442c2a47" providerId="AD"/>
      </p:ext>
    </p:extLst>
  </p:cmAuthor>
  <p:cmAuthor id="4" name="Carlo DUPREL" initials="CD" lastIdx="24" clrIdx="3">
    <p:extLst>
      <p:ext uri="{19B8F6BF-5375-455C-9EA6-DF929625EA0E}">
        <p15:presenceInfo xmlns:p15="http://schemas.microsoft.com/office/powerpoint/2012/main" userId="S-1-5-21-3337309816-2907398862-663535011-100382" providerId="AD"/>
      </p:ext>
    </p:extLst>
  </p:cmAuthor>
  <p:cmAuthor id="5" name="Alexandre AMARD" initials="AA [2]" lastIdx="3" clrIdx="4">
    <p:extLst>
      <p:ext uri="{19B8F6BF-5375-455C-9EA6-DF929625EA0E}">
        <p15:presenceInfo xmlns:p15="http://schemas.microsoft.com/office/powerpoint/2012/main" userId="Alexandre AMARD" providerId="None"/>
      </p:ext>
    </p:extLst>
  </p:cmAuthor>
  <p:cmAuthor id="6" name="Nicolas Vivarelli" initials="NV" lastIdx="1" clrIdx="5">
    <p:extLst>
      <p:ext uri="{19B8F6BF-5375-455C-9EA6-DF929625EA0E}">
        <p15:presenceInfo xmlns:p15="http://schemas.microsoft.com/office/powerpoint/2012/main" userId="S-1-5-21-3831645042-1630103438-2319456322-982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2B83"/>
    <a:srgbClr val="8E2C66"/>
    <a:srgbClr val="009BDA"/>
    <a:srgbClr val="C82D3D"/>
    <a:srgbClr val="D52C34"/>
    <a:srgbClr val="7030A0"/>
    <a:srgbClr val="EE2E24"/>
    <a:srgbClr val="C32C46"/>
    <a:srgbClr val="5A237E"/>
    <a:srgbClr val="CA2D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9A4AC8-20CF-D08F-B1D4-7716E7E5ABEF}" v="101" dt="2025-03-12T15:16:47.90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09"/>
    <p:restoredTop sz="86443"/>
  </p:normalViewPr>
  <p:slideViewPr>
    <p:cSldViewPr snapToGrid="0">
      <p:cViewPr varScale="1">
        <p:scale>
          <a:sx n="102" d="100"/>
          <a:sy n="102" d="100"/>
        </p:scale>
        <p:origin x="13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commentAuthors" Target="commentAuthors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15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290271-D184-4EA8-983A-48E5927D74CD}" type="datetimeFigureOut">
              <a:rPr lang="en-150" smtClean="0"/>
              <a:t>3/17/25</a:t>
            </a:fld>
            <a:endParaRPr lang="en-15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15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15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15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FAD842-0994-40F1-BF96-070788291209}" type="slidenum">
              <a:rPr lang="en-150" smtClean="0"/>
              <a:t>‹#›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4052320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1F16B0-D656-FD45-9A2B-DCF0C3AB40DD}" type="slidenum">
              <a:rPr lang="en-LU" smtClean="0"/>
              <a:t>2</a:t>
            </a:fld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26962199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FAD842-0994-40F1-BF96-070788291209}" type="slidenum">
              <a:rPr lang="en-150" smtClean="0"/>
              <a:t>20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18860513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FAD842-0994-40F1-BF96-070788291209}" type="slidenum">
              <a:rPr lang="en-150" smtClean="0"/>
              <a:t>21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37572254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CDE344-1090-A5BA-F959-C35A99714C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18E03E-5721-7312-BB5D-A5C89CBC9F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723F97-EC5B-D91D-BDDF-9B461AFAB3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7035BC-355B-6ED4-D519-7669EA5ED3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FAD842-0994-40F1-BF96-070788291209}" type="slidenum">
              <a:rPr lang="en-150" smtClean="0"/>
              <a:t>22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34468485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4DE910-893B-20F1-A993-26943D9E69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C3F8CA-8515-334D-ED8F-E9794650DA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9FA0C7-1CEC-DED7-19EF-B2DD405DF8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7BD600-4626-DD18-9BFD-52B5D21D5F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FAD842-0994-40F1-BF96-070788291209}" type="slidenum">
              <a:rPr lang="en-150" smtClean="0"/>
              <a:t>23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6961717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770E0A-D6D8-B61F-5F18-D057C1F781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576679-9EC8-18EC-2180-1F9392A59A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C32A07-F09F-0654-43C5-EF39622AEB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52CED7-8FA8-2803-AB56-4F4FDFEAEE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FAD842-0994-40F1-BF96-070788291209}" type="slidenum">
              <a:rPr lang="en-150" smtClean="0"/>
              <a:t>29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23251222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e7c279bc69_1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1e7c279bc69_1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51045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>
          <a:extLst>
            <a:ext uri="{FF2B5EF4-FFF2-40B4-BE49-F238E27FC236}">
              <a16:creationId xmlns:a16="http://schemas.microsoft.com/office/drawing/2014/main" id="{B0945D0D-FFA3-918A-C132-FA5FCF72FE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e7c279bc69_1_50:notes">
            <a:extLst>
              <a:ext uri="{FF2B5EF4-FFF2-40B4-BE49-F238E27FC236}">
                <a16:creationId xmlns:a16="http://schemas.microsoft.com/office/drawing/2014/main" id="{5A4C8537-4807-3C5F-B590-1CF0DC1EF03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1e7c279bc69_1_50:notes">
            <a:extLst>
              <a:ext uri="{FF2B5EF4-FFF2-40B4-BE49-F238E27FC236}">
                <a16:creationId xmlns:a16="http://schemas.microsoft.com/office/drawing/2014/main" id="{7D454660-F309-6B47-68E5-9BFE22313B0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35520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>
          <a:extLst>
            <a:ext uri="{FF2B5EF4-FFF2-40B4-BE49-F238E27FC236}">
              <a16:creationId xmlns:a16="http://schemas.microsoft.com/office/drawing/2014/main" id="{7F73A1D4-D2F6-767F-5DFA-55F2BE698E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e7c279bc69_1_50:notes">
            <a:extLst>
              <a:ext uri="{FF2B5EF4-FFF2-40B4-BE49-F238E27FC236}">
                <a16:creationId xmlns:a16="http://schemas.microsoft.com/office/drawing/2014/main" id="{EA9D4492-9515-2962-8682-F6A405ACE4B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1e7c279bc69_1_50:notes">
            <a:extLst>
              <a:ext uri="{FF2B5EF4-FFF2-40B4-BE49-F238E27FC236}">
                <a16:creationId xmlns:a16="http://schemas.microsoft.com/office/drawing/2014/main" id="{17C18874-82B3-3760-C1F6-462B1A0AA7D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97677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>
          <a:extLst>
            <a:ext uri="{FF2B5EF4-FFF2-40B4-BE49-F238E27FC236}">
              <a16:creationId xmlns:a16="http://schemas.microsoft.com/office/drawing/2014/main" id="{B89D4F89-0A65-726A-CB5E-3F6B3DA102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e7c279bc69_1_50:notes">
            <a:extLst>
              <a:ext uri="{FF2B5EF4-FFF2-40B4-BE49-F238E27FC236}">
                <a16:creationId xmlns:a16="http://schemas.microsoft.com/office/drawing/2014/main" id="{49628C4A-2E36-647E-BB36-CBDFAE712CC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1e7c279bc69_1_50:notes">
            <a:extLst>
              <a:ext uri="{FF2B5EF4-FFF2-40B4-BE49-F238E27FC236}">
                <a16:creationId xmlns:a16="http://schemas.microsoft.com/office/drawing/2014/main" id="{D56739D8-C1DF-6AC6-4C6F-99DBBCDAF85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10893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FAD842-0994-40F1-BF96-070788291209}" type="slidenum">
              <a:rPr lang="en-150" smtClean="0"/>
              <a:t>39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23840432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FAD842-0994-40F1-BF96-070788291209}" type="slidenum">
              <a:rPr lang="en-150" smtClean="0"/>
              <a:t>3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9062240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FAD842-0994-40F1-BF96-070788291209}" type="slidenum">
              <a:rPr lang="en-150" smtClean="0"/>
              <a:t>41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36236530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6E2225-8A4F-40F7-4BC4-47C155E28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DA6A2D-6C54-8F9E-EEBE-17CF9A9F41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295BD7-A8A0-24E1-5EA0-C5D9772DA6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25F8D2-3806-3DEF-4102-9EA3E73B3D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FAD842-0994-40F1-BF96-070788291209}" type="slidenum">
              <a:rPr lang="en-150" smtClean="0"/>
              <a:t>42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6314550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FAD842-0994-40F1-BF96-070788291209}" type="slidenum">
              <a:rPr lang="en-150" smtClean="0"/>
              <a:t>4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287335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FAD842-0994-40F1-BF96-070788291209}" type="slidenum">
              <a:rPr lang="en-150" smtClean="0"/>
              <a:t>5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6808120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FAD842-0994-40F1-BF96-070788291209}" type="slidenum">
              <a:rPr lang="en-150" smtClean="0"/>
              <a:t>7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16907449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FAD842-0994-40F1-BF96-070788291209}" type="slidenum">
              <a:rPr lang="en-150" smtClean="0"/>
              <a:t>13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13178518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5BBD83-F849-467D-16BD-DCFC03F625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1C8613-5150-ACC6-6DE3-437D505A18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23DEF6-251A-1BCC-F198-F787B68F0D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B71550-4BCE-8891-B739-3C647BD36C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FAD842-0994-40F1-BF96-070788291209}" type="slidenum">
              <a:rPr lang="en-150" smtClean="0"/>
              <a:t>15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36872174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FAD842-0994-40F1-BF96-070788291209}" type="slidenum">
              <a:rPr lang="en-150" smtClean="0"/>
              <a:t>18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1422267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FAD842-0994-40F1-BF96-070788291209}" type="slidenum">
              <a:rPr lang="en-150" smtClean="0"/>
              <a:t>19</a:t>
            </a:fld>
            <a:endParaRPr lang="en-150"/>
          </a:p>
        </p:txBody>
      </p:sp>
    </p:spTree>
    <p:extLst>
      <p:ext uri="{BB962C8B-B14F-4D97-AF65-F5344CB8AC3E}">
        <p14:creationId xmlns:p14="http://schemas.microsoft.com/office/powerpoint/2010/main" val="4180642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boat, sitting, water, large&#10;&#10;Description automatically generated">
            <a:extLst>
              <a:ext uri="{FF2B5EF4-FFF2-40B4-BE49-F238E27FC236}">
                <a16:creationId xmlns:a16="http://schemas.microsoft.com/office/drawing/2014/main" id="{AC7380C7-C536-A740-B261-4D3541D404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714" y="0"/>
            <a:ext cx="12216714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BF0A53D-8BE0-8D48-88B2-24D80BAF9D6A}"/>
              </a:ext>
            </a:extLst>
          </p:cNvPr>
          <p:cNvGrpSpPr/>
          <p:nvPr userDrawn="1"/>
        </p:nvGrpSpPr>
        <p:grpSpPr>
          <a:xfrm>
            <a:off x="-24715" y="5825730"/>
            <a:ext cx="12216715" cy="1418626"/>
            <a:chOff x="-24715" y="5825730"/>
            <a:chExt cx="12216715" cy="1418626"/>
          </a:xfrm>
        </p:grpSpPr>
        <p:pic>
          <p:nvPicPr>
            <p:cNvPr id="9" name="Image 5" descr="Bande_Logo_UNI_PP_right_long.eps">
              <a:extLst>
                <a:ext uri="{FF2B5EF4-FFF2-40B4-BE49-F238E27FC236}">
                  <a16:creationId xmlns:a16="http://schemas.microsoft.com/office/drawing/2014/main" id="{BA4808A0-BDDC-C54B-87E1-DC1DE7F141EB}"/>
                </a:ext>
              </a:extLst>
            </p:cNvPr>
            <p:cNvPicPr/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2064" r="2500" b="52664"/>
            <a:stretch/>
          </p:blipFill>
          <p:spPr bwMode="auto">
            <a:xfrm>
              <a:off x="-24715" y="5825730"/>
              <a:ext cx="12216715" cy="1055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F9F14ED-66BA-8B47-A8A6-480039CD80C5}"/>
                </a:ext>
              </a:extLst>
            </p:cNvPr>
            <p:cNvSpPr/>
            <p:nvPr/>
          </p:nvSpPr>
          <p:spPr>
            <a:xfrm>
              <a:off x="10500767" y="5987422"/>
              <a:ext cx="960699" cy="8937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U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35021C0-D1D8-854A-A512-95F90B3321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2056"/>
            <a:stretch/>
          </p:blipFill>
          <p:spPr>
            <a:xfrm>
              <a:off x="10151661" y="5987422"/>
              <a:ext cx="1612609" cy="1256934"/>
            </a:xfrm>
            <a:prstGeom prst="rect">
              <a:avLst/>
            </a:prstGeom>
          </p:spPr>
        </p:pic>
      </p:grpSp>
      <p:pic>
        <p:nvPicPr>
          <p:cNvPr id="16" name="Graphic 15">
            <a:extLst>
              <a:ext uri="{FF2B5EF4-FFF2-40B4-BE49-F238E27FC236}">
                <a16:creationId xmlns:a16="http://schemas.microsoft.com/office/drawing/2014/main" id="{84CEEC85-7296-3046-B504-BE92853AC17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0285" y="1386141"/>
            <a:ext cx="1256457" cy="98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965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F028FB-44E9-4656-A0AB-A09D8FA94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A0637-A15D-4E44-AA39-3D41D3E0A246}" type="datetimeFigureOut">
              <a:rPr lang="en-US" smtClean="0"/>
              <a:t>3/17/25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62A16B-8DED-5044-8AAD-4BB3279B96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 flipH="1">
            <a:off x="-1" y="2335882"/>
            <a:ext cx="5481423" cy="452211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6617CB0-1819-7B47-B5D0-FFE50F6696E0}"/>
              </a:ext>
            </a:extLst>
          </p:cNvPr>
          <p:cNvCxnSpPr>
            <a:cxnSpLocks/>
          </p:cNvCxnSpPr>
          <p:nvPr userDrawn="1"/>
        </p:nvCxnSpPr>
        <p:spPr>
          <a:xfrm flipH="1">
            <a:off x="643236" y="131876"/>
            <a:ext cx="11548765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10B328C-B73B-6840-8B04-DB9E7A568C51}"/>
              </a:ext>
            </a:extLst>
          </p:cNvPr>
          <p:cNvSpPr txBox="1"/>
          <p:nvPr userDrawn="1"/>
        </p:nvSpPr>
        <p:spPr>
          <a:xfrm>
            <a:off x="122978" y="150926"/>
            <a:ext cx="3723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E8B45F66-8A40-B345-AA56-8E056E4B9DD3}" type="slidenum">
              <a:rPr lang="en-US" sz="8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‹#›</a:t>
            </a:fld>
            <a:endParaRPr lang="en-US" sz="80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F4DF365-CAAF-4642-A291-C02792B889DA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131876"/>
            <a:ext cx="438149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A8B8F41-C16A-D24E-81FA-1A3E2C75A7B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72400" y="594000"/>
            <a:ext cx="11210628" cy="914400"/>
          </a:xfrm>
        </p:spPr>
        <p:txBody>
          <a:bodyPr>
            <a:noAutofit/>
          </a:bodyPr>
          <a:lstStyle>
            <a:lvl1pPr marL="0" indent="0">
              <a:buNone/>
              <a:defRPr lang="en-GB" sz="32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GB" sz="32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lang="en-GB" sz="32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 lang="en-GB" sz="32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>
              <a:defRPr lang="en-LU" sz="32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Title</a:t>
            </a:r>
          </a:p>
          <a:p>
            <a:pPr lvl="1"/>
            <a:endParaRPr lang="en-GB"/>
          </a:p>
          <a:p>
            <a:pPr lvl="1"/>
            <a:endParaRPr lang="en-GB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DD660865-2FCC-6F4B-8409-C7C0FB109F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3600" y="151200"/>
            <a:ext cx="4873665" cy="231111"/>
          </a:xfrm>
        </p:spPr>
        <p:txBody>
          <a:bodyPr/>
          <a:lstStyle>
            <a:lvl1pPr marL="0" indent="0">
              <a:buNone/>
              <a:defRPr lang="en-GB" sz="800" kern="12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>
              <a:defRPr lang="en-GB" sz="800" kern="12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lvl2pPr>
            <a:lvl3pPr>
              <a:defRPr lang="en-GB" sz="800" kern="12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lvl3pPr>
            <a:lvl4pPr>
              <a:defRPr lang="en-GB" sz="800" kern="12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lvl4pPr>
            <a:lvl5pPr>
              <a:defRPr lang="en-GB" sz="800" kern="12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Section title</a:t>
            </a:r>
            <a:endParaRPr lang="en-LU"/>
          </a:p>
        </p:txBody>
      </p:sp>
    </p:spTree>
    <p:extLst>
      <p:ext uri="{BB962C8B-B14F-4D97-AF65-F5344CB8AC3E}">
        <p14:creationId xmlns:p14="http://schemas.microsoft.com/office/powerpoint/2010/main" val="1869587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2016-10-05_A7r_07365_Belval_UniLu_med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12212281" cy="6483628"/>
          </a:xfrm>
          <a:prstGeom prst="rect">
            <a:avLst/>
          </a:prstGeom>
        </p:spPr>
      </p:pic>
      <p:sp>
        <p:nvSpPr>
          <p:cNvPr id="18" name="Rectangle 2"/>
          <p:cNvSpPr>
            <a:spLocks/>
          </p:cNvSpPr>
          <p:nvPr userDrawn="1"/>
        </p:nvSpPr>
        <p:spPr bwMode="auto">
          <a:xfrm>
            <a:off x="0" y="485021"/>
            <a:ext cx="12192000" cy="1350962"/>
          </a:xfrm>
          <a:prstGeom prst="rect">
            <a:avLst/>
          </a:prstGeom>
          <a:solidFill>
            <a:srgbClr val="000000">
              <a:alpha val="29803"/>
            </a:srgbClr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>
                <a:solidFill>
                  <a:srgbClr val="000000">
                    <a:alpha val="29803"/>
                  </a:srgb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180000" rIns="0" bIns="0" anchor="b" anchorCtr="0"/>
          <a:lstStyle/>
          <a:p>
            <a:endParaRPr lang="fr-FR" sz="1800"/>
          </a:p>
        </p:txBody>
      </p:sp>
      <p:grpSp>
        <p:nvGrpSpPr>
          <p:cNvPr id="8" name="Group 23"/>
          <p:cNvGrpSpPr/>
          <p:nvPr userDrawn="1"/>
        </p:nvGrpSpPr>
        <p:grpSpPr>
          <a:xfrm>
            <a:off x="10292031" y="5732426"/>
            <a:ext cx="1359216" cy="702000"/>
            <a:chOff x="7778187" y="681228"/>
            <a:chExt cx="900000" cy="576072"/>
          </a:xfrm>
        </p:grpSpPr>
        <p:sp>
          <p:nvSpPr>
            <p:cNvPr id="11" name="Rounded Rectangle 10"/>
            <p:cNvSpPr/>
            <p:nvPr userDrawn="1"/>
          </p:nvSpPr>
          <p:spPr>
            <a:xfrm>
              <a:off x="7778187" y="681228"/>
              <a:ext cx="900000" cy="57607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lang="fr-LU" sz="1800"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7778187" y="1088020"/>
              <a:ext cx="900000" cy="1692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lang="fr-LU" sz="1800"/>
            </a:p>
          </p:txBody>
        </p:sp>
      </p:grpSp>
      <p:sp>
        <p:nvSpPr>
          <p:cNvPr id="9" name="Rectangle 8"/>
          <p:cNvSpPr/>
          <p:nvPr userDrawn="1"/>
        </p:nvSpPr>
        <p:spPr>
          <a:xfrm>
            <a:off x="0" y="6434866"/>
            <a:ext cx="12212280" cy="4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LU" sz="1800"/>
          </a:p>
        </p:txBody>
      </p:sp>
      <p:pic>
        <p:nvPicPr>
          <p:cNvPr id="15" name="Picture 14" descr="UNI_logo_quadri_def.pdf"/>
          <p:cNvPicPr>
            <a:picLocks noChangeAspect="1"/>
          </p:cNvPicPr>
          <p:nvPr userDrawn="1"/>
        </p:nvPicPr>
        <p:blipFill>
          <a:blip r:embed="rId3"/>
          <a:srcRect l="24471" t="27051" r="21988" b="29129"/>
          <a:stretch>
            <a:fillRect/>
          </a:stretch>
        </p:blipFill>
        <p:spPr>
          <a:xfrm>
            <a:off x="10507569" y="5871628"/>
            <a:ext cx="997007" cy="612000"/>
          </a:xfrm>
          <a:prstGeom prst="rect">
            <a:avLst/>
          </a:prstGeom>
        </p:spPr>
      </p:pic>
      <p:sp>
        <p:nvSpPr>
          <p:cNvPr id="19" name="Line 3"/>
          <p:cNvSpPr>
            <a:spLocks noChangeShapeType="1"/>
          </p:cNvSpPr>
          <p:nvPr userDrawn="1"/>
        </p:nvSpPr>
        <p:spPr bwMode="auto">
          <a:xfrm rot="10800000" flipH="1">
            <a:off x="4948767" y="485021"/>
            <a:ext cx="0" cy="1350962"/>
          </a:xfrm>
          <a:prstGeom prst="line">
            <a:avLst/>
          </a:prstGeom>
          <a:noFill/>
          <a:ln w="635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800"/>
          </a:p>
        </p:txBody>
      </p:sp>
      <p:sp>
        <p:nvSpPr>
          <p:cNvPr id="21" name="Rectangle 6"/>
          <p:cNvSpPr>
            <a:spLocks/>
          </p:cNvSpPr>
          <p:nvPr userDrawn="1"/>
        </p:nvSpPr>
        <p:spPr bwMode="auto">
          <a:xfrm>
            <a:off x="0" y="485021"/>
            <a:ext cx="262467" cy="1350962"/>
          </a:xfrm>
          <a:prstGeom prst="rect">
            <a:avLst/>
          </a:prstGeom>
          <a:solidFill>
            <a:srgbClr val="E03739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fr-FR" sz="1800"/>
          </a:p>
        </p:txBody>
      </p:sp>
      <p:sp>
        <p:nvSpPr>
          <p:cNvPr id="23" name="Text Placeholder 22"/>
          <p:cNvSpPr>
            <a:spLocks noGrp="1"/>
          </p:cNvSpPr>
          <p:nvPr userDrawn="1">
            <p:ph type="body" sz="quarter" idx="10"/>
          </p:nvPr>
        </p:nvSpPr>
        <p:spPr>
          <a:xfrm>
            <a:off x="4948768" y="485776"/>
            <a:ext cx="6715233" cy="677821"/>
          </a:xfrm>
          <a:prstGeom prst="rect">
            <a:avLst/>
          </a:prstGeom>
        </p:spPr>
        <p:txBody>
          <a:bodyPr vert="horz" lIns="360000" tIns="180000" rIns="0" bIns="0" anchor="b" anchorCtr="0"/>
          <a:lstStyle>
            <a:lvl1pPr algn="l">
              <a:buFontTx/>
              <a:buNone/>
              <a:defRPr sz="2000">
                <a:solidFill>
                  <a:schemeClr val="bg1"/>
                </a:solidFill>
                <a:latin typeface="+mn-lt"/>
                <a:cs typeface="Gill Sans"/>
              </a:defRPr>
            </a:lvl1pPr>
            <a:lvl2pPr>
              <a:buNone/>
              <a:defRPr/>
            </a:lvl2pPr>
          </a:lstStyle>
          <a:p>
            <a:pPr lvl="0"/>
            <a:r>
              <a:rPr lang="fr-CH"/>
              <a:t>Click to edit Master text styles</a:t>
            </a:r>
          </a:p>
        </p:txBody>
      </p:sp>
      <p:sp>
        <p:nvSpPr>
          <p:cNvPr id="24" name="Text Placeholder 22"/>
          <p:cNvSpPr>
            <a:spLocks noGrp="1"/>
          </p:cNvSpPr>
          <p:nvPr userDrawn="1">
            <p:ph type="body" sz="quarter" idx="11"/>
          </p:nvPr>
        </p:nvSpPr>
        <p:spPr>
          <a:xfrm>
            <a:off x="4948766" y="1171202"/>
            <a:ext cx="6715233" cy="672387"/>
          </a:xfrm>
          <a:prstGeom prst="rect">
            <a:avLst/>
          </a:prstGeom>
        </p:spPr>
        <p:txBody>
          <a:bodyPr vert="horz" lIns="360000" tIns="72000" rIns="0" anchor="t" anchorCtr="0"/>
          <a:lstStyle>
            <a:lvl1pPr>
              <a:buFontTx/>
              <a:buNone/>
              <a:defRPr sz="1400" b="0" i="0">
                <a:solidFill>
                  <a:schemeClr val="bg1"/>
                </a:solidFill>
                <a:latin typeface="+mn-lt"/>
                <a:cs typeface="Gill Sans Light"/>
              </a:defRPr>
            </a:lvl1pPr>
            <a:lvl2pPr>
              <a:buNone/>
              <a:defRPr/>
            </a:lvl2pPr>
          </a:lstStyle>
          <a:p>
            <a:pPr lvl="0"/>
            <a:r>
              <a:rPr lang="fr-CH"/>
              <a:t>Click to edit Master text styles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262468" y="886600"/>
            <a:ext cx="4686297" cy="276999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solidFill>
                  <a:srgbClr val="FFFFFF"/>
                </a:solidFill>
                <a:latin typeface="+mj-lt"/>
                <a:sym typeface="Gill Sans" charset="0"/>
              </a:rPr>
              <a:t>University of Luxembourg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262468" y="1256165"/>
            <a:ext cx="4686297" cy="30777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 baseline="0">
                <a:solidFill>
                  <a:srgbClr val="FFFFFF"/>
                </a:solidFill>
                <a:latin typeface="+mj-lt"/>
                <a:ea typeface="ＭＳ Ｐゴシック" charset="0"/>
                <a:cs typeface="Arial"/>
              </a:rPr>
              <a:t>Multilingual. </a:t>
            </a:r>
            <a:r>
              <a:rPr lang="en-US" sz="1000" b="0" i="0" baseline="0" err="1">
                <a:solidFill>
                  <a:srgbClr val="FFFFFF"/>
                </a:solidFill>
                <a:latin typeface="+mj-lt"/>
                <a:ea typeface="ＭＳ Ｐゴシック" charset="0"/>
                <a:cs typeface="Arial"/>
              </a:rPr>
              <a:t>Personalised</a:t>
            </a:r>
            <a:r>
              <a:rPr lang="en-US" sz="1000" b="0" i="0" baseline="0">
                <a:solidFill>
                  <a:srgbClr val="FFFFFF"/>
                </a:solidFill>
                <a:latin typeface="+mj-lt"/>
                <a:ea typeface="ＭＳ Ｐゴシック" charset="0"/>
                <a:cs typeface="Arial"/>
              </a:rPr>
              <a:t>. Connected.</a:t>
            </a:r>
          </a:p>
          <a:p>
            <a:endParaRPr lang="en-US" sz="1000" b="0" i="0" baseline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50631884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095500"/>
            <a:ext cx="10985500" cy="2044700"/>
          </a:xfrm>
          <a:prstGeom prst="rect">
            <a:avLst/>
          </a:prstGeom>
        </p:spPr>
        <p:txBody>
          <a:bodyPr anchor="ctr"/>
          <a:lstStyle>
            <a:lvl1pPr marL="0" indent="0" algn="ctr" defTabSz="1219200">
              <a:lnSpc>
                <a:spcPct val="90000"/>
              </a:lnSpc>
              <a:spcBef>
                <a:spcPts val="0"/>
              </a:spcBef>
              <a:buSzTx/>
              <a:buNone/>
              <a:defRPr sz="6000" spc="-60">
                <a:latin typeface="+mn-lt"/>
                <a:ea typeface="+mn-ea"/>
                <a:cs typeface="+mn-cs"/>
                <a:sym typeface="Produkt Extralight"/>
              </a:defRPr>
            </a:lvl1pPr>
            <a:lvl2pPr marL="0" indent="228600" algn="ctr" defTabSz="1219200">
              <a:lnSpc>
                <a:spcPct val="90000"/>
              </a:lnSpc>
              <a:spcBef>
                <a:spcPts val="0"/>
              </a:spcBef>
              <a:buSzTx/>
              <a:buNone/>
              <a:defRPr sz="6000" spc="-60">
                <a:latin typeface="+mn-lt"/>
                <a:ea typeface="+mn-ea"/>
                <a:cs typeface="+mn-cs"/>
                <a:sym typeface="Produkt Extralight"/>
              </a:defRPr>
            </a:lvl2pPr>
            <a:lvl3pPr marL="0" indent="457200" algn="ctr" defTabSz="1219200">
              <a:lnSpc>
                <a:spcPct val="90000"/>
              </a:lnSpc>
              <a:spcBef>
                <a:spcPts val="0"/>
              </a:spcBef>
              <a:buSzTx/>
              <a:buNone/>
              <a:defRPr sz="6000" spc="-60">
                <a:latin typeface="+mn-lt"/>
                <a:ea typeface="+mn-ea"/>
                <a:cs typeface="+mn-cs"/>
                <a:sym typeface="Produkt Extralight"/>
              </a:defRPr>
            </a:lvl3pPr>
            <a:lvl4pPr marL="0" indent="685800" algn="ctr" defTabSz="1219200">
              <a:lnSpc>
                <a:spcPct val="90000"/>
              </a:lnSpc>
              <a:spcBef>
                <a:spcPts val="0"/>
              </a:spcBef>
              <a:buSzTx/>
              <a:buNone/>
              <a:defRPr sz="6000" spc="-60">
                <a:latin typeface="+mn-lt"/>
                <a:ea typeface="+mn-ea"/>
                <a:cs typeface="+mn-cs"/>
                <a:sym typeface="Produkt Extralight"/>
              </a:defRPr>
            </a:lvl4pPr>
            <a:lvl5pPr marL="0" indent="914400" algn="ctr" defTabSz="1219200">
              <a:lnSpc>
                <a:spcPct val="90000"/>
              </a:lnSpc>
              <a:spcBef>
                <a:spcPts val="0"/>
              </a:spcBef>
              <a:buSzTx/>
              <a:buNone/>
              <a:defRPr sz="6000" spc="-6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0168072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603250"/>
            <a:ext cx="10985500" cy="3676650"/>
          </a:xfrm>
          <a:prstGeom prst="rect">
            <a:avLst/>
          </a:prstGeom>
        </p:spPr>
        <p:txBody>
          <a:bodyPr anchor="b"/>
          <a:lstStyle>
            <a:lvl1pPr marL="0" indent="0" algn="ctr" defTabSz="1219200">
              <a:lnSpc>
                <a:spcPct val="90000"/>
              </a:lnSpc>
              <a:spcBef>
                <a:spcPts val="0"/>
              </a:spcBef>
              <a:buSzTx/>
              <a:buNone/>
              <a:defRPr sz="5500" spc="-275">
                <a:latin typeface="+mn-lt"/>
                <a:ea typeface="+mn-ea"/>
                <a:cs typeface="+mn-cs"/>
                <a:sym typeface="Produkt Extralight"/>
              </a:defRPr>
            </a:lvl1pPr>
            <a:lvl2pPr marL="0" indent="228600" algn="ctr" defTabSz="1219200">
              <a:lnSpc>
                <a:spcPct val="90000"/>
              </a:lnSpc>
              <a:spcBef>
                <a:spcPts val="0"/>
              </a:spcBef>
              <a:buSzTx/>
              <a:buNone/>
              <a:defRPr sz="5500" spc="-275">
                <a:latin typeface="+mn-lt"/>
                <a:ea typeface="+mn-ea"/>
                <a:cs typeface="+mn-cs"/>
                <a:sym typeface="Produkt Extralight"/>
              </a:defRPr>
            </a:lvl2pPr>
            <a:lvl3pPr marL="0" indent="457200" algn="ctr" defTabSz="1219200">
              <a:lnSpc>
                <a:spcPct val="90000"/>
              </a:lnSpc>
              <a:spcBef>
                <a:spcPts val="0"/>
              </a:spcBef>
              <a:buSzTx/>
              <a:buNone/>
              <a:defRPr sz="5500" spc="-275">
                <a:latin typeface="+mn-lt"/>
                <a:ea typeface="+mn-ea"/>
                <a:cs typeface="+mn-cs"/>
                <a:sym typeface="Produkt Extralight"/>
              </a:defRPr>
            </a:lvl3pPr>
            <a:lvl4pPr marL="0" indent="685800" algn="ctr" defTabSz="1219200">
              <a:lnSpc>
                <a:spcPct val="90000"/>
              </a:lnSpc>
              <a:spcBef>
                <a:spcPts val="0"/>
              </a:spcBef>
              <a:buSzTx/>
              <a:buNone/>
              <a:defRPr sz="5500" spc="-275">
                <a:latin typeface="+mn-lt"/>
                <a:ea typeface="+mn-ea"/>
                <a:cs typeface="+mn-cs"/>
                <a:sym typeface="Produkt Extralight"/>
              </a:defRPr>
            </a:lvl4pPr>
            <a:lvl5pPr marL="0" indent="914400" algn="ctr" defTabSz="1219200">
              <a:lnSpc>
                <a:spcPct val="90000"/>
              </a:lnSpc>
              <a:spcBef>
                <a:spcPts val="0"/>
              </a:spcBef>
              <a:buSzTx/>
              <a:buNone/>
              <a:defRPr sz="5500" spc="-275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064000"/>
            <a:ext cx="10985500" cy="53975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412750">
              <a:lnSpc>
                <a:spcPct val="90000"/>
              </a:lnSpc>
              <a:spcBef>
                <a:spcPts val="0"/>
              </a:spcBef>
              <a:buSzTx/>
              <a:buNone/>
              <a:defRPr sz="2750" spc="-28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r>
              <a:t>Fact information</a:t>
            </a: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569758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BF53CC9-146E-7044-ADBF-2E781CDB14A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4513" y="427730"/>
            <a:ext cx="11362565" cy="476250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n-GB" sz="24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Title in Arial bold 24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F028FB-44E9-4656-A0AB-A09D8FA94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A0637-A15D-4E44-AA39-3D41D3E0A246}" type="datetimeFigureOut">
              <a:rPr lang="en-US" smtClean="0"/>
              <a:t>3/17/25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62A16B-8DED-5044-8AAD-4BB3279B96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 flipH="1">
            <a:off x="-1" y="2335882"/>
            <a:ext cx="5481423" cy="452211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6617CB0-1819-7B47-B5D0-FFE50F6696E0}"/>
              </a:ext>
            </a:extLst>
          </p:cNvPr>
          <p:cNvCxnSpPr>
            <a:cxnSpLocks/>
          </p:cNvCxnSpPr>
          <p:nvPr userDrawn="1"/>
        </p:nvCxnSpPr>
        <p:spPr>
          <a:xfrm flipH="1">
            <a:off x="643236" y="131876"/>
            <a:ext cx="11548765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10B328C-B73B-6840-8B04-DB9E7A568C51}"/>
              </a:ext>
            </a:extLst>
          </p:cNvPr>
          <p:cNvSpPr txBox="1"/>
          <p:nvPr userDrawn="1"/>
        </p:nvSpPr>
        <p:spPr>
          <a:xfrm>
            <a:off x="122978" y="150926"/>
            <a:ext cx="3723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E8B45F66-8A40-B345-AA56-8E056E4B9DD3}" type="slidenum">
              <a:rPr lang="en-US" sz="8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‹#›</a:t>
            </a:fld>
            <a:endParaRPr lang="en-US" sz="80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F4DF365-CAAF-4642-A291-C02792B889DA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131876"/>
            <a:ext cx="438149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ED9C9E04-C17E-9F4E-8A20-A7FCF70272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3600" y="151200"/>
            <a:ext cx="4873665" cy="231111"/>
          </a:xfrm>
        </p:spPr>
        <p:txBody>
          <a:bodyPr/>
          <a:lstStyle>
            <a:lvl1pPr marL="0" indent="0">
              <a:buNone/>
              <a:defRPr lang="en-GB" sz="800" kern="12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>
              <a:defRPr lang="en-GB" sz="800" kern="12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lvl2pPr>
            <a:lvl3pPr>
              <a:defRPr lang="en-GB" sz="800" kern="12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lvl3pPr>
            <a:lvl4pPr>
              <a:defRPr lang="en-GB" sz="800" kern="12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lvl4pPr>
            <a:lvl5pPr>
              <a:defRPr lang="en-GB" sz="800" kern="12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Section title</a:t>
            </a:r>
            <a:endParaRPr lang="en-LU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A01C38D-79EF-5340-A920-4137016C60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4513" y="1648319"/>
            <a:ext cx="11362565" cy="331787"/>
          </a:xfrm>
        </p:spPr>
        <p:txBody>
          <a:bodyPr>
            <a:normAutofit/>
          </a:bodyPr>
          <a:lstStyle>
            <a:lvl1pPr marL="0" indent="0">
              <a:buNone/>
              <a:defRPr lang="en-GB" sz="14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Text in Arial 14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51528F0C-03FE-E74C-8A06-A43AAB6798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3600" y="915974"/>
            <a:ext cx="11362565" cy="331787"/>
          </a:xfrm>
        </p:spPr>
        <p:txBody>
          <a:bodyPr>
            <a:normAutofit/>
          </a:bodyPr>
          <a:lstStyle>
            <a:lvl1pPr marL="0" indent="0">
              <a:buNone/>
              <a:defRPr lang="en-GB" sz="14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Optional: subtitle in Arial 14</a:t>
            </a:r>
          </a:p>
        </p:txBody>
      </p:sp>
    </p:spTree>
    <p:extLst>
      <p:ext uri="{BB962C8B-B14F-4D97-AF65-F5344CB8AC3E}">
        <p14:creationId xmlns:p14="http://schemas.microsoft.com/office/powerpoint/2010/main" val="3554314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6617CB0-1819-7B47-B5D0-FFE50F6696E0}"/>
              </a:ext>
            </a:extLst>
          </p:cNvPr>
          <p:cNvCxnSpPr>
            <a:cxnSpLocks/>
          </p:cNvCxnSpPr>
          <p:nvPr userDrawn="1"/>
        </p:nvCxnSpPr>
        <p:spPr>
          <a:xfrm flipH="1">
            <a:off x="643236" y="131876"/>
            <a:ext cx="1154876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F4DF365-CAAF-4642-A291-C02792B889DA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131876"/>
            <a:ext cx="43814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DF10B6C-2220-F442-9841-F23C2A22A7E6}"/>
              </a:ext>
            </a:extLst>
          </p:cNvPr>
          <p:cNvSpPr txBox="1"/>
          <p:nvPr userDrawn="1"/>
        </p:nvSpPr>
        <p:spPr>
          <a:xfrm>
            <a:off x="122978" y="150926"/>
            <a:ext cx="3723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E8B45F66-8A40-B345-AA56-8E056E4B9DD3}" type="slidenum">
              <a:rPr lang="en-US" sz="800" smtClean="0">
                <a:latin typeface="Arial" panose="020B0604020202020204" pitchFamily="34" charset="0"/>
              </a:rPr>
              <a:t>‹#›</a:t>
            </a:fld>
            <a:endParaRPr lang="en-US" sz="800">
              <a:latin typeface="Arial" panose="020B0604020202020204" pitchFamily="34" charset="0"/>
            </a:endParaRP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44DE82F8-4CF6-0F41-BF24-6B537AD3D7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4513" y="427730"/>
            <a:ext cx="11362565" cy="476250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n-GB" sz="24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Title in Arial bold 24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E129BDC8-36EE-0047-B7EA-726C86D781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3600" y="151200"/>
            <a:ext cx="4873665" cy="231111"/>
          </a:xfrm>
        </p:spPr>
        <p:txBody>
          <a:bodyPr/>
          <a:lstStyle>
            <a:lvl1pPr marL="0" indent="0">
              <a:buNone/>
              <a:defRPr lang="en-GB" sz="800" kern="12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>
              <a:defRPr lang="en-GB" sz="800" kern="12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lvl2pPr>
            <a:lvl3pPr>
              <a:defRPr lang="en-GB" sz="800" kern="12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lvl3pPr>
            <a:lvl4pPr>
              <a:defRPr lang="en-GB" sz="800" kern="12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lvl4pPr>
            <a:lvl5pPr>
              <a:defRPr lang="en-GB" sz="800" kern="12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Section title</a:t>
            </a:r>
            <a:endParaRPr lang="en-LU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4A5E3861-A818-4849-B095-26DEB252A60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4513" y="1648319"/>
            <a:ext cx="11362565" cy="331787"/>
          </a:xfrm>
        </p:spPr>
        <p:txBody>
          <a:bodyPr>
            <a:normAutofit/>
          </a:bodyPr>
          <a:lstStyle>
            <a:lvl1pPr marL="0" indent="0">
              <a:buNone/>
              <a:defRPr lang="en-GB" sz="14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Text in Arial 14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DD67E7D2-988C-4B49-BBDD-5883CC690D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3600" y="915974"/>
            <a:ext cx="11362565" cy="331787"/>
          </a:xfrm>
        </p:spPr>
        <p:txBody>
          <a:bodyPr>
            <a:normAutofit/>
          </a:bodyPr>
          <a:lstStyle>
            <a:lvl1pPr marL="0" indent="0">
              <a:buNone/>
              <a:defRPr lang="en-GB" sz="14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Optional: subtitle in Arial 14</a:t>
            </a:r>
          </a:p>
        </p:txBody>
      </p:sp>
    </p:spTree>
    <p:extLst>
      <p:ext uri="{BB962C8B-B14F-4D97-AF65-F5344CB8AC3E}">
        <p14:creationId xmlns:p14="http://schemas.microsoft.com/office/powerpoint/2010/main" val="835210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water, table, holding, large&#10;&#10;Description automatically generated">
            <a:extLst>
              <a:ext uri="{FF2B5EF4-FFF2-40B4-BE49-F238E27FC236}">
                <a16:creationId xmlns:a16="http://schemas.microsoft.com/office/drawing/2014/main" id="{54B85152-44A4-3A4F-A601-06908EA4CA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ED45BE-A5FB-4F40-99CB-579F650A5A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6284567" cy="2852737"/>
          </a:xfrm>
        </p:spPr>
        <p:txBody>
          <a:bodyPr anchor="b">
            <a:normAutofit/>
          </a:bodyPr>
          <a:lstStyle>
            <a:lvl1pPr>
              <a:defRPr lang="en-US" sz="66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to edit section title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F4C128C-B036-3D46-88D1-6E3D60FB7E66}"/>
              </a:ext>
            </a:extLst>
          </p:cNvPr>
          <p:cNvCxnSpPr>
            <a:cxnSpLocks/>
          </p:cNvCxnSpPr>
          <p:nvPr userDrawn="1"/>
        </p:nvCxnSpPr>
        <p:spPr>
          <a:xfrm flipH="1">
            <a:off x="643236" y="131876"/>
            <a:ext cx="11548765" cy="0"/>
          </a:xfrm>
          <a:prstGeom prst="line">
            <a:avLst/>
          </a:prstGeom>
          <a:ln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5D38699C-CAA6-0A4C-A736-5095BDB97BB4}"/>
              </a:ext>
            </a:extLst>
          </p:cNvPr>
          <p:cNvGrpSpPr/>
          <p:nvPr userDrawn="1"/>
        </p:nvGrpSpPr>
        <p:grpSpPr>
          <a:xfrm>
            <a:off x="-24715" y="5825730"/>
            <a:ext cx="12216715" cy="1418626"/>
            <a:chOff x="-24715" y="5825730"/>
            <a:chExt cx="12216715" cy="1418626"/>
          </a:xfrm>
        </p:grpSpPr>
        <p:pic>
          <p:nvPicPr>
            <p:cNvPr id="9" name="Image 5" descr="Bande_Logo_UNI_PP_right_long.eps">
              <a:extLst>
                <a:ext uri="{FF2B5EF4-FFF2-40B4-BE49-F238E27FC236}">
                  <a16:creationId xmlns:a16="http://schemas.microsoft.com/office/drawing/2014/main" id="{F960BBB5-41E2-9549-B5FA-0012C30FE421}"/>
                </a:ext>
              </a:extLst>
            </p:cNvPr>
            <p:cNvPicPr/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2064" r="2500" b="52664"/>
            <a:stretch/>
          </p:blipFill>
          <p:spPr bwMode="auto">
            <a:xfrm>
              <a:off x="-24715" y="5825730"/>
              <a:ext cx="12216715" cy="1055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5CA9B7A-A4A6-BB48-9521-C4F9FB6A3437}"/>
                </a:ext>
              </a:extLst>
            </p:cNvPr>
            <p:cNvSpPr/>
            <p:nvPr/>
          </p:nvSpPr>
          <p:spPr>
            <a:xfrm>
              <a:off x="10500767" y="5987422"/>
              <a:ext cx="960699" cy="8937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U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8876458-803E-1C4D-BEEA-5F830B9D0D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2056"/>
            <a:stretch/>
          </p:blipFill>
          <p:spPr>
            <a:xfrm>
              <a:off x="10151661" y="5987422"/>
              <a:ext cx="1612609" cy="1256934"/>
            </a:xfrm>
            <a:prstGeom prst="rect">
              <a:avLst/>
            </a:prstGeom>
          </p:spPr>
        </p:pic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4D8040F2-EF7F-7A45-AB3D-761B09F5A46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0285" y="1386141"/>
            <a:ext cx="1256457" cy="98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417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water, table, holding, large&#10;&#10;Description automatically generated">
            <a:extLst>
              <a:ext uri="{FF2B5EF4-FFF2-40B4-BE49-F238E27FC236}">
                <a16:creationId xmlns:a16="http://schemas.microsoft.com/office/drawing/2014/main" id="{54B85152-44A4-3A4F-A601-06908EA4CA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F4C128C-B036-3D46-88D1-6E3D60FB7E66}"/>
              </a:ext>
            </a:extLst>
          </p:cNvPr>
          <p:cNvCxnSpPr>
            <a:cxnSpLocks/>
          </p:cNvCxnSpPr>
          <p:nvPr userDrawn="1"/>
        </p:nvCxnSpPr>
        <p:spPr>
          <a:xfrm flipH="1">
            <a:off x="643236" y="131876"/>
            <a:ext cx="11548765" cy="0"/>
          </a:xfrm>
          <a:prstGeom prst="line">
            <a:avLst/>
          </a:prstGeom>
          <a:ln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5D38699C-CAA6-0A4C-A736-5095BDB97BB4}"/>
              </a:ext>
            </a:extLst>
          </p:cNvPr>
          <p:cNvGrpSpPr/>
          <p:nvPr userDrawn="1"/>
        </p:nvGrpSpPr>
        <p:grpSpPr>
          <a:xfrm>
            <a:off x="-24715" y="5825730"/>
            <a:ext cx="12216715" cy="1418626"/>
            <a:chOff x="-24715" y="5825730"/>
            <a:chExt cx="12216715" cy="1418626"/>
          </a:xfrm>
        </p:grpSpPr>
        <p:pic>
          <p:nvPicPr>
            <p:cNvPr id="9" name="Image 5" descr="Bande_Logo_UNI_PP_right_long.eps">
              <a:extLst>
                <a:ext uri="{FF2B5EF4-FFF2-40B4-BE49-F238E27FC236}">
                  <a16:creationId xmlns:a16="http://schemas.microsoft.com/office/drawing/2014/main" id="{F960BBB5-41E2-9549-B5FA-0012C30FE421}"/>
                </a:ext>
              </a:extLst>
            </p:cNvPr>
            <p:cNvPicPr/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2064" r="2500" b="52664"/>
            <a:stretch/>
          </p:blipFill>
          <p:spPr bwMode="auto">
            <a:xfrm>
              <a:off x="-24715" y="5825730"/>
              <a:ext cx="12216715" cy="1055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5CA9B7A-A4A6-BB48-9521-C4F9FB6A3437}"/>
                </a:ext>
              </a:extLst>
            </p:cNvPr>
            <p:cNvSpPr/>
            <p:nvPr/>
          </p:nvSpPr>
          <p:spPr>
            <a:xfrm>
              <a:off x="10500767" y="5987422"/>
              <a:ext cx="960699" cy="8937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U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8876458-803E-1C4D-BEEA-5F830B9D0D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2056"/>
            <a:stretch/>
          </p:blipFill>
          <p:spPr>
            <a:xfrm>
              <a:off x="10151661" y="5987422"/>
              <a:ext cx="1612609" cy="12569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44856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tar, game, glass&#10;&#10;Description automatically generated">
            <a:extLst>
              <a:ext uri="{FF2B5EF4-FFF2-40B4-BE49-F238E27FC236}">
                <a16:creationId xmlns:a16="http://schemas.microsoft.com/office/drawing/2014/main" id="{4DDCF0D0-9C6D-094B-98F9-E076CD1DD5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ED45BE-A5FB-4F40-99CB-579F650A5A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6284567" cy="2852737"/>
          </a:xfrm>
        </p:spPr>
        <p:txBody>
          <a:bodyPr anchor="b">
            <a:normAutofit/>
          </a:bodyPr>
          <a:lstStyle>
            <a:lvl1pPr>
              <a:defRPr lang="en-US" sz="66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to edit section title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F4C128C-B036-3D46-88D1-6E3D60FB7E66}"/>
              </a:ext>
            </a:extLst>
          </p:cNvPr>
          <p:cNvCxnSpPr>
            <a:cxnSpLocks/>
          </p:cNvCxnSpPr>
          <p:nvPr userDrawn="1"/>
        </p:nvCxnSpPr>
        <p:spPr>
          <a:xfrm flipH="1">
            <a:off x="643236" y="131876"/>
            <a:ext cx="11548765" cy="0"/>
          </a:xfrm>
          <a:prstGeom prst="line">
            <a:avLst/>
          </a:prstGeom>
          <a:ln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7B63906A-4BFD-4B4B-85AD-3464F2D706D9}"/>
              </a:ext>
            </a:extLst>
          </p:cNvPr>
          <p:cNvGrpSpPr/>
          <p:nvPr userDrawn="1"/>
        </p:nvGrpSpPr>
        <p:grpSpPr>
          <a:xfrm>
            <a:off x="-24715" y="5825730"/>
            <a:ext cx="12216715" cy="1418626"/>
            <a:chOff x="-24715" y="5825730"/>
            <a:chExt cx="12216715" cy="1418626"/>
          </a:xfrm>
        </p:grpSpPr>
        <p:pic>
          <p:nvPicPr>
            <p:cNvPr id="9" name="Image 5" descr="Bande_Logo_UNI_PP_right_long.eps">
              <a:extLst>
                <a:ext uri="{FF2B5EF4-FFF2-40B4-BE49-F238E27FC236}">
                  <a16:creationId xmlns:a16="http://schemas.microsoft.com/office/drawing/2014/main" id="{31FC56D1-B78D-6945-AD64-C428DF38144A}"/>
                </a:ext>
              </a:extLst>
            </p:cNvPr>
            <p:cNvPicPr/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2064" r="2500" b="52664"/>
            <a:stretch/>
          </p:blipFill>
          <p:spPr bwMode="auto">
            <a:xfrm>
              <a:off x="-24715" y="5825730"/>
              <a:ext cx="12216715" cy="1055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lc="http://schemas.openxmlformats.org/drawingml/2006/lockedCanvas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B73630B-A2F5-E64D-9EAE-557596B909FB}"/>
                </a:ext>
              </a:extLst>
            </p:cNvPr>
            <p:cNvSpPr/>
            <p:nvPr/>
          </p:nvSpPr>
          <p:spPr>
            <a:xfrm>
              <a:off x="10500767" y="5987422"/>
              <a:ext cx="960699" cy="8937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U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FC6265B-E736-2042-B1E9-963A32659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2056"/>
            <a:stretch/>
          </p:blipFill>
          <p:spPr>
            <a:xfrm>
              <a:off x="10151661" y="5987422"/>
              <a:ext cx="1612609" cy="1256934"/>
            </a:xfrm>
            <a:prstGeom prst="rect">
              <a:avLst/>
            </a:prstGeom>
          </p:spPr>
        </p:pic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6BC51A8B-A66D-3047-B601-FBD9C579208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0285" y="1386141"/>
            <a:ext cx="1256457" cy="98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322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FD93927-40CA-4B4B-BFFC-4531B2573C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 flipH="1">
            <a:off x="-1" y="2335882"/>
            <a:ext cx="5481423" cy="452211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95D105-A183-4D5C-8439-AA6787FE3F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7314" y="1444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B44B22-3E6D-4C0C-AE07-3C8899F23A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1314" y="1444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48E07E8B-810F-5E48-A31D-15AED5EEB71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4513" y="427730"/>
            <a:ext cx="11362565" cy="476250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n-GB" sz="24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Title in Arial bold 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22DFD6-7E52-F946-BCF2-42F1F4CCDCCA}"/>
              </a:ext>
            </a:extLst>
          </p:cNvPr>
          <p:cNvSpPr txBox="1"/>
          <p:nvPr userDrawn="1"/>
        </p:nvSpPr>
        <p:spPr>
          <a:xfrm>
            <a:off x="122978" y="150926"/>
            <a:ext cx="3723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E8B45F66-8A40-B345-AA56-8E056E4B9DD3}" type="slidenum">
              <a:rPr lang="en-US" sz="8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‹#›</a:t>
            </a:fld>
            <a:endParaRPr lang="en-US" sz="80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94AF36B-1BA4-8A42-A228-A83DDA7A8429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131876"/>
            <a:ext cx="438149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C11A367-FA04-BA46-A604-BBF1CD88504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3600" y="151200"/>
            <a:ext cx="4873665" cy="231111"/>
          </a:xfrm>
        </p:spPr>
        <p:txBody>
          <a:bodyPr/>
          <a:lstStyle>
            <a:lvl1pPr marL="0" indent="0">
              <a:buNone/>
              <a:defRPr lang="en-GB" sz="800" kern="12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>
              <a:defRPr lang="en-GB" sz="800" kern="12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lvl2pPr>
            <a:lvl3pPr>
              <a:defRPr lang="en-GB" sz="800" kern="12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lvl3pPr>
            <a:lvl4pPr>
              <a:defRPr lang="en-GB" sz="800" kern="12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lvl4pPr>
            <a:lvl5pPr>
              <a:defRPr lang="en-GB" sz="800" kern="12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Section title</a:t>
            </a:r>
            <a:endParaRPr lang="en-LU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C23EE7A-C4AC-2A43-8682-30AF56F401B4}"/>
              </a:ext>
            </a:extLst>
          </p:cNvPr>
          <p:cNvCxnSpPr>
            <a:cxnSpLocks/>
          </p:cNvCxnSpPr>
          <p:nvPr userDrawn="1"/>
        </p:nvCxnSpPr>
        <p:spPr>
          <a:xfrm flipH="1">
            <a:off x="643236" y="131876"/>
            <a:ext cx="11548765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3621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06169FD-D34F-5C49-9B04-B582AE001B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 flipH="1">
            <a:off x="-1" y="2335882"/>
            <a:ext cx="5481423" cy="452211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366767-753A-4654-96CF-A211F6E663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6972BF-7F94-4BD2-B605-C311E5F334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556B8E-0CEA-4136-BF0D-0143A8BBBC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CE8AE0-0D9F-49E2-B0C4-0EEDC20DC0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288F28D1-FAB6-984C-9553-F908C6153E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4513" y="427730"/>
            <a:ext cx="11362565" cy="476250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n-GB" sz="24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Title in Arial bold 24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4FC75E-6FBC-2149-9C86-89E620C13660}"/>
              </a:ext>
            </a:extLst>
          </p:cNvPr>
          <p:cNvSpPr txBox="1"/>
          <p:nvPr userDrawn="1"/>
        </p:nvSpPr>
        <p:spPr>
          <a:xfrm>
            <a:off x="122978" y="150926"/>
            <a:ext cx="3723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E8B45F66-8A40-B345-AA56-8E056E4B9DD3}" type="slidenum">
              <a:rPr lang="en-US" sz="8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‹#›</a:t>
            </a:fld>
            <a:endParaRPr lang="en-US" sz="80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33648B8-79F7-F943-8CCB-20505014FC2C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131876"/>
            <a:ext cx="438149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B13C4E7C-0264-FD42-8F4A-AD7B690C7A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3600" y="151200"/>
            <a:ext cx="4873665" cy="231111"/>
          </a:xfrm>
        </p:spPr>
        <p:txBody>
          <a:bodyPr/>
          <a:lstStyle>
            <a:lvl1pPr marL="0" indent="0">
              <a:buNone/>
              <a:defRPr lang="en-GB" sz="800" kern="12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>
              <a:defRPr lang="en-GB" sz="800" kern="12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lvl2pPr>
            <a:lvl3pPr>
              <a:defRPr lang="en-GB" sz="800" kern="12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lvl3pPr>
            <a:lvl4pPr>
              <a:defRPr lang="en-GB" sz="800" kern="12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lvl4pPr>
            <a:lvl5pPr>
              <a:defRPr lang="en-GB" sz="800" kern="12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Section title</a:t>
            </a:r>
            <a:endParaRPr lang="en-LU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679A9C0-33F1-D54C-AC27-B1BE4F75CB15}"/>
              </a:ext>
            </a:extLst>
          </p:cNvPr>
          <p:cNvCxnSpPr>
            <a:cxnSpLocks/>
          </p:cNvCxnSpPr>
          <p:nvPr userDrawn="1"/>
        </p:nvCxnSpPr>
        <p:spPr>
          <a:xfrm flipH="1">
            <a:off x="643236" y="131876"/>
            <a:ext cx="11548765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7867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10E6548-DD14-544B-BB32-A4D6620F82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 flipH="1">
            <a:off x="-1" y="2335882"/>
            <a:ext cx="5481423" cy="4522118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CEFD14-E995-403F-9443-5994DE20C9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132114"/>
            <a:ext cx="6172200" cy="47289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11685B-BC32-4D47-BAE0-0EC61C0BF1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4513" y="1132114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85C4972-6BF3-7A4F-A93B-8B4CA582FF7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4513" y="427730"/>
            <a:ext cx="11362565" cy="476250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n-GB" sz="24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Title in Arial bold 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B8EB1F-2018-E249-9A84-68D3071F3359}"/>
              </a:ext>
            </a:extLst>
          </p:cNvPr>
          <p:cNvSpPr txBox="1"/>
          <p:nvPr userDrawn="1"/>
        </p:nvSpPr>
        <p:spPr>
          <a:xfrm>
            <a:off x="122978" y="150926"/>
            <a:ext cx="3723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E8B45F66-8A40-B345-AA56-8E056E4B9DD3}" type="slidenum">
              <a:rPr lang="en-US" sz="8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‹#›</a:t>
            </a:fld>
            <a:endParaRPr lang="en-US" sz="80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9E22F63-1A61-E747-B502-F129094A92EE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131876"/>
            <a:ext cx="438149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D61F708-93AB-734D-AE48-F38F98C103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3600" y="151200"/>
            <a:ext cx="4873665" cy="231111"/>
          </a:xfrm>
        </p:spPr>
        <p:txBody>
          <a:bodyPr/>
          <a:lstStyle>
            <a:lvl1pPr marL="0" indent="0">
              <a:buNone/>
              <a:defRPr lang="en-GB" sz="800" kern="12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>
              <a:defRPr lang="en-GB" sz="800" kern="12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lvl2pPr>
            <a:lvl3pPr>
              <a:defRPr lang="en-GB" sz="800" kern="12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lvl3pPr>
            <a:lvl4pPr>
              <a:defRPr lang="en-GB" sz="800" kern="12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lvl4pPr>
            <a:lvl5pPr>
              <a:defRPr lang="en-GB" sz="800" kern="12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Section title</a:t>
            </a:r>
            <a:endParaRPr lang="en-LU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EB3AB32-733F-7745-A1EB-B3A4215B7E02}"/>
              </a:ext>
            </a:extLst>
          </p:cNvPr>
          <p:cNvCxnSpPr>
            <a:cxnSpLocks/>
          </p:cNvCxnSpPr>
          <p:nvPr userDrawn="1"/>
        </p:nvCxnSpPr>
        <p:spPr>
          <a:xfrm flipH="1">
            <a:off x="643236" y="131876"/>
            <a:ext cx="11548765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8435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F3B06C-6316-4316-B1A9-68A38337F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B95A23-D002-440A-A893-A244FA4598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10520C-0F97-48F0-A8B0-2B7A2947A0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0A0637-A15D-4E44-AA39-3D41D3E0A246}" type="datetimeFigureOut">
              <a:rPr lang="en-US" smtClean="0"/>
              <a:t>3/17/25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87F6AC-EE76-494F-8F3F-49218C416E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9F23ED-A2D1-4E56-A333-4FFF3B917E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0A6BC4-1A91-4A60-BD38-D5E84256509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Graphic 6">
            <a:extLst>
              <a:ext uri="{FF2B5EF4-FFF2-40B4-BE49-F238E27FC236}">
                <a16:creationId xmlns:a16="http://schemas.microsoft.com/office/drawing/2014/main" id="{385427A5-1A27-3943-9392-E883365C6A5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7900" y="6199450"/>
            <a:ext cx="1818623" cy="58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894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1" r:id="rId4"/>
    <p:sldLayoutId id="2147483694" r:id="rId5"/>
    <p:sldLayoutId id="2147483663" r:id="rId6"/>
    <p:sldLayoutId id="2147483652" r:id="rId7"/>
    <p:sldLayoutId id="2147483653" r:id="rId8"/>
    <p:sldLayoutId id="2147483657" r:id="rId9"/>
    <p:sldLayoutId id="2147483679" r:id="rId10"/>
    <p:sldLayoutId id="2147483680" r:id="rId11"/>
    <p:sldLayoutId id="2147483690" r:id="rId12"/>
    <p:sldLayoutId id="214748369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7" Type="http://schemas.openxmlformats.org/officeDocument/2006/relationships/image" Target="../media/image4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7.svg"/><Relationship Id="rId7" Type="http://schemas.openxmlformats.org/officeDocument/2006/relationships/image" Target="../media/image4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6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27.svg"/><Relationship Id="rId9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7.svg"/><Relationship Id="rId7" Type="http://schemas.openxmlformats.org/officeDocument/2006/relationships/image" Target="../media/image48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7.svg"/><Relationship Id="rId10" Type="http://schemas.openxmlformats.org/officeDocument/2006/relationships/image" Target="../media/image45.png"/><Relationship Id="rId4" Type="http://schemas.openxmlformats.org/officeDocument/2006/relationships/image" Target="../media/image46.png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9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4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10" Type="http://schemas.openxmlformats.org/officeDocument/2006/relationships/image" Target="../media/image79.jpe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png"/><Relationship Id="rId4" Type="http://schemas.openxmlformats.org/officeDocument/2006/relationships/image" Target="../media/image10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11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110.emf"/><Relationship Id="rId4" Type="http://schemas.openxmlformats.org/officeDocument/2006/relationships/image" Target="../media/image109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.sv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32.png"/><Relationship Id="rId14" Type="http://schemas.openxmlformats.org/officeDocument/2006/relationships/image" Target="../media/image3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2B6FF3-2E16-9471-54EC-2BFE3216A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24954A8-038A-8DDF-A88C-16A2932823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48768" y="485777"/>
            <a:ext cx="6324821" cy="508084"/>
          </a:xfrm>
        </p:spPr>
        <p:txBody>
          <a:bodyPr>
            <a:noAutofit/>
          </a:bodyPr>
          <a:lstStyle/>
          <a:p>
            <a:r>
              <a:rPr lang="en-US" sz="1800" b="1" dirty="0"/>
              <a:t>A Software Engineering Research Team’s Dive into FinTech</a:t>
            </a:r>
            <a:endParaRPr lang="en-US" sz="1800" b="1" dirty="0">
              <a:ea typeface="Calibri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113A39B-5D90-5B2D-58FC-BE01E8D007E9}"/>
              </a:ext>
            </a:extLst>
          </p:cNvPr>
          <p:cNvSpPr txBox="1">
            <a:spLocks/>
          </p:cNvSpPr>
          <p:nvPr/>
        </p:nvSpPr>
        <p:spPr>
          <a:xfrm>
            <a:off x="4948765" y="956387"/>
            <a:ext cx="7055666" cy="508084"/>
          </a:xfrm>
          <a:prstGeom prst="rect">
            <a:avLst/>
          </a:prstGeom>
        </p:spPr>
        <p:txBody>
          <a:bodyPr vert="horz" lIns="360000" tIns="72000" rIns="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400" b="0" i="0" kern="1200">
                <a:solidFill>
                  <a:schemeClr val="bg1"/>
                </a:solidFill>
                <a:latin typeface="+mn-lt"/>
                <a:ea typeface="+mn-ea"/>
                <a:cs typeface="Gill Sans Light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800" b="1" err="1"/>
              <a:t>FutureFintech</a:t>
            </a:r>
            <a:r>
              <a:rPr lang="en-US" sz="1800" b="1"/>
              <a:t> Federated Conference</a:t>
            </a:r>
            <a:endParaRPr lang="en-US" err="1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800" b="1"/>
              <a:t>Dr. Jordan Samhi - March, 13th 2025</a:t>
            </a:r>
            <a:endParaRPr lang="en-US" sz="1800"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59651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D96612-DAD0-C760-472A-6F0EAFD274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phic 26">
            <a:extLst>
              <a:ext uri="{FF2B5EF4-FFF2-40B4-BE49-F238E27FC236}">
                <a16:creationId xmlns:a16="http://schemas.microsoft.com/office/drawing/2014/main" id="{651D42F2-3295-61BB-27C1-C90FEBD7E9D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341313">
            <a:off x="4280903" y="1692872"/>
            <a:ext cx="3630193" cy="363019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9A78ECD-C432-46C6-BD27-1CF725788B12}"/>
              </a:ext>
            </a:extLst>
          </p:cNvPr>
          <p:cNvSpPr/>
          <p:nvPr/>
        </p:nvSpPr>
        <p:spPr>
          <a:xfrm>
            <a:off x="571501" y="373463"/>
            <a:ext cx="4098222" cy="138499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400" b="1">
                <a:latin typeface="Arial"/>
                <a:cs typeface="Arial"/>
              </a:rPr>
              <a:t>Trustworthy Software Engineering (</a:t>
            </a:r>
            <a:r>
              <a:rPr lang="en-US" sz="2400" b="1" err="1">
                <a:latin typeface="Arial"/>
                <a:cs typeface="Arial"/>
              </a:rPr>
              <a:t>TruX</a:t>
            </a:r>
            <a:r>
              <a:rPr lang="en-US" sz="2400" b="1">
                <a:latin typeface="Arial"/>
                <a:cs typeface="Arial"/>
              </a:rPr>
              <a:t>)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Prof.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Tegawendé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F.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Bissyandé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Prof. Jacques Klein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09EFC65-3203-C5C5-E83D-6012DDA97CE0}"/>
              </a:ext>
            </a:extLst>
          </p:cNvPr>
          <p:cNvCxnSpPr>
            <a:cxnSpLocks/>
          </p:cNvCxnSpPr>
          <p:nvPr/>
        </p:nvCxnSpPr>
        <p:spPr>
          <a:xfrm flipH="1">
            <a:off x="643236" y="131876"/>
            <a:ext cx="1154876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49E1FE9-B10F-00F4-890A-1C1724C2D632}"/>
              </a:ext>
            </a:extLst>
          </p:cNvPr>
          <p:cNvCxnSpPr>
            <a:cxnSpLocks/>
          </p:cNvCxnSpPr>
          <p:nvPr/>
        </p:nvCxnSpPr>
        <p:spPr>
          <a:xfrm flipH="1">
            <a:off x="1" y="131876"/>
            <a:ext cx="43814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230CBF87-5C7A-8347-BB09-C057FEB18485}"/>
              </a:ext>
            </a:extLst>
          </p:cNvPr>
          <p:cNvSpPr/>
          <p:nvPr/>
        </p:nvSpPr>
        <p:spPr>
          <a:xfrm>
            <a:off x="3061523" y="3680331"/>
            <a:ext cx="11302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rgbClr val="EE2E24"/>
                </a:solidFill>
                <a:latin typeface="Arial" panose="020B0604020202020204" pitchFamily="34" charset="0"/>
              </a:rPr>
              <a:t>Software Security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DB4642D-A904-4724-83CD-AA5543032244}"/>
              </a:ext>
            </a:extLst>
          </p:cNvPr>
          <p:cNvSpPr/>
          <p:nvPr/>
        </p:nvSpPr>
        <p:spPr>
          <a:xfrm>
            <a:off x="317938" y="2780345"/>
            <a:ext cx="2813251" cy="176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indent="-1143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</a:rPr>
              <a:t>Mobile App Analysis</a:t>
            </a:r>
          </a:p>
          <a:p>
            <a:pPr marL="114300" indent="-1143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</a:rPr>
              <a:t>Program (static) analysis</a:t>
            </a:r>
          </a:p>
          <a:p>
            <a:pPr marL="114300" indent="-1143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</a:rPr>
              <a:t>Vulnerability detection</a:t>
            </a:r>
          </a:p>
          <a:p>
            <a:pPr marL="114300" indent="-1143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</a:rPr>
              <a:t>Malware Detection</a:t>
            </a:r>
          </a:p>
          <a:p>
            <a:pPr marL="114300" indent="-1143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</a:rPr>
              <a:t>GDPR Compliance</a:t>
            </a:r>
          </a:p>
          <a:p>
            <a:pPr marL="114300" indent="-1143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1400" b="1">
              <a:latin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20A666E-EE6E-74A3-8A00-10B95BDC0D25}"/>
              </a:ext>
            </a:extLst>
          </p:cNvPr>
          <p:cNvSpPr/>
          <p:nvPr/>
        </p:nvSpPr>
        <p:spPr>
          <a:xfrm>
            <a:off x="5282207" y="2661904"/>
            <a:ext cx="1728249" cy="17237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U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2EC8E65-CCD3-FA2F-EA9A-4980B468EA86}"/>
              </a:ext>
            </a:extLst>
          </p:cNvPr>
          <p:cNvSpPr txBox="1"/>
          <p:nvPr/>
        </p:nvSpPr>
        <p:spPr>
          <a:xfrm>
            <a:off x="570267" y="150927"/>
            <a:ext cx="45236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TruX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4B5D6604-153B-6CDC-FA27-4F9514213E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252" t="29589" b="20133"/>
          <a:stretch/>
        </p:blipFill>
        <p:spPr>
          <a:xfrm>
            <a:off x="5186444" y="2984317"/>
            <a:ext cx="2042751" cy="976318"/>
          </a:xfrm>
          <a:prstGeom prst="rect">
            <a:avLst/>
          </a:prstGeom>
        </p:spPr>
      </p:pic>
      <p:pic>
        <p:nvPicPr>
          <p:cNvPr id="51" name="Picture 50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DEF1A9D2-61A0-B607-DFF9-FE9A16AB0A2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3836" y="2718109"/>
            <a:ext cx="942082" cy="94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1685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02479C-575F-E064-BE3B-9D35A2EEBF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9FB58D58-7D2E-1A7F-C547-A9D91A2BE11B}"/>
              </a:ext>
            </a:extLst>
          </p:cNvPr>
          <p:cNvSpPr/>
          <p:nvPr/>
        </p:nvSpPr>
        <p:spPr>
          <a:xfrm>
            <a:off x="9060810" y="2880868"/>
            <a:ext cx="3010326" cy="118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</a:rPr>
              <a:t>Patch Recommendation</a:t>
            </a:r>
          </a:p>
          <a:p>
            <a:pPr marL="171450" indent="-17145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</a:rPr>
              <a:t>Automated Program Repair</a:t>
            </a:r>
          </a:p>
          <a:p>
            <a:pPr marL="171450" indent="-17145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</a:rPr>
              <a:t>Bug Detection</a:t>
            </a:r>
          </a:p>
          <a:p>
            <a:pPr marL="171450" indent="-17145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</a:rPr>
              <a:t>Vulnerability patching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AC555BFF-1785-1E21-ED62-A0821F88E9A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341313">
            <a:off x="4280903" y="1692872"/>
            <a:ext cx="3630193" cy="363019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E7D81A5-EB69-685C-93D9-66ABF069982A}"/>
              </a:ext>
            </a:extLst>
          </p:cNvPr>
          <p:cNvSpPr/>
          <p:nvPr/>
        </p:nvSpPr>
        <p:spPr>
          <a:xfrm>
            <a:off x="571501" y="373463"/>
            <a:ext cx="4098222" cy="138499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400" b="1">
                <a:latin typeface="Arial"/>
                <a:cs typeface="Arial"/>
              </a:rPr>
              <a:t>Trustworthy Software Engineering (</a:t>
            </a:r>
            <a:r>
              <a:rPr lang="en-US" sz="2400" b="1" err="1">
                <a:latin typeface="Arial"/>
                <a:cs typeface="Arial"/>
              </a:rPr>
              <a:t>TruX</a:t>
            </a:r>
            <a:r>
              <a:rPr lang="en-US" sz="2400" b="1">
                <a:latin typeface="Arial"/>
                <a:cs typeface="Arial"/>
              </a:rPr>
              <a:t>)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Prof.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Tegawendé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F.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Bissyandé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Prof. Jacques Klein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9FC9687-1799-96EB-91A0-A832AA5E7BAA}"/>
              </a:ext>
            </a:extLst>
          </p:cNvPr>
          <p:cNvCxnSpPr>
            <a:cxnSpLocks/>
          </p:cNvCxnSpPr>
          <p:nvPr/>
        </p:nvCxnSpPr>
        <p:spPr>
          <a:xfrm flipH="1">
            <a:off x="643236" y="131876"/>
            <a:ext cx="1154876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C7A4493-524F-D1F4-69FF-7C8B2E84A7B5}"/>
              </a:ext>
            </a:extLst>
          </p:cNvPr>
          <p:cNvCxnSpPr>
            <a:cxnSpLocks/>
          </p:cNvCxnSpPr>
          <p:nvPr/>
        </p:nvCxnSpPr>
        <p:spPr>
          <a:xfrm flipH="1">
            <a:off x="1" y="131876"/>
            <a:ext cx="43814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5AB7222C-BD3C-7C92-5FBB-70E72B8C8213}"/>
              </a:ext>
            </a:extLst>
          </p:cNvPr>
          <p:cNvSpPr/>
          <p:nvPr/>
        </p:nvSpPr>
        <p:spPr>
          <a:xfrm>
            <a:off x="3061523" y="3680331"/>
            <a:ext cx="11302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rgbClr val="EE2E24"/>
                </a:solidFill>
                <a:latin typeface="Arial" panose="020B0604020202020204" pitchFamily="34" charset="0"/>
              </a:rPr>
              <a:t>Software Security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06F3D69-60F4-9824-608D-773DF8DCC9CB}"/>
              </a:ext>
            </a:extLst>
          </p:cNvPr>
          <p:cNvSpPr/>
          <p:nvPr/>
        </p:nvSpPr>
        <p:spPr>
          <a:xfrm>
            <a:off x="317938" y="2780345"/>
            <a:ext cx="2813251" cy="176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indent="-1143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</a:rPr>
              <a:t>Mobile App Analysis</a:t>
            </a:r>
          </a:p>
          <a:p>
            <a:pPr marL="114300" indent="-1143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</a:rPr>
              <a:t>Program (static) analysis</a:t>
            </a:r>
          </a:p>
          <a:p>
            <a:pPr marL="114300" indent="-1143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</a:rPr>
              <a:t>Vulnerability detection</a:t>
            </a:r>
          </a:p>
          <a:p>
            <a:pPr marL="114300" indent="-1143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</a:rPr>
              <a:t>Malware Detection</a:t>
            </a:r>
          </a:p>
          <a:p>
            <a:pPr marL="114300" indent="-1143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</a:rPr>
              <a:t>GDPR Compliance</a:t>
            </a:r>
          </a:p>
          <a:p>
            <a:pPr marL="114300" indent="-1143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1400" b="1">
              <a:latin typeface="Arial" panose="020B060402020202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0FEF917-270F-5D21-4C50-5FD12FEE20E3}"/>
              </a:ext>
            </a:extLst>
          </p:cNvPr>
          <p:cNvSpPr/>
          <p:nvPr/>
        </p:nvSpPr>
        <p:spPr>
          <a:xfrm>
            <a:off x="7892782" y="3695981"/>
            <a:ext cx="12358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>
                <a:solidFill>
                  <a:srgbClr val="582B8B"/>
                </a:solidFill>
                <a:latin typeface="Arial" panose="020B0604020202020204" pitchFamily="34" charset="0"/>
              </a:rPr>
              <a:t>Software</a:t>
            </a:r>
          </a:p>
          <a:p>
            <a:pPr algn="ctr"/>
            <a:r>
              <a:rPr lang="en-US" sz="1600">
                <a:solidFill>
                  <a:srgbClr val="582B8B"/>
                </a:solidFill>
                <a:latin typeface="Arial" panose="020B0604020202020204" pitchFamily="34" charset="0"/>
              </a:rPr>
              <a:t>Debugging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20823A9-73FA-23BE-F839-A1C572101DC1}"/>
              </a:ext>
            </a:extLst>
          </p:cNvPr>
          <p:cNvSpPr/>
          <p:nvPr/>
        </p:nvSpPr>
        <p:spPr>
          <a:xfrm>
            <a:off x="5282207" y="2661904"/>
            <a:ext cx="1728249" cy="17237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U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AA070F5-A8D8-691E-A7CA-13F836187C62}"/>
              </a:ext>
            </a:extLst>
          </p:cNvPr>
          <p:cNvSpPr txBox="1"/>
          <p:nvPr/>
        </p:nvSpPr>
        <p:spPr>
          <a:xfrm>
            <a:off x="570267" y="150927"/>
            <a:ext cx="45236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TruX</a:t>
            </a:r>
          </a:p>
        </p:txBody>
      </p:sp>
      <p:pic>
        <p:nvPicPr>
          <p:cNvPr id="50" name="Graphic 49">
            <a:extLst>
              <a:ext uri="{FF2B5EF4-FFF2-40B4-BE49-F238E27FC236}">
                <a16:creationId xmlns:a16="http://schemas.microsoft.com/office/drawing/2014/main" id="{CD17380E-4F15-0AF4-D2DF-64BA850BF02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21238" y="2872035"/>
            <a:ext cx="754856" cy="7548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C6D1AAE-90DC-C36F-8419-C0BE94B5276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252" t="29589" b="20133"/>
          <a:stretch/>
        </p:blipFill>
        <p:spPr>
          <a:xfrm>
            <a:off x="5186444" y="2984317"/>
            <a:ext cx="2042751" cy="976318"/>
          </a:xfrm>
          <a:prstGeom prst="rect">
            <a:avLst/>
          </a:prstGeom>
        </p:spPr>
      </p:pic>
      <p:pic>
        <p:nvPicPr>
          <p:cNvPr id="51" name="Picture 50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D00268DE-9D73-8092-BF80-8681B4D53BB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3836" y="2718109"/>
            <a:ext cx="942082" cy="94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4539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E64EBD-BC6B-F869-8914-775A842227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FC6BB565-3A66-CF85-F49A-257A8B7995CF}"/>
              </a:ext>
            </a:extLst>
          </p:cNvPr>
          <p:cNvSpPr/>
          <p:nvPr/>
        </p:nvSpPr>
        <p:spPr>
          <a:xfrm>
            <a:off x="9060810" y="2880868"/>
            <a:ext cx="3010326" cy="118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</a:rPr>
              <a:t>Patch Recommendation</a:t>
            </a:r>
          </a:p>
          <a:p>
            <a:pPr marL="171450" indent="-17145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</a:rPr>
              <a:t>Automated Program Repair</a:t>
            </a:r>
          </a:p>
          <a:p>
            <a:pPr marL="171450" indent="-17145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</a:rPr>
              <a:t>Bug Detection</a:t>
            </a:r>
          </a:p>
          <a:p>
            <a:pPr marL="171450" indent="-17145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</a:rPr>
              <a:t>Vulnerability patching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73E0E16A-57E2-B547-C8B8-356641FE0E9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341313">
            <a:off x="4280903" y="1692872"/>
            <a:ext cx="3630193" cy="363019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1821963-9B03-3EED-1768-8436F71D6992}"/>
              </a:ext>
            </a:extLst>
          </p:cNvPr>
          <p:cNvSpPr/>
          <p:nvPr/>
        </p:nvSpPr>
        <p:spPr>
          <a:xfrm>
            <a:off x="571501" y="373463"/>
            <a:ext cx="4098222" cy="138499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400" b="1">
                <a:latin typeface="Arial"/>
                <a:cs typeface="Arial"/>
              </a:rPr>
              <a:t>Trustworthy Software Engineering (</a:t>
            </a:r>
            <a:r>
              <a:rPr lang="en-US" sz="2400" b="1" err="1">
                <a:latin typeface="Arial"/>
                <a:cs typeface="Arial"/>
              </a:rPr>
              <a:t>TruX</a:t>
            </a:r>
            <a:r>
              <a:rPr lang="en-US" sz="2400" b="1">
                <a:latin typeface="Arial"/>
                <a:cs typeface="Arial"/>
              </a:rPr>
              <a:t>)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Prof.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Tegawendé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F.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Bissyandé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Prof. Jacques Klein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E143AEC-43FE-BE8C-75DA-B57F26902807}"/>
              </a:ext>
            </a:extLst>
          </p:cNvPr>
          <p:cNvCxnSpPr>
            <a:cxnSpLocks/>
          </p:cNvCxnSpPr>
          <p:nvPr/>
        </p:nvCxnSpPr>
        <p:spPr>
          <a:xfrm flipH="1">
            <a:off x="643236" y="131876"/>
            <a:ext cx="1154876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28DD35D-20F0-8422-889D-A9356F06CED5}"/>
              </a:ext>
            </a:extLst>
          </p:cNvPr>
          <p:cNvCxnSpPr>
            <a:cxnSpLocks/>
          </p:cNvCxnSpPr>
          <p:nvPr/>
        </p:nvCxnSpPr>
        <p:spPr>
          <a:xfrm flipH="1">
            <a:off x="1" y="131876"/>
            <a:ext cx="43814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1C1E0533-3449-90EC-6097-00F04B6FB08C}"/>
              </a:ext>
            </a:extLst>
          </p:cNvPr>
          <p:cNvSpPr/>
          <p:nvPr/>
        </p:nvSpPr>
        <p:spPr>
          <a:xfrm>
            <a:off x="3061523" y="3680331"/>
            <a:ext cx="11302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rgbClr val="EE2E24"/>
                </a:solidFill>
                <a:latin typeface="Arial" panose="020B0604020202020204" pitchFamily="34" charset="0"/>
              </a:rPr>
              <a:t>Software Security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C9349E9-3CB5-D7E5-DAC4-C6999EBDFB13}"/>
              </a:ext>
            </a:extLst>
          </p:cNvPr>
          <p:cNvSpPr/>
          <p:nvPr/>
        </p:nvSpPr>
        <p:spPr>
          <a:xfrm>
            <a:off x="317938" y="2780345"/>
            <a:ext cx="2813251" cy="176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indent="-1143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</a:rPr>
              <a:t>Mobile App Analysis</a:t>
            </a:r>
          </a:p>
          <a:p>
            <a:pPr marL="114300" indent="-1143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</a:rPr>
              <a:t>Program (static) analysis</a:t>
            </a:r>
          </a:p>
          <a:p>
            <a:pPr marL="114300" indent="-1143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</a:rPr>
              <a:t>Vulnerability detection</a:t>
            </a:r>
          </a:p>
          <a:p>
            <a:pPr marL="114300" indent="-1143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</a:rPr>
              <a:t>Malware Detection</a:t>
            </a:r>
          </a:p>
          <a:p>
            <a:pPr marL="114300" indent="-1143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</a:rPr>
              <a:t>GDPR Compliance</a:t>
            </a:r>
          </a:p>
          <a:p>
            <a:pPr marL="114300" indent="-1143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1400" b="1">
              <a:latin typeface="Arial" panose="020B060402020202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696911E-D51A-83D9-9240-A260021DFA15}"/>
              </a:ext>
            </a:extLst>
          </p:cNvPr>
          <p:cNvSpPr/>
          <p:nvPr/>
        </p:nvSpPr>
        <p:spPr>
          <a:xfrm>
            <a:off x="7892782" y="3695981"/>
            <a:ext cx="12358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>
                <a:solidFill>
                  <a:srgbClr val="582B8B"/>
                </a:solidFill>
                <a:latin typeface="Arial" panose="020B0604020202020204" pitchFamily="34" charset="0"/>
              </a:rPr>
              <a:t>Software</a:t>
            </a:r>
          </a:p>
          <a:p>
            <a:pPr algn="ctr"/>
            <a:r>
              <a:rPr lang="en-US" sz="1600">
                <a:solidFill>
                  <a:srgbClr val="582B8B"/>
                </a:solidFill>
                <a:latin typeface="Arial" panose="020B0604020202020204" pitchFamily="34" charset="0"/>
              </a:rPr>
              <a:t>Debugging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27C3E24-68A6-4CA1-1B65-F904266E40E0}"/>
              </a:ext>
            </a:extLst>
          </p:cNvPr>
          <p:cNvSpPr/>
          <p:nvPr/>
        </p:nvSpPr>
        <p:spPr>
          <a:xfrm>
            <a:off x="5282207" y="2661904"/>
            <a:ext cx="1728249" cy="17237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U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083C797-E054-8C54-9EE6-7496BF4C81B0}"/>
              </a:ext>
            </a:extLst>
          </p:cNvPr>
          <p:cNvSpPr txBox="1"/>
          <p:nvPr/>
        </p:nvSpPr>
        <p:spPr>
          <a:xfrm>
            <a:off x="570267" y="150927"/>
            <a:ext cx="45236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TruX</a:t>
            </a:r>
          </a:p>
        </p:txBody>
      </p:sp>
      <p:pic>
        <p:nvPicPr>
          <p:cNvPr id="50" name="Graphic 49">
            <a:extLst>
              <a:ext uri="{FF2B5EF4-FFF2-40B4-BE49-F238E27FC236}">
                <a16:creationId xmlns:a16="http://schemas.microsoft.com/office/drawing/2014/main" id="{EA4808E9-B396-BA35-722C-BA116E50D1E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21238" y="2872035"/>
            <a:ext cx="754856" cy="7548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D831091-F839-5465-AEC6-F27B89281CB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252" t="29589" b="20133"/>
          <a:stretch/>
        </p:blipFill>
        <p:spPr>
          <a:xfrm>
            <a:off x="5186444" y="2984317"/>
            <a:ext cx="2042751" cy="976318"/>
          </a:xfrm>
          <a:prstGeom prst="rect">
            <a:avLst/>
          </a:prstGeom>
        </p:spPr>
      </p:pic>
      <p:pic>
        <p:nvPicPr>
          <p:cNvPr id="51" name="Picture 50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A85F7863-93FC-19C3-9A76-A229A2DCF05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3836" y="2718109"/>
            <a:ext cx="942082" cy="942082"/>
          </a:xfrm>
          <a:prstGeom prst="rect">
            <a:avLst/>
          </a:prstGeom>
        </p:spPr>
      </p:pic>
      <p:pic>
        <p:nvPicPr>
          <p:cNvPr id="1026" name="Picture 2" descr="ERC Starting Grant - Funding Opportunities for Early-Career Researchers">
            <a:extLst>
              <a:ext uri="{FF2B5EF4-FFF2-40B4-BE49-F238E27FC236}">
                <a16:creationId xmlns:a16="http://schemas.microsoft.com/office/drawing/2014/main" id="{D459C3CB-27A7-2745-353E-639D330F90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6" t="9369" r="19818" b="9086"/>
          <a:stretch/>
        </p:blipFill>
        <p:spPr bwMode="auto">
          <a:xfrm>
            <a:off x="9347374" y="4280756"/>
            <a:ext cx="1602044" cy="1320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66158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911D2F-03B9-87F1-83FD-9136D5DFC8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0A49479B-9100-4412-E66F-8221D7FB63D0}"/>
              </a:ext>
            </a:extLst>
          </p:cNvPr>
          <p:cNvSpPr/>
          <p:nvPr/>
        </p:nvSpPr>
        <p:spPr>
          <a:xfrm>
            <a:off x="9060810" y="2880868"/>
            <a:ext cx="3010326" cy="118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</a:rPr>
              <a:t>Patch Recommendation</a:t>
            </a:r>
          </a:p>
          <a:p>
            <a:pPr marL="171450" indent="-17145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</a:rPr>
              <a:t>Automated Program Repair</a:t>
            </a:r>
          </a:p>
          <a:p>
            <a:pPr marL="171450" indent="-17145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</a:rPr>
              <a:t>Bug Detection</a:t>
            </a:r>
          </a:p>
          <a:p>
            <a:pPr marL="171450" indent="-17145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</a:rPr>
              <a:t>Vulnerability patching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E517EE7F-121C-29D3-6F86-2A859F003CC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341313">
            <a:off x="4280903" y="1692872"/>
            <a:ext cx="3630193" cy="363019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509979F-6D61-93E3-DC91-61E6748141A9}"/>
              </a:ext>
            </a:extLst>
          </p:cNvPr>
          <p:cNvSpPr/>
          <p:nvPr/>
        </p:nvSpPr>
        <p:spPr>
          <a:xfrm>
            <a:off x="571501" y="373463"/>
            <a:ext cx="4098222" cy="138499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400" b="1">
                <a:latin typeface="Arial"/>
                <a:cs typeface="Arial"/>
              </a:rPr>
              <a:t>Trustworthy Software Engineering (</a:t>
            </a:r>
            <a:r>
              <a:rPr lang="en-US" sz="2400" b="1" err="1">
                <a:latin typeface="Arial"/>
                <a:cs typeface="Arial"/>
              </a:rPr>
              <a:t>TruX</a:t>
            </a:r>
            <a:r>
              <a:rPr lang="en-US" sz="2400" b="1">
                <a:latin typeface="Arial"/>
                <a:cs typeface="Arial"/>
              </a:rPr>
              <a:t>)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Prof.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Tegawendé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F.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Bissyandé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Prof. Jacques Klein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1E09285-35E5-0E12-8089-0B4CC0A7235B}"/>
              </a:ext>
            </a:extLst>
          </p:cNvPr>
          <p:cNvCxnSpPr>
            <a:cxnSpLocks/>
          </p:cNvCxnSpPr>
          <p:nvPr/>
        </p:nvCxnSpPr>
        <p:spPr>
          <a:xfrm flipH="1">
            <a:off x="643236" y="131876"/>
            <a:ext cx="1154876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FBBA52F-F31C-ED53-E4A9-17BB79807C65}"/>
              </a:ext>
            </a:extLst>
          </p:cNvPr>
          <p:cNvCxnSpPr>
            <a:cxnSpLocks/>
          </p:cNvCxnSpPr>
          <p:nvPr/>
        </p:nvCxnSpPr>
        <p:spPr>
          <a:xfrm flipH="1">
            <a:off x="1" y="131876"/>
            <a:ext cx="43814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31FA0EE3-B9F6-1EF8-1D92-7B8962C7D737}"/>
              </a:ext>
            </a:extLst>
          </p:cNvPr>
          <p:cNvSpPr/>
          <p:nvPr/>
        </p:nvSpPr>
        <p:spPr>
          <a:xfrm>
            <a:off x="5515618" y="248113"/>
            <a:ext cx="23771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>
                <a:solidFill>
                  <a:srgbClr val="009BDA"/>
                </a:solidFill>
                <a:latin typeface="Arial" panose="020B0604020202020204" pitchFamily="34" charset="0"/>
              </a:rPr>
              <a:t>Mining Software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B8F70B3-C922-7EDC-4833-6590E3FF3EB3}"/>
              </a:ext>
            </a:extLst>
          </p:cNvPr>
          <p:cNvSpPr/>
          <p:nvPr/>
        </p:nvSpPr>
        <p:spPr>
          <a:xfrm>
            <a:off x="5515618" y="569715"/>
            <a:ext cx="3613017" cy="116955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141414"/>
                </a:solidFill>
                <a:latin typeface="Arial" panose="020B0604020202020204" pitchFamily="34" charset="0"/>
              </a:rPr>
              <a:t>Information Retrieval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141414"/>
                </a:solidFill>
                <a:latin typeface="Arial" panose="020B0604020202020204" pitchFamily="34" charset="0"/>
              </a:rPr>
              <a:t>Natural Language Processing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141414"/>
                </a:solidFill>
                <a:latin typeface="Arial"/>
                <a:cs typeface="Arial"/>
              </a:rPr>
              <a:t>Time Series Pattern Recognition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141414"/>
                </a:solidFill>
                <a:latin typeface="Arial" panose="020B0604020202020204" pitchFamily="34" charset="0"/>
              </a:rPr>
              <a:t>Machine learning, Explainable ML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>
              <a:solidFill>
                <a:srgbClr val="141414"/>
              </a:solidFill>
              <a:latin typeface="Arial" panose="020B060402020202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C6E2AA9-16F1-CD55-CB12-F4A6A5E2081A}"/>
              </a:ext>
            </a:extLst>
          </p:cNvPr>
          <p:cNvSpPr/>
          <p:nvPr/>
        </p:nvSpPr>
        <p:spPr>
          <a:xfrm>
            <a:off x="3061523" y="3680331"/>
            <a:ext cx="11302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rgbClr val="EE2E24"/>
                </a:solidFill>
                <a:latin typeface="Arial" panose="020B0604020202020204" pitchFamily="34" charset="0"/>
              </a:rPr>
              <a:t>Software Security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2E4FA8C-B04B-89FF-3F2E-A4B4EAEE8DE5}"/>
              </a:ext>
            </a:extLst>
          </p:cNvPr>
          <p:cNvSpPr/>
          <p:nvPr/>
        </p:nvSpPr>
        <p:spPr>
          <a:xfrm>
            <a:off x="317938" y="2780345"/>
            <a:ext cx="2813251" cy="176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indent="-1143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</a:rPr>
              <a:t>Mobile App Analysis</a:t>
            </a:r>
          </a:p>
          <a:p>
            <a:pPr marL="114300" indent="-1143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</a:rPr>
              <a:t>Program (static) analysis</a:t>
            </a:r>
          </a:p>
          <a:p>
            <a:pPr marL="114300" indent="-1143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</a:rPr>
              <a:t>Vulnerability detection</a:t>
            </a:r>
          </a:p>
          <a:p>
            <a:pPr marL="114300" indent="-1143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</a:rPr>
              <a:t>Malware Detection</a:t>
            </a:r>
          </a:p>
          <a:p>
            <a:pPr marL="114300" indent="-1143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</a:rPr>
              <a:t>GDPR Compliance</a:t>
            </a:r>
          </a:p>
          <a:p>
            <a:pPr marL="114300" indent="-1143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1400" b="1">
              <a:latin typeface="Arial" panose="020B060402020202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3E5E370-467F-6FA4-7863-1A9ECEAB610F}"/>
              </a:ext>
            </a:extLst>
          </p:cNvPr>
          <p:cNvSpPr/>
          <p:nvPr/>
        </p:nvSpPr>
        <p:spPr>
          <a:xfrm>
            <a:off x="7892782" y="3695981"/>
            <a:ext cx="12358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>
                <a:solidFill>
                  <a:srgbClr val="582B8B"/>
                </a:solidFill>
                <a:latin typeface="Arial" panose="020B0604020202020204" pitchFamily="34" charset="0"/>
              </a:rPr>
              <a:t>Software</a:t>
            </a:r>
          </a:p>
          <a:p>
            <a:pPr algn="ctr"/>
            <a:r>
              <a:rPr lang="en-US" sz="1600">
                <a:solidFill>
                  <a:srgbClr val="582B8B"/>
                </a:solidFill>
                <a:latin typeface="Arial" panose="020B0604020202020204" pitchFamily="34" charset="0"/>
              </a:rPr>
              <a:t>Debugging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DA15356-83A5-6235-FBFE-1D05003023CE}"/>
              </a:ext>
            </a:extLst>
          </p:cNvPr>
          <p:cNvSpPr/>
          <p:nvPr/>
        </p:nvSpPr>
        <p:spPr>
          <a:xfrm>
            <a:off x="5282207" y="2661904"/>
            <a:ext cx="1728249" cy="17237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U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A16C17F-EB5D-5A3C-6AD2-581210DC3A57}"/>
              </a:ext>
            </a:extLst>
          </p:cNvPr>
          <p:cNvSpPr txBox="1"/>
          <p:nvPr/>
        </p:nvSpPr>
        <p:spPr>
          <a:xfrm>
            <a:off x="570267" y="150927"/>
            <a:ext cx="45236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TruX</a:t>
            </a:r>
          </a:p>
        </p:txBody>
      </p:sp>
      <p:pic>
        <p:nvPicPr>
          <p:cNvPr id="50" name="Graphic 49">
            <a:extLst>
              <a:ext uri="{FF2B5EF4-FFF2-40B4-BE49-F238E27FC236}">
                <a16:creationId xmlns:a16="http://schemas.microsoft.com/office/drawing/2014/main" id="{183AC33E-C819-C69A-9B69-2D74A43B684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21238" y="2872035"/>
            <a:ext cx="754856" cy="7548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3B70B8D-880E-267D-2C91-9B51785A387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4252" t="29589" b="20133"/>
          <a:stretch/>
        </p:blipFill>
        <p:spPr>
          <a:xfrm>
            <a:off x="5186444" y="2984317"/>
            <a:ext cx="2042751" cy="976318"/>
          </a:xfrm>
          <a:prstGeom prst="rect">
            <a:avLst/>
          </a:prstGeom>
        </p:spPr>
      </p:pic>
      <p:pic>
        <p:nvPicPr>
          <p:cNvPr id="51" name="Picture 50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1FB2DF49-4D50-EE3B-E8DA-0AC1314ED28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3836" y="2718109"/>
            <a:ext cx="942082" cy="942082"/>
          </a:xfrm>
          <a:prstGeom prst="rect">
            <a:avLst/>
          </a:prstGeom>
        </p:spPr>
      </p:pic>
      <p:pic>
        <p:nvPicPr>
          <p:cNvPr id="52" name="Picture 51" descr="A close up of a sign&#10;&#10;Description automatically generated">
            <a:extLst>
              <a:ext uri="{FF2B5EF4-FFF2-40B4-BE49-F238E27FC236}">
                <a16:creationId xmlns:a16="http://schemas.microsoft.com/office/drawing/2014/main" id="{09C0BA82-340D-0A5B-935B-0CD3CE0FFC6A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2967" y="422191"/>
            <a:ext cx="852648" cy="85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3254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1CB489-3EA2-2EC7-EE88-AB88B16A2A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9D33E301-435D-23DA-A43B-5D5CD4101DAF}"/>
              </a:ext>
            </a:extLst>
          </p:cNvPr>
          <p:cNvSpPr/>
          <p:nvPr/>
        </p:nvSpPr>
        <p:spPr>
          <a:xfrm>
            <a:off x="9060810" y="2880868"/>
            <a:ext cx="3010326" cy="118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</a:rPr>
              <a:t>Patch Recommendation</a:t>
            </a:r>
          </a:p>
          <a:p>
            <a:pPr marL="171450" indent="-17145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</a:rPr>
              <a:t>Automated Program Repair</a:t>
            </a:r>
          </a:p>
          <a:p>
            <a:pPr marL="171450" indent="-17145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</a:rPr>
              <a:t>Bug Detection</a:t>
            </a:r>
          </a:p>
          <a:p>
            <a:pPr marL="171450" indent="-17145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</a:rPr>
              <a:t>Vulnerability patching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956FE397-EFFC-44FD-4A71-4008F5F14AD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341313">
            <a:off x="4280903" y="1692872"/>
            <a:ext cx="3630193" cy="363019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ECA9FC5-EBD3-DEE8-3B5C-27DBE96D600E}"/>
              </a:ext>
            </a:extLst>
          </p:cNvPr>
          <p:cNvSpPr/>
          <p:nvPr/>
        </p:nvSpPr>
        <p:spPr>
          <a:xfrm>
            <a:off x="571501" y="373463"/>
            <a:ext cx="4098222" cy="138499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400" b="1">
                <a:latin typeface="Arial"/>
                <a:cs typeface="Arial"/>
              </a:rPr>
              <a:t>Trustworthy Software Engineering (</a:t>
            </a:r>
            <a:r>
              <a:rPr lang="en-US" sz="2400" b="1" err="1">
                <a:latin typeface="Arial"/>
                <a:cs typeface="Arial"/>
              </a:rPr>
              <a:t>TruX</a:t>
            </a:r>
            <a:r>
              <a:rPr lang="en-US" sz="2400" b="1">
                <a:latin typeface="Arial"/>
                <a:cs typeface="Arial"/>
              </a:rPr>
              <a:t>)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Prof.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Tegawendé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F.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Bissyandé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Prof. Jacques Klein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4C22883-4FFB-0218-E6E5-F0168203BC12}"/>
              </a:ext>
            </a:extLst>
          </p:cNvPr>
          <p:cNvCxnSpPr>
            <a:cxnSpLocks/>
          </p:cNvCxnSpPr>
          <p:nvPr/>
        </p:nvCxnSpPr>
        <p:spPr>
          <a:xfrm flipH="1">
            <a:off x="643236" y="131876"/>
            <a:ext cx="1154876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6DFBBDC-F290-69EF-F6B6-F91D6B3B3286}"/>
              </a:ext>
            </a:extLst>
          </p:cNvPr>
          <p:cNvCxnSpPr>
            <a:cxnSpLocks/>
          </p:cNvCxnSpPr>
          <p:nvPr/>
        </p:nvCxnSpPr>
        <p:spPr>
          <a:xfrm flipH="1">
            <a:off x="1" y="131876"/>
            <a:ext cx="43814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F51FD421-053B-639D-16B4-AFF0666D6513}"/>
              </a:ext>
            </a:extLst>
          </p:cNvPr>
          <p:cNvSpPr/>
          <p:nvPr/>
        </p:nvSpPr>
        <p:spPr>
          <a:xfrm>
            <a:off x="5515618" y="248113"/>
            <a:ext cx="23771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>
                <a:solidFill>
                  <a:srgbClr val="009BDA"/>
                </a:solidFill>
                <a:latin typeface="Arial" panose="020B0604020202020204" pitchFamily="34" charset="0"/>
              </a:rPr>
              <a:t>Mining Software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0884792-3CC4-2D6A-E5B7-92DBE93657DF}"/>
              </a:ext>
            </a:extLst>
          </p:cNvPr>
          <p:cNvSpPr/>
          <p:nvPr/>
        </p:nvSpPr>
        <p:spPr>
          <a:xfrm>
            <a:off x="5515618" y="569715"/>
            <a:ext cx="3613017" cy="116955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141414"/>
                </a:solidFill>
                <a:latin typeface="Arial" panose="020B0604020202020204" pitchFamily="34" charset="0"/>
              </a:rPr>
              <a:t>Information Retrieval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141414"/>
                </a:solidFill>
                <a:latin typeface="Arial" panose="020B0604020202020204" pitchFamily="34" charset="0"/>
              </a:rPr>
              <a:t>Natural Language Processing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141414"/>
                </a:solidFill>
                <a:latin typeface="Arial"/>
                <a:cs typeface="Arial"/>
              </a:rPr>
              <a:t>Time Series Pattern Recognition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141414"/>
                </a:solidFill>
                <a:latin typeface="Arial" panose="020B0604020202020204" pitchFamily="34" charset="0"/>
              </a:rPr>
              <a:t>Machine learning, Explainable ML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>
              <a:solidFill>
                <a:srgbClr val="141414"/>
              </a:solidFill>
              <a:latin typeface="Arial" panose="020B060402020202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92C2B7F-A9E1-0926-8681-3EBE616BA2D8}"/>
              </a:ext>
            </a:extLst>
          </p:cNvPr>
          <p:cNvSpPr/>
          <p:nvPr/>
        </p:nvSpPr>
        <p:spPr>
          <a:xfrm>
            <a:off x="3061523" y="3680331"/>
            <a:ext cx="11302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rgbClr val="EE2E24"/>
                </a:solidFill>
                <a:latin typeface="Arial" panose="020B0604020202020204" pitchFamily="34" charset="0"/>
              </a:rPr>
              <a:t>Software Security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F969F2C-F742-C419-F5FD-3D8BA648AC81}"/>
              </a:ext>
            </a:extLst>
          </p:cNvPr>
          <p:cNvSpPr/>
          <p:nvPr/>
        </p:nvSpPr>
        <p:spPr>
          <a:xfrm>
            <a:off x="317938" y="2780345"/>
            <a:ext cx="2813251" cy="176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indent="-1143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</a:rPr>
              <a:t>Mobile App Analysis</a:t>
            </a:r>
          </a:p>
          <a:p>
            <a:pPr marL="114300" indent="-1143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</a:rPr>
              <a:t>Program (static) analysis</a:t>
            </a:r>
          </a:p>
          <a:p>
            <a:pPr marL="114300" indent="-1143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</a:rPr>
              <a:t>Vulnerability detection</a:t>
            </a:r>
          </a:p>
          <a:p>
            <a:pPr marL="114300" indent="-1143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</a:rPr>
              <a:t>Malware Detection</a:t>
            </a:r>
          </a:p>
          <a:p>
            <a:pPr marL="114300" indent="-1143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</a:rPr>
              <a:t>GDPR Compliance</a:t>
            </a:r>
          </a:p>
          <a:p>
            <a:pPr marL="114300" indent="-11430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1400" b="1">
              <a:latin typeface="Arial" panose="020B060402020202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78E2749-661D-D3F4-10F2-1754A93EB41E}"/>
              </a:ext>
            </a:extLst>
          </p:cNvPr>
          <p:cNvSpPr/>
          <p:nvPr/>
        </p:nvSpPr>
        <p:spPr>
          <a:xfrm>
            <a:off x="7892782" y="3695981"/>
            <a:ext cx="12358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>
                <a:solidFill>
                  <a:srgbClr val="582B8B"/>
                </a:solidFill>
                <a:latin typeface="Arial" panose="020B0604020202020204" pitchFamily="34" charset="0"/>
              </a:rPr>
              <a:t>Software</a:t>
            </a:r>
          </a:p>
          <a:p>
            <a:pPr algn="ctr"/>
            <a:r>
              <a:rPr lang="en-US" sz="1600">
                <a:solidFill>
                  <a:srgbClr val="582B8B"/>
                </a:solidFill>
                <a:latin typeface="Arial" panose="020B0604020202020204" pitchFamily="34" charset="0"/>
              </a:rPr>
              <a:t>Debugging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2D5AAAB-88A4-0B95-456D-F945DE7E191C}"/>
              </a:ext>
            </a:extLst>
          </p:cNvPr>
          <p:cNvSpPr/>
          <p:nvPr/>
        </p:nvSpPr>
        <p:spPr>
          <a:xfrm>
            <a:off x="5282207" y="2661904"/>
            <a:ext cx="1728249" cy="17237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U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8DC596F-4159-F614-9B2C-D6FBF11732FF}"/>
              </a:ext>
            </a:extLst>
          </p:cNvPr>
          <p:cNvSpPr/>
          <p:nvPr/>
        </p:nvSpPr>
        <p:spPr>
          <a:xfrm>
            <a:off x="6207819" y="5200756"/>
            <a:ext cx="22402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>
                <a:solidFill>
                  <a:srgbClr val="014557"/>
                </a:solidFill>
                <a:latin typeface="Arial" panose="020B0604020202020204" pitchFamily="34" charset="0"/>
              </a:rPr>
              <a:t>Outcomes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A2A3EF-3BF0-DE9D-5D8C-EF9888F49452}"/>
              </a:ext>
            </a:extLst>
          </p:cNvPr>
          <p:cNvSpPr/>
          <p:nvPr/>
        </p:nvSpPr>
        <p:spPr>
          <a:xfrm>
            <a:off x="2797545" y="5683213"/>
            <a:ext cx="8589852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indent="-17145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</a:rPr>
              <a:t>About 100 published papers (last 5 years), most of them in Rank A or Rank A*</a:t>
            </a:r>
          </a:p>
          <a:p>
            <a:pPr marL="228600" indent="-171450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</a:rPr>
              <a:t>Several Benchmark, Repositories (e.g., </a:t>
            </a:r>
            <a:r>
              <a:rPr lang="en-US" sz="1400" err="1">
                <a:latin typeface="Arial" panose="020B0604020202020204" pitchFamily="34" charset="0"/>
              </a:rPr>
              <a:t>AndroZoo</a:t>
            </a:r>
            <a:r>
              <a:rPr lang="en-US" sz="1400">
                <a:latin typeface="Arial" panose="020B0604020202020204" pitchFamily="34" charset="0"/>
              </a:rPr>
              <a:t>), and Tools made publicly available to the community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A1E481F-CFF5-16DB-E729-0370E6236E6B}"/>
              </a:ext>
            </a:extLst>
          </p:cNvPr>
          <p:cNvSpPr txBox="1"/>
          <p:nvPr/>
        </p:nvSpPr>
        <p:spPr>
          <a:xfrm>
            <a:off x="570267" y="150927"/>
            <a:ext cx="45236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TruX</a:t>
            </a:r>
          </a:p>
        </p:txBody>
      </p:sp>
      <p:pic>
        <p:nvPicPr>
          <p:cNvPr id="48" name="Graphic 47">
            <a:extLst>
              <a:ext uri="{FF2B5EF4-FFF2-40B4-BE49-F238E27FC236}">
                <a16:creationId xmlns:a16="http://schemas.microsoft.com/office/drawing/2014/main" id="{856C70F6-0A87-17FB-A051-AECD6E20DB2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48917" y="4775834"/>
            <a:ext cx="852647" cy="852647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B7DB406D-2152-F084-D39B-B640679ADA1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21238" y="2872035"/>
            <a:ext cx="754856" cy="7548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96A5245-7A8D-5174-0338-63D615E9654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4252" t="29589" b="20133"/>
          <a:stretch/>
        </p:blipFill>
        <p:spPr>
          <a:xfrm>
            <a:off x="5186444" y="2984317"/>
            <a:ext cx="2042751" cy="976318"/>
          </a:xfrm>
          <a:prstGeom prst="rect">
            <a:avLst/>
          </a:prstGeom>
        </p:spPr>
      </p:pic>
      <p:pic>
        <p:nvPicPr>
          <p:cNvPr id="51" name="Picture 50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6E7FBD0B-7DC7-F3CE-7B78-A8527AC8947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3836" y="2718109"/>
            <a:ext cx="942082" cy="942082"/>
          </a:xfrm>
          <a:prstGeom prst="rect">
            <a:avLst/>
          </a:prstGeom>
        </p:spPr>
      </p:pic>
      <p:pic>
        <p:nvPicPr>
          <p:cNvPr id="52" name="Picture 51" descr="A close up of a sign&#10;&#10;Description automatically generated">
            <a:extLst>
              <a:ext uri="{FF2B5EF4-FFF2-40B4-BE49-F238E27FC236}">
                <a16:creationId xmlns:a16="http://schemas.microsoft.com/office/drawing/2014/main" id="{09363DCC-32D6-8873-C29E-3598F0361F53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2967" y="422191"/>
            <a:ext cx="852648" cy="85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0460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E6F377-BB34-337E-6501-78C9FDCC0D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0716FDF-BEF3-0EFC-0C85-AEDA924E7F32}"/>
              </a:ext>
            </a:extLst>
          </p:cNvPr>
          <p:cNvSpPr txBox="1"/>
          <p:nvPr/>
        </p:nvSpPr>
        <p:spPr>
          <a:xfrm>
            <a:off x="5227983" y="39358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L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4659DC-40AE-EE57-0B1A-3C340B22AE1B}"/>
              </a:ext>
            </a:extLst>
          </p:cNvPr>
          <p:cNvSpPr txBox="1"/>
          <p:nvPr/>
        </p:nvSpPr>
        <p:spPr>
          <a:xfrm>
            <a:off x="956643" y="2828835"/>
            <a:ext cx="7971229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/>
                <a:cs typeface="Arial"/>
              </a:rPr>
              <a:t>The History of a Long-Standing Collaboration</a:t>
            </a:r>
          </a:p>
        </p:txBody>
      </p:sp>
    </p:spTree>
    <p:extLst>
      <p:ext uri="{BB962C8B-B14F-4D97-AF65-F5344CB8AC3E}">
        <p14:creationId xmlns:p14="http://schemas.microsoft.com/office/powerpoint/2010/main" val="418424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6A47381-4F52-D889-6130-002A67E00A2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The Partner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904030-E4D1-2249-798F-58A13C1587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800" b="1" dirty="0"/>
              <a:t>A Software Engineering Research Team’s Dive into FinTech</a:t>
            </a:r>
            <a:endParaRPr lang="en-US" sz="800" b="1" dirty="0">
              <a:ea typeface="Calibri"/>
            </a:endParaRPr>
          </a:p>
          <a:p>
            <a:endParaRPr lang="en-US" dirty="0"/>
          </a:p>
        </p:txBody>
      </p:sp>
      <p:pic>
        <p:nvPicPr>
          <p:cNvPr id="8" name="Picture 2" descr="BGL BNP PARIBAS - INDR">
            <a:extLst>
              <a:ext uri="{FF2B5EF4-FFF2-40B4-BE49-F238E27FC236}">
                <a16:creationId xmlns:a16="http://schemas.microsoft.com/office/drawing/2014/main" id="{50B4F4C0-2D5A-3964-A7DA-53725118E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838" y="1720151"/>
            <a:ext cx="9384324" cy="2887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4607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2815E8-B259-EA59-E248-99FA007E8A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Journey – 2020/21 – Be Inspirational">
            <a:extLst>
              <a:ext uri="{FF2B5EF4-FFF2-40B4-BE49-F238E27FC236}">
                <a16:creationId xmlns:a16="http://schemas.microsoft.com/office/drawing/2014/main" id="{63AFB161-2585-BC53-AAE9-5B7B135707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7" r="681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5A586F2-690C-E20F-4D1B-744BF827E083}"/>
              </a:ext>
            </a:extLst>
          </p:cNvPr>
          <p:cNvSpPr txBox="1"/>
          <p:nvPr/>
        </p:nvSpPr>
        <p:spPr>
          <a:xfrm>
            <a:off x="230479" y="2679207"/>
            <a:ext cx="3692848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"/>
                <a:cs typeface="Arial"/>
              </a:rPr>
              <a:t>The journey started in 2018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A2DE99-4F9D-5D69-41B1-DFA1C0950F70}"/>
              </a:ext>
            </a:extLst>
          </p:cNvPr>
          <p:cNvSpPr txBox="1"/>
          <p:nvPr/>
        </p:nvSpPr>
        <p:spPr>
          <a:xfrm>
            <a:off x="230479" y="3899904"/>
            <a:ext cx="501278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"/>
                <a:cs typeface="Arial"/>
              </a:rPr>
              <a:t>Way before LLMs!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1BF0F04-4245-F82C-0070-CAF8191099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4871" y="171608"/>
            <a:ext cx="2993540" cy="200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589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2B8B89-F364-C177-3F83-B72E89BEB0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094FD6E-E49B-6B0B-25FC-77F61B4F3F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How did it start?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00F74F-E89E-A83B-6928-E28E7C425D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800" b="1" dirty="0"/>
              <a:t>A Software Engineering Research Team’s Dive into FinTech</a:t>
            </a:r>
            <a:endParaRPr lang="en-US" sz="800" b="1" dirty="0">
              <a:ea typeface="Calibri"/>
            </a:endParaRP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BADE70-3F7A-B1AA-98F7-8B026C8938B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2554" y="8483072"/>
            <a:ext cx="11362565" cy="468093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When we started =&gt; end of 2018 (before LLMs, etc.)</a:t>
            </a:r>
          </a:p>
          <a:p>
            <a:r>
              <a:rPr lang="en-US" dirty="0">
                <a:latin typeface="Arial"/>
                <a:cs typeface="Arial"/>
              </a:rPr>
              <a:t>Weicker Foundation Funding</a:t>
            </a:r>
          </a:p>
          <a:p>
            <a:r>
              <a:rPr lang="en-US" dirty="0">
                <a:latin typeface="Arial"/>
                <a:cs typeface="Arial"/>
              </a:rPr>
              <a:t>Strong needs of BGL to apply new techniques to automate processes and tasks</a:t>
            </a:r>
          </a:p>
          <a:p>
            <a:r>
              <a:rPr lang="en-US" dirty="0">
                <a:latin typeface="Arial"/>
                <a:cs typeface="Arial"/>
              </a:rPr>
              <a:t>=&gt; Which ones fit the best? It was not known at the beginning</a:t>
            </a:r>
            <a:endParaRPr lang="en-US" dirty="0">
              <a:cs typeface="Arial"/>
            </a:endParaRPr>
          </a:p>
          <a:p>
            <a:r>
              <a:rPr lang="en-US" dirty="0">
                <a:latin typeface="Arial"/>
                <a:cs typeface="Arial"/>
              </a:rPr>
              <a:t>==&gt; One of this task was the develop a </a:t>
            </a:r>
            <a:r>
              <a:rPr lang="en-US" dirty="0" err="1">
                <a:latin typeface="Arial"/>
                <a:cs typeface="Arial"/>
              </a:rPr>
              <a:t>ChatBot</a:t>
            </a:r>
            <a:r>
              <a:rPr lang="en-US" dirty="0">
                <a:latin typeface="Arial"/>
                <a:cs typeface="Arial"/>
              </a:rPr>
              <a:t>. </a:t>
            </a:r>
            <a:endParaRPr lang="en-US" dirty="0">
              <a:cs typeface="Arial"/>
            </a:endParaRPr>
          </a:p>
          <a:p>
            <a:r>
              <a:rPr lang="en-US" dirty="0">
                <a:latin typeface="Arial"/>
                <a:cs typeface="Arial"/>
              </a:rPr>
              <a:t>Challenge 1: How to create a big dataset of questions/answers?  ( at this time, this was the main solution to create a chatbot: create the knowledge base)</a:t>
            </a:r>
          </a:p>
          <a:p>
            <a:r>
              <a:rPr lang="en-US" dirty="0">
                <a:latin typeface="Arial"/>
                <a:cs typeface="Arial"/>
              </a:rPr>
              <a:t>Challenge 2: How to deal with questions written in Luxembourgish?</a:t>
            </a:r>
          </a:p>
          <a:p>
            <a:r>
              <a:rPr lang="en-US" dirty="0">
                <a:latin typeface="Arial"/>
                <a:cs typeface="Arial"/>
              </a:rPr>
              <a:t>Solution to Challenge 1 =&gt; Harvest the emails of the banks: </a:t>
            </a:r>
          </a:p>
          <a:p>
            <a:r>
              <a:rPr lang="en-US" dirty="0">
                <a:latin typeface="Arial"/>
                <a:cs typeface="Arial"/>
              </a:rPr>
              <a:t>Solution to Challenge 2 =&gt; Develop the first transformer based Model for </a:t>
            </a:r>
            <a:r>
              <a:rPr lang="en-US" dirty="0" err="1">
                <a:latin typeface="Arial"/>
                <a:cs typeface="Arial"/>
              </a:rPr>
              <a:t>luxembourguish</a:t>
            </a:r>
            <a:r>
              <a:rPr lang="en-US" dirty="0">
                <a:latin typeface="Arial"/>
                <a:cs typeface="Arial"/>
              </a:rPr>
              <a:t>: </a:t>
            </a:r>
            <a:r>
              <a:rPr lang="en-US" dirty="0" err="1">
                <a:latin typeface="Arial"/>
                <a:cs typeface="Arial"/>
              </a:rPr>
              <a:t>LuxemBERT</a:t>
            </a:r>
            <a:endParaRPr lang="en-US" dirty="0" err="1">
              <a:cs typeface="Arial"/>
            </a:endParaRPr>
          </a:p>
          <a:p>
            <a:r>
              <a:rPr lang="en-US" dirty="0">
                <a:latin typeface="Arial"/>
                <a:cs typeface="Arial"/>
              </a:rPr>
              <a:t>Innovation of </a:t>
            </a:r>
            <a:r>
              <a:rPr lang="en-US" dirty="0" err="1">
                <a:latin typeface="Arial"/>
                <a:cs typeface="Arial"/>
              </a:rPr>
              <a:t>LuxemBERT</a:t>
            </a:r>
            <a:r>
              <a:rPr lang="en-US" dirty="0">
                <a:latin typeface="Arial"/>
                <a:cs typeface="Arial"/>
              </a:rPr>
              <a:t>: - Luxembourgish can be considered as a low resource language: no enough data in Lux. (only 6 </a:t>
            </a:r>
            <a:r>
              <a:rPr lang="en-US" dirty="0" err="1">
                <a:latin typeface="Arial"/>
                <a:cs typeface="Arial"/>
              </a:rPr>
              <a:t>milions</a:t>
            </a:r>
            <a:r>
              <a:rPr lang="en-US" dirty="0">
                <a:latin typeface="Arial"/>
                <a:cs typeface="Arial"/>
              </a:rPr>
              <a:t> sentences)</a:t>
            </a:r>
          </a:p>
          <a:p>
            <a:r>
              <a:rPr lang="en-US" dirty="0">
                <a:latin typeface="Arial"/>
                <a:cs typeface="Arial"/>
              </a:rPr>
              <a:t>The idea was to consider German sentences and translate main words to Lux. =&gt; new sentence in pseudo Lux.</a:t>
            </a:r>
          </a:p>
          <a:p>
            <a:r>
              <a:rPr lang="en-US" dirty="0">
                <a:latin typeface="Arial"/>
                <a:cs typeface="Arial"/>
              </a:rPr>
              <a:t>A lot of press coverage for </a:t>
            </a:r>
            <a:r>
              <a:rPr lang="en-US" dirty="0" err="1">
                <a:latin typeface="Arial"/>
                <a:cs typeface="Arial"/>
              </a:rPr>
              <a:t>LuxemBERT</a:t>
            </a:r>
            <a:endParaRPr lang="en-US" dirty="0" err="1">
              <a:cs typeface="Arial"/>
            </a:endParaRPr>
          </a:p>
          <a:p>
            <a:endParaRPr lang="en-US" dirty="0">
              <a:cs typeface="Arial"/>
            </a:endParaRPr>
          </a:p>
        </p:txBody>
      </p:sp>
      <p:pic>
        <p:nvPicPr>
          <p:cNvPr id="6" name="Picture 2" descr="BGL BNP PARIBAS - INDR">
            <a:extLst>
              <a:ext uri="{FF2B5EF4-FFF2-40B4-BE49-F238E27FC236}">
                <a16:creationId xmlns:a16="http://schemas.microsoft.com/office/drawing/2014/main" id="{9FD75FA2-E03E-75FF-A1D5-01B14AB8E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402" y="2563639"/>
            <a:ext cx="5864867" cy="1804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group of gears with arrows&#10;&#10;AI-generated content may be incorrect.">
            <a:extLst>
              <a:ext uri="{FF2B5EF4-FFF2-40B4-BE49-F238E27FC236}">
                <a16:creationId xmlns:a16="http://schemas.microsoft.com/office/drawing/2014/main" id="{468DE253-BEA1-35AF-4FD9-8CA74917BC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708" y="4258207"/>
            <a:ext cx="1871184" cy="1871184"/>
          </a:xfrm>
          <a:prstGeom prst="rect">
            <a:avLst/>
          </a:prstGeom>
        </p:spPr>
      </p:pic>
      <p:pic>
        <p:nvPicPr>
          <p:cNvPr id="10" name="Picture 9" descr="A computer with a red gear&#10;&#10;AI-generated content may be incorrect.">
            <a:extLst>
              <a:ext uri="{FF2B5EF4-FFF2-40B4-BE49-F238E27FC236}">
                <a16:creationId xmlns:a16="http://schemas.microsoft.com/office/drawing/2014/main" id="{60EBD735-5502-C1BD-7752-FE4B740626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0950" y="4368213"/>
            <a:ext cx="1332326" cy="1332326"/>
          </a:xfrm>
          <a:prstGeom prst="rect">
            <a:avLst/>
          </a:prstGeom>
        </p:spPr>
      </p:pic>
      <p:pic>
        <p:nvPicPr>
          <p:cNvPr id="12" name="Picture 11" descr="A colorful arrows around a gear&#10;&#10;AI-generated content may be incorrect.">
            <a:extLst>
              <a:ext uri="{FF2B5EF4-FFF2-40B4-BE49-F238E27FC236}">
                <a16:creationId xmlns:a16="http://schemas.microsoft.com/office/drawing/2014/main" id="{6C12B37E-DCFB-08DA-6F47-8BE77694D5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45" y="1777119"/>
            <a:ext cx="1573039" cy="1573039"/>
          </a:xfrm>
          <a:prstGeom prst="rect">
            <a:avLst/>
          </a:prstGeom>
        </p:spPr>
      </p:pic>
      <p:pic>
        <p:nvPicPr>
          <p:cNvPr id="14" name="Picture 13" descr="A computer screen shot of icons&#10;&#10;AI-generated content may be incorrect.">
            <a:extLst>
              <a:ext uri="{FF2B5EF4-FFF2-40B4-BE49-F238E27FC236}">
                <a16:creationId xmlns:a16="http://schemas.microsoft.com/office/drawing/2014/main" id="{95863678-0862-FB75-0B17-7448A124B7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106" y="5230723"/>
            <a:ext cx="1045163" cy="1045163"/>
          </a:xfrm>
          <a:prstGeom prst="rect">
            <a:avLst/>
          </a:prstGeom>
        </p:spPr>
      </p:pic>
      <p:pic>
        <p:nvPicPr>
          <p:cNvPr id="16" name="Picture 15" descr="A blue and white gear with a square and a white square with arrows&#10;&#10;AI-generated content may be incorrect.">
            <a:extLst>
              <a:ext uri="{FF2B5EF4-FFF2-40B4-BE49-F238E27FC236}">
                <a16:creationId xmlns:a16="http://schemas.microsoft.com/office/drawing/2014/main" id="{C4A47B09-FBAF-8707-11D2-F5FB85814D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472" y="1459554"/>
            <a:ext cx="1251226" cy="1251226"/>
          </a:xfrm>
          <a:prstGeom prst="rect">
            <a:avLst/>
          </a:prstGeom>
        </p:spPr>
      </p:pic>
      <p:pic>
        <p:nvPicPr>
          <p:cNvPr id="17" name="Picture 16" descr="A computer with a red gear&#10;&#10;AI-generated content may be incorrect.">
            <a:extLst>
              <a:ext uri="{FF2B5EF4-FFF2-40B4-BE49-F238E27FC236}">
                <a16:creationId xmlns:a16="http://schemas.microsoft.com/office/drawing/2014/main" id="{765E157E-3D53-919C-EE29-536D6DF28F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684" y="1372981"/>
            <a:ext cx="1045163" cy="1045163"/>
          </a:xfrm>
          <a:prstGeom prst="rect">
            <a:avLst/>
          </a:prstGeom>
        </p:spPr>
      </p:pic>
      <p:pic>
        <p:nvPicPr>
          <p:cNvPr id="18" name="Picture 17" descr="A blue and white gear with a square and a white square with arrows&#10;&#10;AI-generated content may be incorrect.">
            <a:extLst>
              <a:ext uri="{FF2B5EF4-FFF2-40B4-BE49-F238E27FC236}">
                <a16:creationId xmlns:a16="http://schemas.microsoft.com/office/drawing/2014/main" id="{2C0FA7CA-AD64-925B-609C-CD561BC68F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646" y="5524210"/>
            <a:ext cx="951685" cy="951685"/>
          </a:xfrm>
          <a:prstGeom prst="rect">
            <a:avLst/>
          </a:prstGeom>
        </p:spPr>
      </p:pic>
      <p:pic>
        <p:nvPicPr>
          <p:cNvPr id="19" name="Picture 18" descr="A computer screen shot of icons&#10;&#10;AI-generated content may be incorrect.">
            <a:extLst>
              <a:ext uri="{FF2B5EF4-FFF2-40B4-BE49-F238E27FC236}">
                <a16:creationId xmlns:a16="http://schemas.microsoft.com/office/drawing/2014/main" id="{A8A95DE0-AD86-819F-B2C4-169EB5ABC5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598" y="1663493"/>
            <a:ext cx="1447673" cy="1447673"/>
          </a:xfrm>
          <a:prstGeom prst="rect">
            <a:avLst/>
          </a:prstGeom>
        </p:spPr>
      </p:pic>
      <p:pic>
        <p:nvPicPr>
          <p:cNvPr id="20" name="Picture 19" descr="A group of gears with arrows&#10;&#10;AI-generated content may be incorrect.">
            <a:extLst>
              <a:ext uri="{FF2B5EF4-FFF2-40B4-BE49-F238E27FC236}">
                <a16:creationId xmlns:a16="http://schemas.microsoft.com/office/drawing/2014/main" id="{2B4EC68A-6FE4-2E25-35BB-AA06C82613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94" y="3763360"/>
            <a:ext cx="1045164" cy="1045164"/>
          </a:xfrm>
          <a:prstGeom prst="rect">
            <a:avLst/>
          </a:prstGeom>
        </p:spPr>
      </p:pic>
      <p:pic>
        <p:nvPicPr>
          <p:cNvPr id="21" name="Picture 20" descr="A group of gears with arrows&#10;&#10;AI-generated content may be incorrect.">
            <a:extLst>
              <a:ext uri="{FF2B5EF4-FFF2-40B4-BE49-F238E27FC236}">
                <a16:creationId xmlns:a16="http://schemas.microsoft.com/office/drawing/2014/main" id="{CF690962-1181-120D-9942-4E2FE85285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331" y="1547480"/>
            <a:ext cx="1051068" cy="1051068"/>
          </a:xfrm>
          <a:prstGeom prst="rect">
            <a:avLst/>
          </a:prstGeom>
        </p:spPr>
      </p:pic>
      <p:pic>
        <p:nvPicPr>
          <p:cNvPr id="22" name="Picture 21" descr="A computer with a red gear&#10;&#10;AI-generated content may be incorrect.">
            <a:extLst>
              <a:ext uri="{FF2B5EF4-FFF2-40B4-BE49-F238E27FC236}">
                <a16:creationId xmlns:a16="http://schemas.microsoft.com/office/drawing/2014/main" id="{7700C9E8-FE8D-8561-362F-606080F596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616" y="4451480"/>
            <a:ext cx="722875" cy="722875"/>
          </a:xfrm>
          <a:prstGeom prst="rect">
            <a:avLst/>
          </a:prstGeom>
        </p:spPr>
      </p:pic>
      <p:pic>
        <p:nvPicPr>
          <p:cNvPr id="23" name="Picture 22" descr="A colorful arrows around a gear&#10;&#10;AI-generated content may be incorrect.">
            <a:extLst>
              <a:ext uri="{FF2B5EF4-FFF2-40B4-BE49-F238E27FC236}">
                <a16:creationId xmlns:a16="http://schemas.microsoft.com/office/drawing/2014/main" id="{63159E62-A3C4-5434-2389-D9F10A5388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728" y="2518116"/>
            <a:ext cx="766566" cy="766566"/>
          </a:xfrm>
          <a:prstGeom prst="rect">
            <a:avLst/>
          </a:prstGeom>
        </p:spPr>
      </p:pic>
      <p:pic>
        <p:nvPicPr>
          <p:cNvPr id="25" name="Picture 24" descr="A colorful arrows around a gear&#10;&#10;AI-generated content may be incorrect.">
            <a:extLst>
              <a:ext uri="{FF2B5EF4-FFF2-40B4-BE49-F238E27FC236}">
                <a16:creationId xmlns:a16="http://schemas.microsoft.com/office/drawing/2014/main" id="{7115DCA5-6557-0EEA-9A54-F78EF44326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813" y="5384372"/>
            <a:ext cx="766566" cy="76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723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4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6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8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499B8B-A067-5B2B-48CE-5C1CDE6BBC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A759FCB-9FB8-4075-4884-123BD900E500}"/>
              </a:ext>
            </a:extLst>
          </p:cNvPr>
          <p:cNvSpPr txBox="1"/>
          <p:nvPr/>
        </p:nvSpPr>
        <p:spPr>
          <a:xfrm>
            <a:off x="379016" y="1144597"/>
            <a:ext cx="8005565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/>
              <a:t>What </a:t>
            </a:r>
          </a:p>
          <a:p>
            <a:pPr algn="ctr"/>
            <a:r>
              <a:rPr lang="en-US" sz="13800" b="1" dirty="0">
                <a:solidFill>
                  <a:srgbClr val="FF0000"/>
                </a:solidFill>
              </a:rPr>
              <a:t>Task</a:t>
            </a:r>
            <a:r>
              <a:rPr lang="en-US" sz="13800" b="1" dirty="0"/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4B8D34-EE08-D0C6-CBA7-3DCB6B3AA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5514" y="1156777"/>
            <a:ext cx="4327470" cy="432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3468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EC576F73-0D1E-A24C-AAB0-781EC2CBF8DE}"/>
              </a:ext>
            </a:extLst>
          </p:cNvPr>
          <p:cNvSpPr/>
          <p:nvPr/>
        </p:nvSpPr>
        <p:spPr>
          <a:xfrm>
            <a:off x="571500" y="1951775"/>
            <a:ext cx="455397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400">
                <a:latin typeface="Arial" panose="020B0604020202020204" pitchFamily="34" charset="0"/>
                <a:cs typeface="Arial" panose="020B0604020202020204" pitchFamily="34" charset="0"/>
              </a:rPr>
              <a:t>The University of Luxembourg is a research university with a distinctly </a:t>
            </a:r>
            <a:r>
              <a:rPr lang="en-GB" sz="1400" b="1">
                <a:latin typeface="Arial" panose="020B0604020202020204" pitchFamily="34" charset="0"/>
                <a:cs typeface="Arial" panose="020B0604020202020204" pitchFamily="34" charset="0"/>
              </a:rPr>
              <a:t>international</a:t>
            </a:r>
            <a:r>
              <a:rPr lang="en-GB" sz="14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400" b="1">
                <a:latin typeface="Arial" panose="020B0604020202020204" pitchFamily="34" charset="0"/>
                <a:cs typeface="Arial" panose="020B0604020202020204" pitchFamily="34" charset="0"/>
              </a:rPr>
              <a:t>multilingual</a:t>
            </a:r>
            <a:r>
              <a:rPr lang="en-GB" sz="140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GB" sz="1400" b="1">
                <a:latin typeface="Arial" panose="020B0604020202020204" pitchFamily="34" charset="0"/>
                <a:cs typeface="Arial" panose="020B0604020202020204" pitchFamily="34" charset="0"/>
              </a:rPr>
              <a:t>interdisciplinary </a:t>
            </a:r>
            <a:r>
              <a:rPr lang="en-GB" sz="1400">
                <a:latin typeface="Arial" panose="020B0604020202020204" pitchFamily="34" charset="0"/>
                <a:cs typeface="Arial" panose="020B0604020202020204" pitchFamily="34" charset="0"/>
              </a:rPr>
              <a:t>character.</a:t>
            </a:r>
          </a:p>
          <a:p>
            <a:pPr algn="just"/>
            <a:endParaRPr lang="en-GB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GB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sz="1400">
                <a:latin typeface="Arial" panose="020B0604020202020204" pitchFamily="34" charset="0"/>
                <a:cs typeface="Arial" panose="020B0604020202020204" pitchFamily="34" charset="0"/>
              </a:rPr>
              <a:t>The University’s ambition is to provide the </a:t>
            </a:r>
            <a:r>
              <a:rPr lang="en-GB" sz="1400" b="1">
                <a:latin typeface="Arial" panose="020B0604020202020204" pitchFamily="34" charset="0"/>
                <a:cs typeface="Arial" panose="020B0604020202020204" pitchFamily="34" charset="0"/>
              </a:rPr>
              <a:t>highest quality research </a:t>
            </a:r>
            <a:r>
              <a:rPr lang="en-GB" sz="1400">
                <a:latin typeface="Arial" panose="020B0604020202020204" pitchFamily="34" charset="0"/>
                <a:cs typeface="Arial" panose="020B0604020202020204" pitchFamily="34" charset="0"/>
              </a:rPr>
              <a:t>and teaching in its chosen fields and to generate a positive scientific, educational, social, cultural and societal impact in Luxembourg and the Greater Region.</a:t>
            </a:r>
          </a:p>
        </p:txBody>
      </p:sp>
      <p:pic>
        <p:nvPicPr>
          <p:cNvPr id="1026" name="Picture 2" descr="University of Luxembourg | INOMICS">
            <a:extLst>
              <a:ext uri="{FF2B5EF4-FFF2-40B4-BE49-F238E27FC236}">
                <a16:creationId xmlns:a16="http://schemas.microsoft.com/office/drawing/2014/main" id="{8D968F97-6AFB-4988-B583-9D6D5A7775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34408" y="0"/>
            <a:ext cx="6757591" cy="464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2E403734-822D-4D17-A6AE-5817815C4DC1}"/>
              </a:ext>
            </a:extLst>
          </p:cNvPr>
          <p:cNvSpPr/>
          <p:nvPr/>
        </p:nvSpPr>
        <p:spPr>
          <a:xfrm>
            <a:off x="7416737" y="5354059"/>
            <a:ext cx="817245" cy="817245"/>
          </a:xfrm>
          <a:prstGeom prst="ellipse">
            <a:avLst/>
          </a:prstGeom>
          <a:gradFill flip="none" rotWithShape="1">
            <a:gsLst>
              <a:gs pos="1000">
                <a:srgbClr val="EE2E24"/>
              </a:gs>
              <a:gs pos="84000">
                <a:srgbClr val="582B8B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F0F25B7-C2B7-4750-9859-89392D837B9E}"/>
              </a:ext>
            </a:extLst>
          </p:cNvPr>
          <p:cNvSpPr/>
          <p:nvPr/>
        </p:nvSpPr>
        <p:spPr>
          <a:xfrm>
            <a:off x="571500" y="592223"/>
            <a:ext cx="37052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The University of Luxembourg</a:t>
            </a:r>
            <a:endParaRPr lang="en-US" sz="3200">
              <a:latin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AA5A98F-F349-45F7-A9E2-6A801BE54BD2}"/>
              </a:ext>
            </a:extLst>
          </p:cNvPr>
          <p:cNvSpPr/>
          <p:nvPr/>
        </p:nvSpPr>
        <p:spPr>
          <a:xfrm>
            <a:off x="8300995" y="5250675"/>
            <a:ext cx="12296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>
                <a:latin typeface="Arial" panose="020B0604020202020204" pitchFamily="34" charset="0"/>
              </a:rPr>
              <a:t>~7000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FA985BB-F56D-40A3-BAF0-159669A65A69}"/>
              </a:ext>
            </a:extLst>
          </p:cNvPr>
          <p:cNvSpPr/>
          <p:nvPr/>
        </p:nvSpPr>
        <p:spPr>
          <a:xfrm>
            <a:off x="8300995" y="5450418"/>
            <a:ext cx="103251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>
                <a:latin typeface="Arial" panose="020B0604020202020204" pitchFamily="34" charset="0"/>
              </a:rPr>
              <a:t>students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D2544FA-44BE-47A2-8F7C-14F0F8E7CEEF}"/>
              </a:ext>
            </a:extLst>
          </p:cNvPr>
          <p:cNvSpPr/>
          <p:nvPr/>
        </p:nvSpPr>
        <p:spPr>
          <a:xfrm>
            <a:off x="8300995" y="5772923"/>
            <a:ext cx="12296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>
                <a:latin typeface="Arial" panose="020B0604020202020204" pitchFamily="34" charset="0"/>
              </a:rPr>
              <a:t>~1000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1D908E6-0DD4-44E6-B10C-F454B7DEDE0E}"/>
              </a:ext>
            </a:extLst>
          </p:cNvPr>
          <p:cNvSpPr/>
          <p:nvPr/>
        </p:nvSpPr>
        <p:spPr>
          <a:xfrm>
            <a:off x="8300995" y="5972666"/>
            <a:ext cx="83830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>
                <a:latin typeface="Arial" panose="020B0604020202020204" pitchFamily="34" charset="0"/>
              </a:rPr>
              <a:t>PhDs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9A5299B-C74D-428F-8E26-F915DCD40258}"/>
              </a:ext>
            </a:extLst>
          </p:cNvPr>
          <p:cNvSpPr/>
          <p:nvPr/>
        </p:nvSpPr>
        <p:spPr>
          <a:xfrm>
            <a:off x="9236943" y="5250675"/>
            <a:ext cx="12296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>
                <a:latin typeface="Arial" panose="020B0604020202020204" pitchFamily="34" charset="0"/>
              </a:rPr>
              <a:t>270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45415B4-3DAE-457E-AB8C-7F4C65D1AD2A}"/>
              </a:ext>
            </a:extLst>
          </p:cNvPr>
          <p:cNvSpPr/>
          <p:nvPr/>
        </p:nvSpPr>
        <p:spPr>
          <a:xfrm>
            <a:off x="9236942" y="5450418"/>
            <a:ext cx="1373173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>
                <a:latin typeface="Arial" panose="020B0604020202020204" pitchFamily="34" charset="0"/>
              </a:rPr>
              <a:t>faculty members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353BBFC-39DB-4C9A-B606-E8D45BDF3BAF}"/>
              </a:ext>
            </a:extLst>
          </p:cNvPr>
          <p:cNvSpPr/>
          <p:nvPr/>
        </p:nvSpPr>
        <p:spPr>
          <a:xfrm>
            <a:off x="10488565" y="5256967"/>
            <a:ext cx="12296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>
                <a:latin typeface="Arial" panose="020B0604020202020204" pitchFamily="34" charset="0"/>
              </a:rPr>
              <a:t>56%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F870E69-F547-47AD-966F-405538385798}"/>
              </a:ext>
            </a:extLst>
          </p:cNvPr>
          <p:cNvSpPr/>
          <p:nvPr/>
        </p:nvSpPr>
        <p:spPr>
          <a:xfrm>
            <a:off x="10488565" y="5456710"/>
            <a:ext cx="122967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>
                <a:latin typeface="Arial" panose="020B0604020202020204" pitchFamily="34" charset="0"/>
              </a:rPr>
              <a:t>international </a:t>
            </a:r>
            <a:br>
              <a:rPr lang="en-US" sz="1050">
                <a:latin typeface="Arial" panose="020B0604020202020204" pitchFamily="34" charset="0"/>
              </a:rPr>
            </a:br>
            <a:r>
              <a:rPr lang="en-US" sz="1050">
                <a:latin typeface="Arial" panose="020B0604020202020204" pitchFamily="34" charset="0"/>
              </a:rPr>
              <a:t>students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22F6DBA-C4AE-4F8B-AE87-3A6133632DA0}"/>
              </a:ext>
            </a:extLst>
          </p:cNvPr>
          <p:cNvSpPr/>
          <p:nvPr/>
        </p:nvSpPr>
        <p:spPr>
          <a:xfrm>
            <a:off x="9234294" y="5753999"/>
            <a:ext cx="12296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>
                <a:latin typeface="Arial" panose="020B0604020202020204" pitchFamily="34" charset="0"/>
              </a:rPr>
              <a:t>129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1CA8714-EE29-4439-952C-23E4E19AE38A}"/>
              </a:ext>
            </a:extLst>
          </p:cNvPr>
          <p:cNvSpPr/>
          <p:nvPr/>
        </p:nvSpPr>
        <p:spPr>
          <a:xfrm>
            <a:off x="9234293" y="5953742"/>
            <a:ext cx="1373173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>
                <a:latin typeface="Arial" panose="020B0604020202020204" pitchFamily="34" charset="0"/>
              </a:rPr>
              <a:t>nationalities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AF121943-D1B9-442E-B494-1029A99C371F}"/>
              </a:ext>
            </a:extLst>
          </p:cNvPr>
          <p:cNvSpPr/>
          <p:nvPr/>
        </p:nvSpPr>
        <p:spPr>
          <a:xfrm>
            <a:off x="2706422" y="5351674"/>
            <a:ext cx="817245" cy="817245"/>
          </a:xfrm>
          <a:prstGeom prst="ellipse">
            <a:avLst/>
          </a:prstGeom>
          <a:gradFill flip="none" rotWithShape="1">
            <a:gsLst>
              <a:gs pos="1000">
                <a:srgbClr val="EE2E24"/>
              </a:gs>
              <a:gs pos="84000">
                <a:srgbClr val="582B8B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A50FCD8-1BA2-4726-B265-87A0448D78C6}"/>
              </a:ext>
            </a:extLst>
          </p:cNvPr>
          <p:cNvSpPr/>
          <p:nvPr/>
        </p:nvSpPr>
        <p:spPr>
          <a:xfrm>
            <a:off x="3607076" y="5189359"/>
            <a:ext cx="1730417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>
                <a:latin typeface="Arial" panose="020B0604020202020204" pitchFamily="34" charset="0"/>
              </a:rPr>
              <a:t>Ranked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E24D671-E728-4952-9B13-8C18F8E53A06}"/>
              </a:ext>
            </a:extLst>
          </p:cNvPr>
          <p:cNvSpPr/>
          <p:nvPr/>
        </p:nvSpPr>
        <p:spPr>
          <a:xfrm>
            <a:off x="3607076" y="5357327"/>
            <a:ext cx="27776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>
                <a:latin typeface="Arial" panose="020B0604020202020204" pitchFamily="34" charset="0"/>
              </a:rPr>
              <a:t>12</a:t>
            </a:r>
            <a:r>
              <a:rPr lang="en-US" sz="1600" b="1" baseline="30000">
                <a:latin typeface="Arial" panose="020B0604020202020204" pitchFamily="34" charset="0"/>
              </a:rPr>
              <a:t>th</a:t>
            </a:r>
            <a:r>
              <a:rPr lang="en-US" sz="1600" b="1">
                <a:latin typeface="Arial" panose="020B0604020202020204" pitchFamily="34" charset="0"/>
              </a:rPr>
              <a:t> Young University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41F918D-016F-4D62-BFCF-02572CA6679C}"/>
              </a:ext>
            </a:extLst>
          </p:cNvPr>
          <p:cNvSpPr/>
          <p:nvPr/>
        </p:nvSpPr>
        <p:spPr>
          <a:xfrm>
            <a:off x="3607076" y="5628478"/>
            <a:ext cx="3252087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>
                <a:latin typeface="Arial" panose="020B0604020202020204" pitchFamily="34" charset="0"/>
              </a:rPr>
              <a:t>worldwide and #1 worldwide for its “international outlook” in the Times Higher Education (THE) World University Rankings 2020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1F71C50B-F423-B346-AD0B-1BADA25A5E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212" t="22056" r="21710" b="24551"/>
          <a:stretch/>
        </p:blipFill>
        <p:spPr>
          <a:xfrm>
            <a:off x="555416" y="5179118"/>
            <a:ext cx="1407045" cy="1250476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DA48E1DE-5D0F-1D42-B482-A24625408C15}"/>
              </a:ext>
            </a:extLst>
          </p:cNvPr>
          <p:cNvSpPr txBox="1"/>
          <p:nvPr/>
        </p:nvSpPr>
        <p:spPr>
          <a:xfrm>
            <a:off x="544867" y="150927"/>
            <a:ext cx="84029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Who we are</a:t>
            </a:r>
            <a:endParaRPr lang="en-US" sz="80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7" name="Rectangle: Rounded Corners 43">
            <a:extLst>
              <a:ext uri="{FF2B5EF4-FFF2-40B4-BE49-F238E27FC236}">
                <a16:creationId xmlns:a16="http://schemas.microsoft.com/office/drawing/2014/main" id="{7874DD52-8F66-2F49-BF82-F2D14E1BA7D9}"/>
              </a:ext>
            </a:extLst>
          </p:cNvPr>
          <p:cNvSpPr/>
          <p:nvPr/>
        </p:nvSpPr>
        <p:spPr>
          <a:xfrm>
            <a:off x="660993" y="3419008"/>
            <a:ext cx="1376150" cy="86573"/>
          </a:xfrm>
          <a:prstGeom prst="roundRect">
            <a:avLst>
              <a:gd name="adj" fmla="val 13031"/>
            </a:avLst>
          </a:prstGeom>
          <a:solidFill>
            <a:srgbClr val="762EA7">
              <a:alpha val="2823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8" name="Rectangle: Rounded Corners 43">
            <a:extLst>
              <a:ext uri="{FF2B5EF4-FFF2-40B4-BE49-F238E27FC236}">
                <a16:creationId xmlns:a16="http://schemas.microsoft.com/office/drawing/2014/main" id="{89BDF4FB-D9A0-1440-A4FF-45339E778645}"/>
              </a:ext>
            </a:extLst>
          </p:cNvPr>
          <p:cNvSpPr/>
          <p:nvPr/>
        </p:nvSpPr>
        <p:spPr>
          <a:xfrm>
            <a:off x="4405038" y="3199551"/>
            <a:ext cx="629949" cy="86400"/>
          </a:xfrm>
          <a:prstGeom prst="roundRect">
            <a:avLst>
              <a:gd name="adj" fmla="val 13031"/>
            </a:avLst>
          </a:prstGeom>
          <a:solidFill>
            <a:srgbClr val="8769A8">
              <a:alpha val="2823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9E7CB343-1159-2D40-B903-8AEDE9162CCF}"/>
              </a:ext>
            </a:extLst>
          </p:cNvPr>
          <p:cNvCxnSpPr>
            <a:cxnSpLocks/>
          </p:cNvCxnSpPr>
          <p:nvPr/>
        </p:nvCxnSpPr>
        <p:spPr>
          <a:xfrm flipH="1">
            <a:off x="5434408" y="131876"/>
            <a:ext cx="675759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56DF00F-281E-9B42-96DB-3D30109B0BD0}"/>
              </a:ext>
            </a:extLst>
          </p:cNvPr>
          <p:cNvSpPr/>
          <p:nvPr/>
        </p:nvSpPr>
        <p:spPr>
          <a:xfrm>
            <a:off x="660993" y="2563442"/>
            <a:ext cx="1376150" cy="86573"/>
          </a:xfrm>
          <a:prstGeom prst="roundRect">
            <a:avLst>
              <a:gd name="adj" fmla="val 13031"/>
            </a:avLst>
          </a:prstGeom>
          <a:solidFill>
            <a:srgbClr val="762EA7">
              <a:alpha val="2823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5" name="Rectangle: Rounded Corners 43">
            <a:extLst>
              <a:ext uri="{FF2B5EF4-FFF2-40B4-BE49-F238E27FC236}">
                <a16:creationId xmlns:a16="http://schemas.microsoft.com/office/drawing/2014/main" id="{DBA74889-B816-1744-AF5F-E78778A889A9}"/>
              </a:ext>
            </a:extLst>
          </p:cNvPr>
          <p:cNvSpPr/>
          <p:nvPr/>
        </p:nvSpPr>
        <p:spPr>
          <a:xfrm>
            <a:off x="2236748" y="2349133"/>
            <a:ext cx="2368807" cy="86401"/>
          </a:xfrm>
          <a:prstGeom prst="roundRect">
            <a:avLst>
              <a:gd name="adj" fmla="val 13031"/>
            </a:avLst>
          </a:prstGeom>
          <a:solidFill>
            <a:srgbClr val="762EA7">
              <a:alpha val="2823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3E51B42-6BF2-C24E-BED9-68653AE39E7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41469" y="5482427"/>
            <a:ext cx="552751" cy="552751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5E0CB7E1-5E5B-C84B-BC57-8311296A070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12261" y="5440838"/>
            <a:ext cx="613669" cy="613669"/>
          </a:xfrm>
          <a:prstGeom prst="rect">
            <a:avLst/>
          </a:prstGeom>
        </p:spPr>
      </p:pic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029740DC-E69C-91C0-25F2-2F303E7BCDEA}"/>
              </a:ext>
            </a:extLst>
          </p:cNvPr>
          <p:cNvSpPr txBox="1">
            <a:spLocks/>
          </p:cNvSpPr>
          <p:nvPr/>
        </p:nvSpPr>
        <p:spPr>
          <a:xfrm>
            <a:off x="11208164" y="6356224"/>
            <a:ext cx="765702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b="0" kern="1200">
                <a:solidFill>
                  <a:srgbClr val="000000"/>
                </a:solidFill>
                <a:latin typeface="Grandview Display" panose="020B050204020402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CB6FEA-EE9F-4D6F-82EE-62C6ED86B75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1902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13F7F3-160B-6CCD-FA52-77A2E1B13E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C82B9D6-1F71-FF7E-5910-4FE8BA7538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 Chatbot!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A96764-B0CD-F08A-3D7F-B9D0D21786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800" b="1" dirty="0"/>
              <a:t>A Software Engineering Research Team’s Dive into FinTech</a:t>
            </a:r>
            <a:endParaRPr lang="en-US" sz="800" b="1" dirty="0">
              <a:ea typeface="Calibri"/>
            </a:endParaRP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8AFA3B-1286-B57B-1F94-A67B830254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0400" y="1631509"/>
            <a:ext cx="3251200" cy="3251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B18731-53ED-E493-9754-D6E3BD3E1FBB}"/>
              </a:ext>
            </a:extLst>
          </p:cNvPr>
          <p:cNvSpPr txBox="1"/>
          <p:nvPr/>
        </p:nvSpPr>
        <p:spPr>
          <a:xfrm>
            <a:off x="543600" y="1767006"/>
            <a:ext cx="35179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/>
              <a:t>Moien</a:t>
            </a:r>
            <a:r>
              <a:rPr lang="en-US" sz="6600" b="1" dirty="0"/>
              <a:t>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F7FCEA-386D-CE41-C1A8-7DC39F181E95}"/>
              </a:ext>
            </a:extLst>
          </p:cNvPr>
          <p:cNvSpPr txBox="1"/>
          <p:nvPr/>
        </p:nvSpPr>
        <p:spPr>
          <a:xfrm>
            <a:off x="8265200" y="1164715"/>
            <a:ext cx="392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Wéi </a:t>
            </a:r>
            <a:r>
              <a:rPr lang="en-US" sz="4800" b="1" dirty="0" err="1"/>
              <a:t>geet</a:t>
            </a:r>
            <a:r>
              <a:rPr lang="en-US" sz="4800" b="1" dirty="0"/>
              <a:t> et </a:t>
            </a:r>
            <a:r>
              <a:rPr lang="en-US" sz="4800" b="1" dirty="0" err="1"/>
              <a:t>dir</a:t>
            </a:r>
            <a:r>
              <a:rPr lang="en-US" sz="4800" b="1" dirty="0"/>
              <a:t>?</a:t>
            </a:r>
            <a:endParaRPr lang="en-US" sz="4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57D11C-7896-F771-3272-366D0D4D100B}"/>
              </a:ext>
            </a:extLst>
          </p:cNvPr>
          <p:cNvSpPr txBox="1"/>
          <p:nvPr/>
        </p:nvSpPr>
        <p:spPr>
          <a:xfrm>
            <a:off x="7505108" y="3993674"/>
            <a:ext cx="417448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/>
              <a:t>Ech</a:t>
            </a:r>
            <a:r>
              <a:rPr lang="en-US" sz="4000" b="1" dirty="0"/>
              <a:t> </a:t>
            </a:r>
            <a:r>
              <a:rPr lang="en-US" sz="4000" b="1" dirty="0" err="1"/>
              <a:t>hunn</a:t>
            </a:r>
            <a:r>
              <a:rPr lang="en-US" sz="4000" b="1" dirty="0"/>
              <a:t> </a:t>
            </a:r>
            <a:r>
              <a:rPr lang="en-US" sz="4000" b="1" dirty="0" err="1"/>
              <a:t>dat</a:t>
            </a:r>
            <a:r>
              <a:rPr lang="en-US" sz="4000" b="1" dirty="0"/>
              <a:t> net </a:t>
            </a:r>
            <a:r>
              <a:rPr lang="en-US" sz="4000" b="1" dirty="0" err="1"/>
              <a:t>verstanen</a:t>
            </a:r>
            <a:r>
              <a:rPr lang="en-US" sz="4000" b="1" dirty="0"/>
              <a:t>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014698-F0E1-ECDB-99D3-20844B1CE708}"/>
              </a:ext>
            </a:extLst>
          </p:cNvPr>
          <p:cNvSpPr txBox="1"/>
          <p:nvPr/>
        </p:nvSpPr>
        <p:spPr>
          <a:xfrm>
            <a:off x="4238268" y="5425601"/>
            <a:ext cx="392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/>
              <a:t>Äddi</a:t>
            </a:r>
            <a:r>
              <a:rPr lang="en-US" sz="4800" b="1" dirty="0"/>
              <a:t>!</a:t>
            </a:r>
            <a:endParaRPr lang="en-US" sz="4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CA19BA-B16A-C489-583D-5FC6E4D8CB17}"/>
              </a:ext>
            </a:extLst>
          </p:cNvPr>
          <p:cNvSpPr txBox="1"/>
          <p:nvPr/>
        </p:nvSpPr>
        <p:spPr>
          <a:xfrm>
            <a:off x="205563" y="4379945"/>
            <a:ext cx="392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/>
              <a:t>Gudd</a:t>
            </a:r>
            <a:r>
              <a:rPr lang="en-US" sz="4800" b="1" dirty="0"/>
              <a:t> </a:t>
            </a:r>
            <a:r>
              <a:rPr lang="en-US" sz="4800" b="1" dirty="0" err="1"/>
              <a:t>Nuecht</a:t>
            </a:r>
            <a:r>
              <a:rPr lang="en-US" sz="4800" b="1" dirty="0"/>
              <a:t>!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44702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7AD92B-C716-6322-97B4-34542A9433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F42C464-DA12-192E-B5D3-D70E83BFD1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Some issues we faced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E6F13C-66A6-A218-032A-3771996821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800" b="1" dirty="0"/>
              <a:t>A Software Engineering Research Team’s Dive into FinTech</a:t>
            </a:r>
            <a:endParaRPr lang="en-US" sz="800" b="1" dirty="0">
              <a:ea typeface="Calibri"/>
            </a:endParaRP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49A975-3BF0-6231-6068-69EC68336432}"/>
              </a:ext>
            </a:extLst>
          </p:cNvPr>
          <p:cNvSpPr txBox="1"/>
          <p:nvPr/>
        </p:nvSpPr>
        <p:spPr>
          <a:xfrm>
            <a:off x="543600" y="1661016"/>
            <a:ext cx="10894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ym typeface="Wingdings" pitchFamily="2" charset="2"/>
              </a:rPr>
              <a:t> </a:t>
            </a:r>
            <a:r>
              <a:rPr lang="en-US" sz="3200" dirty="0"/>
              <a:t>LLMs were not mainstream yet!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F6ACE1-90AF-120D-DDDD-64141526E7B8}"/>
              </a:ext>
            </a:extLst>
          </p:cNvPr>
          <p:cNvSpPr txBox="1"/>
          <p:nvPr/>
        </p:nvSpPr>
        <p:spPr>
          <a:xfrm>
            <a:off x="543598" y="3802179"/>
            <a:ext cx="108941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Challenge 2: It is hard to find big datasets of </a:t>
            </a:r>
            <a:r>
              <a:rPr lang="en-US" sz="3200" dirty="0" err="1"/>
              <a:t>Luxembourguish</a:t>
            </a:r>
            <a:r>
              <a:rPr lang="en-US" sz="32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19FA93-3420-D0E0-0AA3-A83B31664255}"/>
              </a:ext>
            </a:extLst>
          </p:cNvPr>
          <p:cNvSpPr txBox="1"/>
          <p:nvPr/>
        </p:nvSpPr>
        <p:spPr>
          <a:xfrm>
            <a:off x="543598" y="2487308"/>
            <a:ext cx="108941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Challenge 1: We needed a huge dataset of questions with their answers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3A4185-8E85-65A4-BDFA-A0AC0EA0C0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0400" y="4935362"/>
            <a:ext cx="1814773" cy="181477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BCF6D11-0914-2F33-7A39-E7D111F00873}"/>
              </a:ext>
            </a:extLst>
          </p:cNvPr>
          <p:cNvGrpSpPr/>
          <p:nvPr/>
        </p:nvGrpSpPr>
        <p:grpSpPr>
          <a:xfrm>
            <a:off x="6584024" y="5067391"/>
            <a:ext cx="1570933" cy="1550714"/>
            <a:chOff x="5417265" y="4953167"/>
            <a:chExt cx="1570933" cy="155071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747460B-9858-AFE4-929D-CA28D8573F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51781" y="4953167"/>
              <a:ext cx="936417" cy="93641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25EC55D-AD4A-930F-2F14-BC832F443E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56673" y="5243986"/>
              <a:ext cx="936417" cy="93641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E5E50C3-1802-86EC-33FA-5CDB29E694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17265" y="5567464"/>
              <a:ext cx="936417" cy="9364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3012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C5A6A9-8F31-13D9-4845-DAB8A870A4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545A322-2BA1-0150-1FC9-6A642A200C90}"/>
              </a:ext>
            </a:extLst>
          </p:cNvPr>
          <p:cNvSpPr txBox="1"/>
          <p:nvPr/>
        </p:nvSpPr>
        <p:spPr>
          <a:xfrm>
            <a:off x="317754" y="1997004"/>
            <a:ext cx="800556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/>
              <a:t>Emails!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E3BB18-403B-6E7A-3717-85CFDA891F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5514" y="1156777"/>
            <a:ext cx="4327470" cy="43274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7DB6F6-BE52-F795-BD76-423CD7C3B0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1464" y="458515"/>
            <a:ext cx="1830475" cy="1830475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8D14ADE-25C9-9A44-4136-022287A10C4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4513" y="427730"/>
            <a:ext cx="11362565" cy="476250"/>
          </a:xfrm>
        </p:spPr>
        <p:txBody>
          <a:bodyPr/>
          <a:lstStyle/>
          <a:p>
            <a:r>
              <a:rPr lang="en-US" dirty="0"/>
              <a:t>Solution to Challenge 1</a:t>
            </a:r>
          </a:p>
        </p:txBody>
      </p:sp>
    </p:spTree>
    <p:extLst>
      <p:ext uri="{BB962C8B-B14F-4D97-AF65-F5344CB8AC3E}">
        <p14:creationId xmlns:p14="http://schemas.microsoft.com/office/powerpoint/2010/main" val="1770831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C42798-7070-9E75-22F0-BA41F818B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53F870E8-4101-2AB8-9A1C-A14CD399DC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4513" y="427730"/>
            <a:ext cx="11362565" cy="476250"/>
          </a:xfrm>
        </p:spPr>
        <p:txBody>
          <a:bodyPr/>
          <a:lstStyle/>
          <a:p>
            <a:r>
              <a:rPr lang="en-US" dirty="0"/>
              <a:t>Solution to Challenge 2</a:t>
            </a:r>
          </a:p>
        </p:txBody>
      </p:sp>
      <p:pic>
        <p:nvPicPr>
          <p:cNvPr id="6146" name="Picture 2" descr="Flag of Luxembourg - Wikipedia">
            <a:extLst>
              <a:ext uri="{FF2B5EF4-FFF2-40B4-BE49-F238E27FC236}">
                <a16:creationId xmlns:a16="http://schemas.microsoft.com/office/drawing/2014/main" id="{66320329-7085-E08E-289B-7D4A8B40F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772" y="1627881"/>
            <a:ext cx="2258232" cy="1354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B80625-FEB0-8A66-2B84-D5450AD43DED}"/>
              </a:ext>
            </a:extLst>
          </p:cNvPr>
          <p:cNvSpPr txBox="1"/>
          <p:nvPr/>
        </p:nvSpPr>
        <p:spPr>
          <a:xfrm>
            <a:off x="544513" y="1627881"/>
            <a:ext cx="78097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ym typeface="Wingdings" pitchFamily="2" charset="2"/>
              </a:rPr>
              <a:t> </a:t>
            </a:r>
            <a:r>
              <a:rPr lang="en-US" sz="3200" dirty="0"/>
              <a:t>Develop the first transformed-based chatbot for </a:t>
            </a:r>
            <a:r>
              <a:rPr lang="en-US" sz="3200" dirty="0" err="1"/>
              <a:t>Luxembourguish</a:t>
            </a:r>
            <a:r>
              <a:rPr lang="en-US" sz="3200" dirty="0"/>
              <a:t>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76CEB9-BAE9-0E94-ED3A-2C5B035B827C}"/>
              </a:ext>
            </a:extLst>
          </p:cNvPr>
          <p:cNvSpPr txBox="1"/>
          <p:nvPr/>
        </p:nvSpPr>
        <p:spPr>
          <a:xfrm>
            <a:off x="544513" y="3137803"/>
            <a:ext cx="10009833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/>
              <a:t>❓ Wéi </a:t>
            </a:r>
            <a:r>
              <a:rPr lang="en-US" dirty="0" err="1"/>
              <a:t>kann</a:t>
            </a:r>
            <a:r>
              <a:rPr lang="en-US" dirty="0"/>
              <a:t> </a:t>
            </a:r>
            <a:r>
              <a:rPr lang="en-US" dirty="0" err="1"/>
              <a:t>ech</a:t>
            </a:r>
            <a:r>
              <a:rPr lang="en-US" dirty="0"/>
              <a:t> e </a:t>
            </a:r>
            <a:r>
              <a:rPr lang="en-US" dirty="0" err="1"/>
              <a:t>Konto</a:t>
            </a:r>
            <a:r>
              <a:rPr lang="en-US" dirty="0"/>
              <a:t> </a:t>
            </a:r>
            <a:r>
              <a:rPr lang="en-US" dirty="0" err="1"/>
              <a:t>opmaachen</a:t>
            </a:r>
            <a:r>
              <a:rPr lang="en-US" dirty="0"/>
              <a:t>?</a:t>
            </a:r>
          </a:p>
          <a:p>
            <a:pPr>
              <a:buNone/>
            </a:pPr>
            <a:r>
              <a:rPr lang="en-US" dirty="0"/>
              <a:t>💬 Dir </a:t>
            </a:r>
            <a:r>
              <a:rPr lang="en-US" dirty="0" err="1"/>
              <a:t>kënnt</a:t>
            </a:r>
            <a:r>
              <a:rPr lang="en-US" dirty="0"/>
              <a:t> e </a:t>
            </a:r>
            <a:r>
              <a:rPr lang="en-US" dirty="0" err="1"/>
              <a:t>Konto</a:t>
            </a:r>
            <a:r>
              <a:rPr lang="en-US" dirty="0"/>
              <a:t> online </a:t>
            </a:r>
            <a:r>
              <a:rPr lang="en-US" dirty="0" err="1"/>
              <a:t>oder</a:t>
            </a:r>
            <a:r>
              <a:rPr lang="en-US" dirty="0"/>
              <a:t> an </a:t>
            </a:r>
            <a:r>
              <a:rPr lang="en-US" dirty="0" err="1"/>
              <a:t>enger</a:t>
            </a:r>
            <a:r>
              <a:rPr lang="en-US" dirty="0"/>
              <a:t> Filial </a:t>
            </a:r>
            <a:r>
              <a:rPr lang="en-US" dirty="0" err="1"/>
              <a:t>opmaachen</a:t>
            </a:r>
            <a:r>
              <a:rPr lang="en-US" dirty="0"/>
              <a:t>.</a:t>
            </a:r>
            <a:br>
              <a:rPr lang="en-US" dirty="0"/>
            </a:br>
            <a:endParaRPr lang="en-US" dirty="0"/>
          </a:p>
          <a:p>
            <a:pPr>
              <a:buNone/>
            </a:pPr>
            <a:r>
              <a:rPr lang="en-US" dirty="0"/>
              <a:t>❓ Wéi </a:t>
            </a:r>
            <a:r>
              <a:rPr lang="en-US" dirty="0" err="1"/>
              <a:t>kann</a:t>
            </a:r>
            <a:r>
              <a:rPr lang="en-US" dirty="0"/>
              <a:t> </a:t>
            </a:r>
            <a:r>
              <a:rPr lang="en-US" dirty="0" err="1"/>
              <a:t>ech</a:t>
            </a:r>
            <a:r>
              <a:rPr lang="en-US" dirty="0"/>
              <a:t> </a:t>
            </a:r>
            <a:r>
              <a:rPr lang="en-US" dirty="0" err="1"/>
              <a:t>mäi</a:t>
            </a:r>
            <a:r>
              <a:rPr lang="en-US" dirty="0"/>
              <a:t> </a:t>
            </a:r>
            <a:r>
              <a:rPr lang="en-US" dirty="0" err="1"/>
              <a:t>Kontosaldo</a:t>
            </a:r>
            <a:r>
              <a:rPr lang="en-US" dirty="0"/>
              <a:t> </a:t>
            </a:r>
            <a:r>
              <a:rPr lang="en-US" dirty="0" err="1"/>
              <a:t>iwwerpréiwen</a:t>
            </a:r>
            <a:r>
              <a:rPr lang="en-US" dirty="0"/>
              <a:t>?</a:t>
            </a:r>
          </a:p>
          <a:p>
            <a:pPr>
              <a:buNone/>
            </a:pPr>
            <a:r>
              <a:rPr lang="en-US" dirty="0"/>
              <a:t>💬 Dir </a:t>
            </a:r>
            <a:r>
              <a:rPr lang="en-US" dirty="0" err="1"/>
              <a:t>kënnt</a:t>
            </a:r>
            <a:r>
              <a:rPr lang="en-US" dirty="0"/>
              <a:t> </a:t>
            </a:r>
            <a:r>
              <a:rPr lang="en-US" dirty="0" err="1"/>
              <a:t>Äre</a:t>
            </a:r>
            <a:r>
              <a:rPr lang="en-US" dirty="0"/>
              <a:t> </a:t>
            </a:r>
            <a:r>
              <a:rPr lang="en-US" dirty="0" err="1"/>
              <a:t>Solde</a:t>
            </a:r>
            <a:r>
              <a:rPr lang="en-US" dirty="0"/>
              <a:t> an der Mobil-App </a:t>
            </a:r>
            <a:r>
              <a:rPr lang="en-US" dirty="0" err="1"/>
              <a:t>oder</a:t>
            </a:r>
            <a:r>
              <a:rPr lang="en-US" dirty="0"/>
              <a:t> um Online-Banking </a:t>
            </a:r>
            <a:r>
              <a:rPr lang="en-US" dirty="0" err="1"/>
              <a:t>kucken</a:t>
            </a:r>
            <a:r>
              <a:rPr lang="en-US" dirty="0"/>
              <a:t>.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❓ Wéi </a:t>
            </a:r>
            <a:r>
              <a:rPr lang="en-US" dirty="0" err="1"/>
              <a:t>eng</a:t>
            </a:r>
            <a:r>
              <a:rPr lang="en-US" dirty="0"/>
              <a:t> </a:t>
            </a:r>
            <a:r>
              <a:rPr lang="en-US" dirty="0" err="1"/>
              <a:t>Zënssätz</a:t>
            </a:r>
            <a:r>
              <a:rPr lang="en-US" dirty="0"/>
              <a:t> </a:t>
            </a:r>
            <a:r>
              <a:rPr lang="en-US" dirty="0" err="1"/>
              <a:t>bidde</a:t>
            </a:r>
            <a:r>
              <a:rPr lang="en-US" dirty="0"/>
              <a:t> Dir un?</a:t>
            </a:r>
          </a:p>
          <a:p>
            <a:pPr>
              <a:buNone/>
            </a:pPr>
            <a:r>
              <a:rPr lang="en-US" dirty="0"/>
              <a:t>💬 D’Zënssätz </a:t>
            </a:r>
            <a:r>
              <a:rPr lang="en-US" dirty="0" err="1"/>
              <a:t>variéieren</a:t>
            </a:r>
            <a:r>
              <a:rPr lang="en-US" dirty="0"/>
              <a:t> no </a:t>
            </a:r>
            <a:r>
              <a:rPr lang="en-US" dirty="0" err="1"/>
              <a:t>Kontotyp</a:t>
            </a:r>
            <a:r>
              <a:rPr lang="en-US" dirty="0"/>
              <a:t>. </a:t>
            </a:r>
            <a:r>
              <a:rPr lang="en-US" dirty="0" err="1"/>
              <a:t>Kuckt</a:t>
            </a:r>
            <a:r>
              <a:rPr lang="en-US" dirty="0"/>
              <a:t> </a:t>
            </a:r>
            <a:r>
              <a:rPr lang="en-US" dirty="0" err="1"/>
              <a:t>w.e.g.</a:t>
            </a:r>
            <a:r>
              <a:rPr lang="en-US" dirty="0"/>
              <a:t> </a:t>
            </a:r>
            <a:r>
              <a:rPr lang="en-US" dirty="0" err="1"/>
              <a:t>eis</a:t>
            </a:r>
            <a:r>
              <a:rPr lang="en-US" dirty="0"/>
              <a:t> </a:t>
            </a:r>
            <a:r>
              <a:rPr lang="en-US" dirty="0" err="1"/>
              <a:t>Websäit</a:t>
            </a:r>
            <a:r>
              <a:rPr lang="en-US" dirty="0"/>
              <a:t>.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❓ Wéi </a:t>
            </a:r>
            <a:r>
              <a:rPr lang="en-US" dirty="0" err="1"/>
              <a:t>kann</a:t>
            </a:r>
            <a:r>
              <a:rPr lang="en-US" dirty="0"/>
              <a:t> </a:t>
            </a:r>
            <a:r>
              <a:rPr lang="en-US" dirty="0" err="1"/>
              <a:t>ech</a:t>
            </a:r>
            <a:r>
              <a:rPr lang="en-US" dirty="0"/>
              <a:t> e Prêt </a:t>
            </a:r>
            <a:r>
              <a:rPr lang="en-US" dirty="0" err="1"/>
              <a:t>ufroen</a:t>
            </a:r>
            <a:r>
              <a:rPr lang="en-US" dirty="0"/>
              <a:t>?</a:t>
            </a:r>
          </a:p>
          <a:p>
            <a:r>
              <a:rPr lang="en-US" dirty="0"/>
              <a:t>💬 Dir </a:t>
            </a:r>
            <a:r>
              <a:rPr lang="en-US" dirty="0" err="1"/>
              <a:t>kënnt</a:t>
            </a:r>
            <a:r>
              <a:rPr lang="en-US" dirty="0"/>
              <a:t> e Prêt online </a:t>
            </a:r>
            <a:r>
              <a:rPr lang="en-US" dirty="0" err="1"/>
              <a:t>ufroen</a:t>
            </a:r>
            <a:r>
              <a:rPr lang="en-US" dirty="0"/>
              <a:t> </a:t>
            </a:r>
            <a:r>
              <a:rPr lang="en-US" dirty="0" err="1"/>
              <a:t>oder</a:t>
            </a:r>
            <a:r>
              <a:rPr lang="en-US" dirty="0"/>
              <a:t> an </a:t>
            </a:r>
            <a:r>
              <a:rPr lang="en-US" dirty="0" err="1"/>
              <a:t>eng</a:t>
            </a:r>
            <a:r>
              <a:rPr lang="en-US" dirty="0"/>
              <a:t> Filial </a:t>
            </a:r>
            <a:r>
              <a:rPr lang="en-US" dirty="0" err="1"/>
              <a:t>kommen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796643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E0E18F-F5B4-D460-0C2E-804258D086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E977C6-6FBD-C19E-6E0D-2F7D153482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800" b="1" dirty="0"/>
              <a:t>A Software Engineering Research Team’s Dive into FinTech</a:t>
            </a:r>
            <a:endParaRPr lang="en-US" sz="800" b="1" dirty="0">
              <a:ea typeface="Calibri"/>
            </a:endParaRP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5CBC06-666F-458C-7474-5B79F876D540}"/>
              </a:ext>
            </a:extLst>
          </p:cNvPr>
          <p:cNvSpPr txBox="1"/>
          <p:nvPr/>
        </p:nvSpPr>
        <p:spPr>
          <a:xfrm>
            <a:off x="-98426" y="1992100"/>
            <a:ext cx="98080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/>
              <a:t>This led to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AA0AEF-51D6-25E9-2AAA-2006878E2E9A}"/>
              </a:ext>
            </a:extLst>
          </p:cNvPr>
          <p:cNvSpPr txBox="1"/>
          <p:nvPr/>
        </p:nvSpPr>
        <p:spPr>
          <a:xfrm>
            <a:off x="-185979" y="3197690"/>
            <a:ext cx="980802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 err="1">
                <a:solidFill>
                  <a:srgbClr val="FF0000"/>
                </a:solidFill>
              </a:rPr>
              <a:t>LuxemBERT</a:t>
            </a:r>
            <a:endParaRPr lang="en-US" sz="13800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8CAD6C6-CCF8-2864-4BB5-42CBFBF78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5993" y="1085053"/>
            <a:ext cx="2986007" cy="577294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95E3119-E1B4-09FC-E728-2F70FDDECC28}"/>
              </a:ext>
            </a:extLst>
          </p:cNvPr>
          <p:cNvSpPr txBox="1"/>
          <p:nvPr/>
        </p:nvSpPr>
        <p:spPr>
          <a:xfrm>
            <a:off x="2874329" y="5413681"/>
            <a:ext cx="44242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Dr. Cedric </a:t>
            </a:r>
            <a:r>
              <a:rPr lang="en-US" sz="4400" dirty="0" err="1"/>
              <a:t>Lothritz</a:t>
            </a:r>
            <a:endParaRPr lang="en-US" sz="4400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433404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DF0BFE-E5C8-B501-64BD-4564C652DD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1C64DC-C1FD-5FE8-72B3-F01762262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/>
              <a:t>LuxemBERT</a:t>
            </a:r>
            <a:r>
              <a:rPr lang="en-US" dirty="0"/>
              <a:t> received a lot of press coverage!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A9BB-7730-AE55-B7CD-3C0582EF0C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800" b="1" dirty="0"/>
              <a:t>A Software Engineering Research Team’s Dive into FinTech</a:t>
            </a:r>
            <a:endParaRPr lang="en-US" sz="800" b="1" dirty="0">
              <a:ea typeface="Calibri"/>
            </a:endParaRPr>
          </a:p>
          <a:p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2F431E-E5FC-FDF4-BA8D-8A501D32D930}"/>
              </a:ext>
            </a:extLst>
          </p:cNvPr>
          <p:cNvGrpSpPr/>
          <p:nvPr/>
        </p:nvGrpSpPr>
        <p:grpSpPr>
          <a:xfrm rot="21148947">
            <a:off x="483072" y="1566152"/>
            <a:ext cx="3204098" cy="2775362"/>
            <a:chOff x="2209800" y="3273967"/>
            <a:chExt cx="3607322" cy="312463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AB38FD7-3DA8-F788-1F6B-02E97C6AB9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09800" y="3642101"/>
              <a:ext cx="3607322" cy="275649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E5690D9-BF83-B22A-21C5-8DDE3C7F4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76500" y="3273967"/>
              <a:ext cx="3073922" cy="4366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8F571A3-7E17-B39E-CD38-1613E300BB17}"/>
              </a:ext>
            </a:extLst>
          </p:cNvPr>
          <p:cNvGrpSpPr/>
          <p:nvPr/>
        </p:nvGrpSpPr>
        <p:grpSpPr>
          <a:xfrm rot="1062619">
            <a:off x="7698348" y="732359"/>
            <a:ext cx="3722085" cy="4242569"/>
            <a:chOff x="4889711" y="3653706"/>
            <a:chExt cx="2678536" cy="305309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D91F219-84C6-3263-3EC9-980D3B458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89711" y="3653706"/>
              <a:ext cx="2678536" cy="74170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9092FBE-B2E4-BA3C-6FB1-A51FE02B0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89712" y="4362507"/>
              <a:ext cx="2672166" cy="234429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3BE50B90-695D-E44E-6179-79063655AF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028803">
            <a:off x="1289986" y="3698427"/>
            <a:ext cx="4642962" cy="2324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6A46B9C-D634-5A77-2273-0077600E3C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7733" y="1090481"/>
            <a:ext cx="4784085" cy="23634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30FC204-6A1F-506E-B396-B1766E895C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5631" y="3807793"/>
            <a:ext cx="4721509" cy="23634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9959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5156FC-9E51-154C-79AA-A5427FC675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1E2633D-589C-9A9C-A50E-475FC67E4C4A}"/>
              </a:ext>
            </a:extLst>
          </p:cNvPr>
          <p:cNvSpPr txBox="1"/>
          <p:nvPr/>
        </p:nvSpPr>
        <p:spPr>
          <a:xfrm>
            <a:off x="1191985" y="2487847"/>
            <a:ext cx="98080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/>
              <a:t>Is it </a:t>
            </a:r>
            <a:r>
              <a:rPr lang="en-US" sz="9600" b="1" dirty="0">
                <a:solidFill>
                  <a:srgbClr val="FF0000"/>
                </a:solidFill>
              </a:rPr>
              <a:t>actionable</a:t>
            </a:r>
            <a:r>
              <a:rPr lang="en-US" sz="96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970135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AC548F5-15F4-C4FF-DAA0-8B55E2A8DD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Not actionable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D7828-4928-9F75-5164-A34EFBC16E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800" b="1" dirty="0"/>
              <a:t>A Software Engineering Research Team’s Dive into FinTech</a:t>
            </a:r>
            <a:endParaRPr lang="en-US" sz="800" b="1" dirty="0">
              <a:ea typeface="Calibri"/>
            </a:endParaRP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D3D678-B078-DC65-B56E-13AF2713FB5F}"/>
              </a:ext>
            </a:extLst>
          </p:cNvPr>
          <p:cNvSpPr txBox="1"/>
          <p:nvPr/>
        </p:nvSpPr>
        <p:spPr>
          <a:xfrm>
            <a:off x="543600" y="2305849"/>
            <a:ext cx="893052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The technique is too static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Answers can actually be in other places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Answers were not human-like in most cases</a:t>
            </a:r>
          </a:p>
        </p:txBody>
      </p:sp>
    </p:spTree>
    <p:extLst>
      <p:ext uri="{BB962C8B-B14F-4D97-AF65-F5344CB8AC3E}">
        <p14:creationId xmlns:p14="http://schemas.microsoft.com/office/powerpoint/2010/main" val="3858659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FAEA68-AFAE-83EC-3046-B84573B372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D6A906-9EEB-5543-AEB5-B5BB9A624D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800" b="1" dirty="0"/>
              <a:t>A Software Engineering Research Team’s Dive into FinTech</a:t>
            </a:r>
            <a:endParaRPr lang="en-US" sz="800" b="1" dirty="0">
              <a:ea typeface="Calibri"/>
            </a:endParaRPr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DF4AA80-9DD6-39AA-909F-8A76484B3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0350" y="1358900"/>
            <a:ext cx="4051300" cy="4140200"/>
          </a:xfrm>
          <a:prstGeom prst="rect">
            <a:avLst/>
          </a:prstGeom>
        </p:spPr>
      </p:pic>
      <p:pic>
        <p:nvPicPr>
          <p:cNvPr id="7170" name="Picture 2" descr="ChatGPT transparent icon in Material Outlined Style">
            <a:extLst>
              <a:ext uri="{FF2B5EF4-FFF2-40B4-BE49-F238E27FC236}">
                <a16:creationId xmlns:a16="http://schemas.microsoft.com/office/drawing/2014/main" id="{5A158DD6-3796-8C8C-F0CB-DD7261739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650" y="3793471"/>
            <a:ext cx="1649730" cy="1649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1BA6D4-44AC-1CB9-8215-7F80A499DB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6615" y="1020240"/>
            <a:ext cx="1663700" cy="1219200"/>
          </a:xfrm>
          <a:prstGeom prst="rect">
            <a:avLst/>
          </a:prstGeom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8198BC9B-2140-B280-CAA0-0C18446B33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045"/>
          <a:stretch/>
        </p:blipFill>
        <p:spPr bwMode="auto">
          <a:xfrm>
            <a:off x="3645385" y="5443201"/>
            <a:ext cx="1255054" cy="1174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Mistral Ai icon SVG Vector &amp; PNG Free Download | UXWing">
            <a:extLst>
              <a:ext uri="{FF2B5EF4-FFF2-40B4-BE49-F238E27FC236}">
                <a16:creationId xmlns:a16="http://schemas.microsoft.com/office/drawing/2014/main" id="{3F34A0E7-7E08-5E06-FD5B-AC9235C34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5939" y="2619213"/>
            <a:ext cx="1428751" cy="142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Google Gemini icon SVG Vector &amp; PNG Free Download | UXWing">
            <a:extLst>
              <a:ext uri="{FF2B5EF4-FFF2-40B4-BE49-F238E27FC236}">
                <a16:creationId xmlns:a16="http://schemas.microsoft.com/office/drawing/2014/main" id="{83B0F3D4-916A-0092-629F-1C71E8EE8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764" y="455218"/>
            <a:ext cx="1174622" cy="1174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Qwen (千问) Logo Free Download SVG, PN... · LobeHub">
            <a:extLst>
              <a:ext uri="{FF2B5EF4-FFF2-40B4-BE49-F238E27FC236}">
                <a16:creationId xmlns:a16="http://schemas.microsoft.com/office/drawing/2014/main" id="{ED10CC47-42C0-239C-8FBE-6F9C20C60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981" y="102024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Profile for Meta">
            <a:extLst>
              <a:ext uri="{FF2B5EF4-FFF2-40B4-BE49-F238E27FC236}">
                <a16:creationId xmlns:a16="http://schemas.microsoft.com/office/drawing/2014/main" id="{7B743124-9FC5-E71A-960D-1E3731FB0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6945" y="4739083"/>
            <a:ext cx="1663699" cy="1663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D4F42CD-7877-FF2B-502B-72B386694924}"/>
              </a:ext>
            </a:extLst>
          </p:cNvPr>
          <p:cNvGrpSpPr/>
          <p:nvPr/>
        </p:nvGrpSpPr>
        <p:grpSpPr>
          <a:xfrm>
            <a:off x="1012152" y="0"/>
            <a:ext cx="10167695" cy="8388053"/>
            <a:chOff x="2292350" y="476250"/>
            <a:chExt cx="8509000" cy="7019678"/>
          </a:xfrm>
        </p:grpSpPr>
        <p:pic>
          <p:nvPicPr>
            <p:cNvPr id="16" name="Picture 14" descr="spongebob rainbow Meme Generator - Imgflip">
              <a:extLst>
                <a:ext uri="{FF2B5EF4-FFF2-40B4-BE49-F238E27FC236}">
                  <a16:creationId xmlns:a16="http://schemas.microsoft.com/office/drawing/2014/main" id="{1852E108-08D1-9E40-5DC1-57A3C24083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2350" y="476250"/>
              <a:ext cx="8509000" cy="6381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10DF104-E227-4AB1-E6A9-CB87B7A13F7C}"/>
                </a:ext>
              </a:extLst>
            </p:cNvPr>
            <p:cNvSpPr txBox="1"/>
            <p:nvPr/>
          </p:nvSpPr>
          <p:spPr>
            <a:xfrm>
              <a:off x="3229159" y="1610701"/>
              <a:ext cx="6670491" cy="5885227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Large Language Models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32737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C78705-791F-04A9-5572-E4C2996AE8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C18436D-2BC9-18C8-A708-7C50C0F5E28E}"/>
              </a:ext>
            </a:extLst>
          </p:cNvPr>
          <p:cNvSpPr txBox="1"/>
          <p:nvPr/>
        </p:nvSpPr>
        <p:spPr>
          <a:xfrm>
            <a:off x="5227983" y="39358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L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2AF095-71DF-5EA6-5CC3-976D3237364B}"/>
              </a:ext>
            </a:extLst>
          </p:cNvPr>
          <p:cNvSpPr txBox="1"/>
          <p:nvPr/>
        </p:nvSpPr>
        <p:spPr>
          <a:xfrm>
            <a:off x="981695" y="2708910"/>
            <a:ext cx="7971229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/>
                <a:cs typeface="Arial"/>
              </a:rPr>
              <a:t>Today</a:t>
            </a:r>
          </a:p>
          <a:p>
            <a:r>
              <a:rPr lang="en-US" sz="3600" b="1" dirty="0">
                <a:solidFill>
                  <a:schemeClr val="bg1"/>
                </a:solidFill>
                <a:latin typeface="Arial"/>
                <a:cs typeface="Arial"/>
              </a:rPr>
              <a:t>Leveraging LLMs, RAG for Q/A</a:t>
            </a:r>
          </a:p>
        </p:txBody>
      </p:sp>
    </p:spTree>
    <p:extLst>
      <p:ext uri="{BB962C8B-B14F-4D97-AF65-F5344CB8AC3E}">
        <p14:creationId xmlns:p14="http://schemas.microsoft.com/office/powerpoint/2010/main" val="36046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F0F25B7-C2B7-4750-9859-89392D837B9E}"/>
              </a:ext>
            </a:extLst>
          </p:cNvPr>
          <p:cNvSpPr/>
          <p:nvPr/>
        </p:nvSpPr>
        <p:spPr>
          <a:xfrm>
            <a:off x="571500" y="592223"/>
            <a:ext cx="69458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The University of Luxembourg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EC733A9-D85D-4951-BC76-AD42E4F7A4BB}"/>
              </a:ext>
            </a:extLst>
          </p:cNvPr>
          <p:cNvSpPr txBox="1"/>
          <p:nvPr/>
        </p:nvSpPr>
        <p:spPr>
          <a:xfrm>
            <a:off x="626492" y="3851644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5A227F"/>
                </a:solidFill>
                <a:latin typeface="Arial" panose="020B0604020202020204" pitchFamily="34" charset="0"/>
              </a:rPr>
              <a:t>3 Faculties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0F14B2E-9954-48D2-ADD2-919DDAEB00CD}"/>
              </a:ext>
            </a:extLst>
          </p:cNvPr>
          <p:cNvCxnSpPr>
            <a:cxnSpLocks/>
          </p:cNvCxnSpPr>
          <p:nvPr/>
        </p:nvCxnSpPr>
        <p:spPr>
          <a:xfrm flipH="1">
            <a:off x="3354547" y="1844878"/>
            <a:ext cx="8837453" cy="0"/>
          </a:xfrm>
          <a:prstGeom prst="line">
            <a:avLst/>
          </a:prstGeom>
          <a:ln>
            <a:gradFill flip="none" rotWithShape="1">
              <a:gsLst>
                <a:gs pos="0">
                  <a:srgbClr val="EE2E24"/>
                </a:gs>
                <a:gs pos="100000">
                  <a:srgbClr val="582B8B"/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DAD53B9-49FD-4899-928A-FF03BA543BCC}"/>
              </a:ext>
            </a:extLst>
          </p:cNvPr>
          <p:cNvCxnSpPr>
            <a:cxnSpLocks/>
            <a:endCxn id="37" idx="3"/>
          </p:cNvCxnSpPr>
          <p:nvPr/>
        </p:nvCxnSpPr>
        <p:spPr>
          <a:xfrm flipH="1">
            <a:off x="2003792" y="4036310"/>
            <a:ext cx="3627123" cy="0"/>
          </a:xfrm>
          <a:prstGeom prst="line">
            <a:avLst/>
          </a:prstGeom>
          <a:ln>
            <a:gradFill flip="none" rotWithShape="1">
              <a:gsLst>
                <a:gs pos="0">
                  <a:srgbClr val="EE2E24"/>
                </a:gs>
                <a:gs pos="100000">
                  <a:srgbClr val="582B8B"/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Picture 50">
            <a:extLst>
              <a:ext uri="{FF2B5EF4-FFF2-40B4-BE49-F238E27FC236}">
                <a16:creationId xmlns:a16="http://schemas.microsoft.com/office/drawing/2014/main" id="{A9CCD0A2-C40A-46C2-935C-F1FB3CE21AA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7516" y="4769614"/>
            <a:ext cx="1154104" cy="566223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A18B013E-78F3-4657-9615-D1047B610ED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2226" y="4676398"/>
            <a:ext cx="970999" cy="97099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49EA8DF-F3AB-584F-805A-B614399B9AA5}"/>
              </a:ext>
            </a:extLst>
          </p:cNvPr>
          <p:cNvSpPr txBox="1"/>
          <p:nvPr/>
        </p:nvSpPr>
        <p:spPr>
          <a:xfrm>
            <a:off x="544867" y="150927"/>
            <a:ext cx="84029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Who we are</a:t>
            </a:r>
            <a:endParaRPr lang="en-US" sz="80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D9C00F1-EFCA-374A-9E2F-CC2337EC48DD}"/>
              </a:ext>
            </a:extLst>
          </p:cNvPr>
          <p:cNvSpPr/>
          <p:nvPr/>
        </p:nvSpPr>
        <p:spPr>
          <a:xfrm>
            <a:off x="1218229" y="2174947"/>
            <a:ext cx="20307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2713" indent="-112713">
              <a:spcAft>
                <a:spcPts val="600"/>
              </a:spcAft>
              <a:buClr>
                <a:srgbClr val="582B8B"/>
              </a:buClr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</a:rPr>
              <a:t>Computer Science </a:t>
            </a:r>
            <a:br>
              <a:rPr lang="en-US" sz="1400">
                <a:latin typeface="Arial" panose="020B0604020202020204" pitchFamily="34" charset="0"/>
              </a:rPr>
            </a:br>
            <a:r>
              <a:rPr lang="en-US" sz="1400">
                <a:latin typeface="Arial" panose="020B0604020202020204" pitchFamily="34" charset="0"/>
              </a:rPr>
              <a:t>&amp; ICT Security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765477E-E47D-7F4A-A933-70C886C4684D}"/>
              </a:ext>
            </a:extLst>
          </p:cNvPr>
          <p:cNvSpPr/>
          <p:nvPr/>
        </p:nvSpPr>
        <p:spPr>
          <a:xfrm>
            <a:off x="3705056" y="2174947"/>
            <a:ext cx="1925859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2713" indent="-112713">
              <a:spcAft>
                <a:spcPts val="600"/>
              </a:spcAft>
              <a:buClr>
                <a:srgbClr val="582B8B"/>
              </a:buClr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</a:rPr>
              <a:t>Finance and Financial Innovation</a:t>
            </a:r>
          </a:p>
          <a:p>
            <a:pPr marL="112713" indent="-112713">
              <a:spcAft>
                <a:spcPts val="600"/>
              </a:spcAft>
              <a:buClr>
                <a:srgbClr val="582B8B"/>
              </a:buClr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</a:rPr>
              <a:t>Education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B33EF21-8AC2-A248-AECB-972523D5C072}"/>
              </a:ext>
            </a:extLst>
          </p:cNvPr>
          <p:cNvSpPr/>
          <p:nvPr/>
        </p:nvSpPr>
        <p:spPr>
          <a:xfrm>
            <a:off x="6087012" y="2174947"/>
            <a:ext cx="1925859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2713" indent="-112713">
              <a:spcAft>
                <a:spcPts val="600"/>
              </a:spcAft>
              <a:buClr>
                <a:srgbClr val="582B8B"/>
              </a:buClr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</a:rPr>
              <a:t>Materials Science</a:t>
            </a:r>
          </a:p>
          <a:p>
            <a:pPr marL="112713" indent="-112713">
              <a:spcAft>
                <a:spcPts val="600"/>
              </a:spcAft>
              <a:buClr>
                <a:srgbClr val="582B8B"/>
              </a:buClr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</a:rPr>
              <a:t>Contemporary and Digital History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4AB4CF9-787A-CE4E-B171-5CDC3AF78D44}"/>
              </a:ext>
            </a:extLst>
          </p:cNvPr>
          <p:cNvSpPr/>
          <p:nvPr/>
        </p:nvSpPr>
        <p:spPr>
          <a:xfrm>
            <a:off x="8468968" y="2174947"/>
            <a:ext cx="2879729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2713" indent="-112713">
              <a:spcAft>
                <a:spcPts val="600"/>
              </a:spcAft>
              <a:buClr>
                <a:srgbClr val="582B8B"/>
              </a:buClr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</a:rPr>
              <a:t>Interdisciplinary theme: Health and Systems Biomedicine</a:t>
            </a:r>
          </a:p>
          <a:p>
            <a:pPr marL="112713" indent="-112713">
              <a:spcAft>
                <a:spcPts val="600"/>
              </a:spcAft>
              <a:buClr>
                <a:srgbClr val="582B8B"/>
              </a:buClr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</a:rPr>
              <a:t>Interdisciplinary theme: Data Modelling and Simulation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8A4ED24-5582-B84F-947F-64EAFAC4996F}"/>
              </a:ext>
            </a:extLst>
          </p:cNvPr>
          <p:cNvSpPr txBox="1"/>
          <p:nvPr/>
        </p:nvSpPr>
        <p:spPr>
          <a:xfrm>
            <a:off x="626492" y="1609288"/>
            <a:ext cx="2728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5A227F"/>
                </a:solidFill>
                <a:latin typeface="Arial" panose="020B0604020202020204" pitchFamily="34" charset="0"/>
              </a:rPr>
              <a:t>Research Focus Areas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3690F0-6AD0-C34F-8651-B4CB3441A2EE}"/>
              </a:ext>
            </a:extLst>
          </p:cNvPr>
          <p:cNvSpPr/>
          <p:nvPr/>
        </p:nvSpPr>
        <p:spPr>
          <a:xfrm>
            <a:off x="5630915" y="3874960"/>
            <a:ext cx="31470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5A227F"/>
                </a:solidFill>
                <a:latin typeface="Arial" panose="020B0604020202020204" pitchFamily="34" charset="0"/>
              </a:rPr>
              <a:t>4 Interdisciplinary </a:t>
            </a:r>
            <a:r>
              <a:rPr lang="en-US" b="1" err="1">
                <a:solidFill>
                  <a:srgbClr val="5A227F"/>
                </a:solidFill>
                <a:latin typeface="Arial" panose="020B0604020202020204" pitchFamily="34" charset="0"/>
              </a:rPr>
              <a:t>Centres</a:t>
            </a:r>
            <a:r>
              <a:rPr lang="en-US" b="1">
                <a:solidFill>
                  <a:srgbClr val="5A227F"/>
                </a:solidFill>
                <a:latin typeface="Arial" panose="020B0604020202020204" pitchFamily="34" charset="0"/>
              </a:rPr>
              <a:t> </a:t>
            </a:r>
            <a:endParaRPr lang="en-LU">
              <a:solidFill>
                <a:srgbClr val="5A227F"/>
              </a:solidFill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6FAEB49-E65F-8C4B-BD32-99CC449E3FF4}"/>
              </a:ext>
            </a:extLst>
          </p:cNvPr>
          <p:cNvCxnSpPr>
            <a:cxnSpLocks/>
            <a:endCxn id="6" idx="3"/>
          </p:cNvCxnSpPr>
          <p:nvPr/>
        </p:nvCxnSpPr>
        <p:spPr>
          <a:xfrm flipH="1">
            <a:off x="8777930" y="4030060"/>
            <a:ext cx="3414070" cy="29566"/>
          </a:xfrm>
          <a:prstGeom prst="line">
            <a:avLst/>
          </a:prstGeom>
          <a:ln>
            <a:gradFill flip="none" rotWithShape="1">
              <a:gsLst>
                <a:gs pos="0">
                  <a:srgbClr val="EE2E24"/>
                </a:gs>
                <a:gs pos="100000">
                  <a:srgbClr val="582B8B"/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B28BDF2-7449-8049-BCF2-F02EB9B4A63F}"/>
              </a:ext>
            </a:extLst>
          </p:cNvPr>
          <p:cNvCxnSpPr>
            <a:cxnSpLocks/>
          </p:cNvCxnSpPr>
          <p:nvPr/>
        </p:nvCxnSpPr>
        <p:spPr>
          <a:xfrm flipV="1">
            <a:off x="5630915" y="4837158"/>
            <a:ext cx="0" cy="649481"/>
          </a:xfrm>
          <a:prstGeom prst="line">
            <a:avLst/>
          </a:prstGeom>
          <a:ln>
            <a:gradFill flip="none" rotWithShape="1">
              <a:gsLst>
                <a:gs pos="0">
                  <a:srgbClr val="EE2E24"/>
                </a:gs>
                <a:gs pos="100000">
                  <a:srgbClr val="582B8B"/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: Rounded Corners 43">
            <a:extLst>
              <a:ext uri="{FF2B5EF4-FFF2-40B4-BE49-F238E27FC236}">
                <a16:creationId xmlns:a16="http://schemas.microsoft.com/office/drawing/2014/main" id="{A0CC7BB1-9A89-BC41-A066-1E2BA33D2811}"/>
              </a:ext>
            </a:extLst>
          </p:cNvPr>
          <p:cNvSpPr/>
          <p:nvPr/>
        </p:nvSpPr>
        <p:spPr>
          <a:xfrm>
            <a:off x="1448239" y="2356873"/>
            <a:ext cx="1412949" cy="63869"/>
          </a:xfrm>
          <a:prstGeom prst="roundRect">
            <a:avLst>
              <a:gd name="adj" fmla="val 13031"/>
            </a:avLst>
          </a:prstGeom>
          <a:solidFill>
            <a:srgbClr val="762EA7">
              <a:alpha val="2823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9" name="Rectangle: Rounded Corners 43">
            <a:extLst>
              <a:ext uri="{FF2B5EF4-FFF2-40B4-BE49-F238E27FC236}">
                <a16:creationId xmlns:a16="http://schemas.microsoft.com/office/drawing/2014/main" id="{0D62EF2B-A8CC-3942-99A8-D3E3520FF06C}"/>
              </a:ext>
            </a:extLst>
          </p:cNvPr>
          <p:cNvSpPr/>
          <p:nvPr/>
        </p:nvSpPr>
        <p:spPr>
          <a:xfrm>
            <a:off x="1418743" y="2570229"/>
            <a:ext cx="1157309" cy="63869"/>
          </a:xfrm>
          <a:prstGeom prst="roundRect">
            <a:avLst>
              <a:gd name="adj" fmla="val 13031"/>
            </a:avLst>
          </a:prstGeom>
          <a:solidFill>
            <a:srgbClr val="762EA7">
              <a:alpha val="2823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0C13EFA0-6D62-4C41-A3C0-B832B13A84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182" y="4837069"/>
            <a:ext cx="1807485" cy="553639"/>
          </a:xfrm>
          <a:prstGeom prst="rect">
            <a:avLst/>
          </a:prstGeom>
        </p:spPr>
      </p:pic>
      <p:pic>
        <p:nvPicPr>
          <p:cNvPr id="5" name="Picture 4" descr="A picture containing knife&#10;&#10;Description automatically generated">
            <a:extLst>
              <a:ext uri="{FF2B5EF4-FFF2-40B4-BE49-F238E27FC236}">
                <a16:creationId xmlns:a16="http://schemas.microsoft.com/office/drawing/2014/main" id="{9B055ACA-1E7D-D044-A7FA-6841700FAF6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4886" y="4875524"/>
            <a:ext cx="1396971" cy="553639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3D0D7979-5C5E-834F-9F2E-834D4EE1736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1857" y="4906382"/>
            <a:ext cx="1844707" cy="511034"/>
          </a:xfrm>
          <a:prstGeom prst="rect">
            <a:avLst/>
          </a:prstGeom>
        </p:spPr>
      </p:pic>
      <p:pic>
        <p:nvPicPr>
          <p:cNvPr id="11" name="Picture 10" descr="A picture containing food&#10;&#10;Description automatically generated">
            <a:extLst>
              <a:ext uri="{FF2B5EF4-FFF2-40B4-BE49-F238E27FC236}">
                <a16:creationId xmlns:a16="http://schemas.microsoft.com/office/drawing/2014/main" id="{E4934919-DB79-5445-8AF7-F537DF3E365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6209" y="4654889"/>
            <a:ext cx="971913" cy="947615"/>
          </a:xfrm>
          <a:prstGeom prst="rect">
            <a:avLst/>
          </a:prstGeom>
        </p:spPr>
      </p:pic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7106E19B-59AC-DD0A-64AC-332E1ED0F9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904" y="4669892"/>
            <a:ext cx="1043345" cy="73704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7992E3-BBF2-B694-0979-96416431E2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CB6FEA-EE9F-4D6F-82EE-62C6ED86B75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2522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1011A9-A433-1C11-8D67-ADB3AAD4EA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33C4C7A-12ED-C18D-EAD6-630C3BBE5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Background RAG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27C023-686F-D4CA-BD6F-5A2AB1C723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800" b="1" dirty="0"/>
              <a:t>A Software Engineering Research Team’s Dive into FinTech</a:t>
            </a:r>
            <a:endParaRPr lang="en-US" sz="800" b="1" dirty="0">
              <a:ea typeface="Calibri"/>
            </a:endParaRP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E2CD75-F67A-25A8-7E41-FD8687141C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4717" y="8163419"/>
            <a:ext cx="11362565" cy="468093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What is a RAG: </a:t>
            </a:r>
            <a:r>
              <a:rPr lang="en-US">
                <a:latin typeface="Arial"/>
                <a:cs typeface="Arial"/>
              </a:rPr>
              <a:t>background</a:t>
            </a:r>
            <a:r>
              <a:rPr lang="en-US" dirty="0">
                <a:latin typeface="Arial"/>
                <a:cs typeface="Arial"/>
              </a:rPr>
              <a:t> 15 sec</a:t>
            </a:r>
          </a:p>
          <a:p>
            <a:endParaRPr lang="en-US">
              <a:latin typeface="Arial"/>
              <a:cs typeface="Arial"/>
            </a:endParaRPr>
          </a:p>
          <a:p>
            <a:r>
              <a:rPr lang="en-US">
                <a:latin typeface="Arial"/>
                <a:cs typeface="Arial"/>
              </a:rPr>
              <a:t>Question for which the answer is not in the knowledge of the LLMs</a:t>
            </a:r>
            <a:endParaRPr lang="en-US">
              <a:cs typeface="Arial"/>
            </a:endParaRPr>
          </a:p>
          <a:p>
            <a:endParaRPr lang="en-US">
              <a:cs typeface="Arial"/>
            </a:endParaRPr>
          </a:p>
        </p:txBody>
      </p:sp>
      <p:pic>
        <p:nvPicPr>
          <p:cNvPr id="6" name="Picture 2" descr="ChatGPT transparent icon in Material Outlined Style">
            <a:extLst>
              <a:ext uri="{FF2B5EF4-FFF2-40B4-BE49-F238E27FC236}">
                <a16:creationId xmlns:a16="http://schemas.microsoft.com/office/drawing/2014/main" id="{AE489677-1056-FB53-2578-E69F0C8EB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385" y="2318385"/>
            <a:ext cx="2221230" cy="2221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urved Connector 7">
            <a:extLst>
              <a:ext uri="{FF2B5EF4-FFF2-40B4-BE49-F238E27FC236}">
                <a16:creationId xmlns:a16="http://schemas.microsoft.com/office/drawing/2014/main" id="{04C92E9F-DD98-249B-414A-B6E7E3125E9F}"/>
              </a:ext>
            </a:extLst>
          </p:cNvPr>
          <p:cNvCxnSpPr>
            <a:cxnSpLocks/>
            <a:stCxn id="6" idx="3"/>
            <a:endCxn id="6" idx="0"/>
          </p:cNvCxnSpPr>
          <p:nvPr/>
        </p:nvCxnSpPr>
        <p:spPr>
          <a:xfrm flipH="1" flipV="1">
            <a:off x="6096000" y="2318385"/>
            <a:ext cx="1110615" cy="1110615"/>
          </a:xfrm>
          <a:prstGeom prst="curvedConnector4">
            <a:avLst>
              <a:gd name="adj1" fmla="val -40728"/>
              <a:gd name="adj2" fmla="val 155618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CCE09DE2-68A2-D5FC-4A90-5C612100D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0768" y="764699"/>
            <a:ext cx="1150186" cy="1150186"/>
          </a:xfrm>
          <a:prstGeom prst="rect">
            <a:avLst/>
          </a:prstGeom>
        </p:spPr>
      </p:pic>
      <p:pic>
        <p:nvPicPr>
          <p:cNvPr id="8194" name="Picture 2" descr="PDF - Wikipedia">
            <a:extLst>
              <a:ext uri="{FF2B5EF4-FFF2-40B4-BE49-F238E27FC236}">
                <a16:creationId xmlns:a16="http://schemas.microsoft.com/office/drawing/2014/main" id="{7A11FD92-17E6-2227-23D0-2FB210C51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0413" y="2354255"/>
            <a:ext cx="935325" cy="115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Api - Free ui icons">
            <a:extLst>
              <a:ext uri="{FF2B5EF4-FFF2-40B4-BE49-F238E27FC236}">
                <a16:creationId xmlns:a16="http://schemas.microsoft.com/office/drawing/2014/main" id="{91EE513C-7AFE-3161-0B22-471EFE32C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8658" y="4124284"/>
            <a:ext cx="1414405" cy="141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CD3062F2-AB4E-E40A-A4F3-D2524EF01843}"/>
              </a:ext>
            </a:extLst>
          </p:cNvPr>
          <p:cNvCxnSpPr/>
          <p:nvPr/>
        </p:nvCxnSpPr>
        <p:spPr>
          <a:xfrm flipV="1">
            <a:off x="6902824" y="1685365"/>
            <a:ext cx="2387944" cy="124398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3610B49-69B5-0BB6-1200-8FD420666192}"/>
              </a:ext>
            </a:extLst>
          </p:cNvPr>
          <p:cNvCxnSpPr>
            <a:cxnSpLocks/>
            <a:endCxn id="8194" idx="1"/>
          </p:cNvCxnSpPr>
          <p:nvPr/>
        </p:nvCxnSpPr>
        <p:spPr>
          <a:xfrm flipV="1">
            <a:off x="6896878" y="2929349"/>
            <a:ext cx="2483535" cy="38891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BE5F6C3-8793-2B95-E2A5-1A16111A7AA5}"/>
              </a:ext>
            </a:extLst>
          </p:cNvPr>
          <p:cNvCxnSpPr>
            <a:cxnSpLocks/>
          </p:cNvCxnSpPr>
          <p:nvPr/>
        </p:nvCxnSpPr>
        <p:spPr>
          <a:xfrm>
            <a:off x="7051747" y="3814363"/>
            <a:ext cx="2106911" cy="73243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0F3A016-CDA4-ED3C-4D5A-7F3E4FD44347}"/>
              </a:ext>
            </a:extLst>
          </p:cNvPr>
          <p:cNvCxnSpPr>
            <a:cxnSpLocks/>
          </p:cNvCxnSpPr>
          <p:nvPr/>
        </p:nvCxnSpPr>
        <p:spPr>
          <a:xfrm flipH="1">
            <a:off x="3173506" y="3318261"/>
            <a:ext cx="2017059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8" name="Picture 6" descr="Answer - Free communications icons">
            <a:extLst>
              <a:ext uri="{FF2B5EF4-FFF2-40B4-BE49-F238E27FC236}">
                <a16:creationId xmlns:a16="http://schemas.microsoft.com/office/drawing/2014/main" id="{A1CDC1ED-38C3-C1FE-0133-93CF70AD1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353" y="2318385"/>
            <a:ext cx="1505949" cy="1505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565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B7AE7-4ECE-7728-658B-CF67B001AF2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90686" y="266755"/>
            <a:ext cx="11210628" cy="914400"/>
          </a:xfrm>
        </p:spPr>
        <p:txBody>
          <a:bodyPr/>
          <a:lstStyle/>
          <a:p>
            <a:r>
              <a:rPr lang="en-US" dirty="0"/>
              <a:t>LLM-RAG System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46332A-2E9A-0852-6ED2-6CD9631C057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1556" y="5952930"/>
            <a:ext cx="1303663" cy="328634"/>
          </a:xfrm>
          <a:prstGeom prst="rect">
            <a:avLst/>
          </a:prstGeom>
        </p:spPr>
      </p:pic>
      <p:pic>
        <p:nvPicPr>
          <p:cNvPr id="3" name="Content Placeholder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5B0F5D9-2290-7C5B-9C83-F1D0368831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940" y="1666034"/>
            <a:ext cx="922338" cy="923925"/>
          </a:xfrm>
          <a:prstGeom prst="rect">
            <a:avLst/>
          </a:prstGeom>
        </p:spPr>
      </p:pic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5779470A-4D6D-2C94-6DF1-E3DCBBE11A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037" y="3285147"/>
            <a:ext cx="922339" cy="922339"/>
          </a:xfrm>
          <a:prstGeom prst="rect">
            <a:avLst/>
          </a:prstGeom>
        </p:spPr>
      </p:pic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05970AD-FFCB-5B40-7DA4-326F9387A8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457" y="1666331"/>
            <a:ext cx="922339" cy="922339"/>
          </a:xfrm>
          <a:prstGeom prst="rect">
            <a:avLst/>
          </a:prstGeom>
        </p:spPr>
      </p:pic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B5996072-C96C-B85A-ECC7-0CEB38DAB4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698" y="1667025"/>
            <a:ext cx="922339" cy="922339"/>
          </a:xfrm>
          <a:prstGeom prst="rect">
            <a:avLst/>
          </a:prstGeom>
        </p:spPr>
      </p:pic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B7BFC49-FC92-E152-FC6C-45253DC6DB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456" y="3285149"/>
            <a:ext cx="922339" cy="922339"/>
          </a:xfrm>
          <a:prstGeom prst="rect">
            <a:avLst/>
          </a:prstGeom>
        </p:spPr>
      </p:pic>
      <p:pic>
        <p:nvPicPr>
          <p:cNvPr id="11" name="Picture 1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228311B-0BFD-9FB4-19E0-305FC51240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876" y="3285146"/>
            <a:ext cx="922339" cy="922339"/>
          </a:xfrm>
          <a:prstGeom prst="rect">
            <a:avLst/>
          </a:prstGeom>
        </p:spPr>
      </p:pic>
      <p:pic>
        <p:nvPicPr>
          <p:cNvPr id="13" name="Picture 1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B6AD6197-92D8-1239-6C18-73BCA57460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333" y="1667025"/>
            <a:ext cx="922339" cy="922339"/>
          </a:xfrm>
          <a:prstGeom prst="rect">
            <a:avLst/>
          </a:prstGeom>
        </p:spPr>
      </p:pic>
      <p:pic>
        <p:nvPicPr>
          <p:cNvPr id="17" name="Picture 1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85B6651-78F4-CD09-B394-EA7AB17904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318" y="3285149"/>
            <a:ext cx="922339" cy="92233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4E76DFC-69F1-75F3-70E2-8919913FFFC7}"/>
              </a:ext>
            </a:extLst>
          </p:cNvPr>
          <p:cNvSpPr txBox="1"/>
          <p:nvPr/>
        </p:nvSpPr>
        <p:spPr>
          <a:xfrm>
            <a:off x="3561340" y="4922957"/>
            <a:ext cx="580691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U" dirty="0"/>
              <a:t>To make a functional chatbot system in the bank, we need: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ability to reason and infer;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ability to call API, SQL query and document retrieval;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ability to format and filter results;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(Option) Integrate with a translator.</a:t>
            </a:r>
            <a:endParaRPr lang="en-LU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98DF8A2-B098-F908-7B1D-9E5D788470FC}"/>
              </a:ext>
            </a:extLst>
          </p:cNvPr>
          <p:cNvCxnSpPr>
            <a:stCxn id="3" idx="3"/>
            <a:endCxn id="7" idx="1"/>
          </p:cNvCxnSpPr>
          <p:nvPr/>
        </p:nvCxnSpPr>
        <p:spPr>
          <a:xfrm>
            <a:off x="2860278" y="2127997"/>
            <a:ext cx="1494420" cy="19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31AD67E-2A45-64DA-2452-1723C0F4854F}"/>
              </a:ext>
            </a:extLst>
          </p:cNvPr>
          <p:cNvCxnSpPr>
            <a:cxnSpLocks/>
            <a:stCxn id="7" idx="3"/>
            <a:endCxn id="6" idx="1"/>
          </p:cNvCxnSpPr>
          <p:nvPr/>
        </p:nvCxnSpPr>
        <p:spPr>
          <a:xfrm flipV="1">
            <a:off x="5277037" y="2127501"/>
            <a:ext cx="1494420" cy="69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B07F6D7-7B29-1C06-F77D-898C60847FD5}"/>
              </a:ext>
            </a:extLst>
          </p:cNvPr>
          <p:cNvCxnSpPr>
            <a:cxnSpLocks/>
            <a:endCxn id="17" idx="0"/>
          </p:cNvCxnSpPr>
          <p:nvPr/>
        </p:nvCxnSpPr>
        <p:spPr>
          <a:xfrm flipH="1">
            <a:off x="3607488" y="2599571"/>
            <a:ext cx="834773" cy="685578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4F90C6D7-ACD4-C446-A975-261FD0801308}"/>
              </a:ext>
            </a:extLst>
          </p:cNvPr>
          <p:cNvSpPr txBox="1"/>
          <p:nvPr/>
        </p:nvSpPr>
        <p:spPr>
          <a:xfrm>
            <a:off x="2001413" y="1344728"/>
            <a:ext cx="815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U" dirty="0"/>
              <a:t>Clients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2016B4F-CEC7-C9F8-789E-AFC04BDF9AF8}"/>
              </a:ext>
            </a:extLst>
          </p:cNvPr>
          <p:cNvSpPr txBox="1"/>
          <p:nvPr/>
        </p:nvSpPr>
        <p:spPr>
          <a:xfrm>
            <a:off x="4397827" y="1310336"/>
            <a:ext cx="826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U" dirty="0"/>
              <a:t>Agents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DA15F77-1153-655A-BC1F-B6B2A3561B2E}"/>
              </a:ext>
            </a:extLst>
          </p:cNvPr>
          <p:cNvSpPr txBox="1"/>
          <p:nvPr/>
        </p:nvSpPr>
        <p:spPr>
          <a:xfrm>
            <a:off x="6762013" y="1344728"/>
            <a:ext cx="999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U" dirty="0"/>
              <a:t>Chat-bot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25C4E46-06D8-EB04-48D0-7760707083A6}"/>
              </a:ext>
            </a:extLst>
          </p:cNvPr>
          <p:cNvSpPr txBox="1"/>
          <p:nvPr/>
        </p:nvSpPr>
        <p:spPr>
          <a:xfrm>
            <a:off x="3091769" y="4143856"/>
            <a:ext cx="1118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U" dirty="0"/>
              <a:t>Translator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6409D8D-7A76-604E-F53E-F17CA2023D0F}"/>
              </a:ext>
            </a:extLst>
          </p:cNvPr>
          <p:cNvSpPr txBox="1"/>
          <p:nvPr/>
        </p:nvSpPr>
        <p:spPr>
          <a:xfrm>
            <a:off x="5125533" y="4143856"/>
            <a:ext cx="114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U" dirty="0"/>
              <a:t>Databases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71A09FE-652E-EEE0-9815-52B3671E3A7B}"/>
              </a:ext>
            </a:extLst>
          </p:cNvPr>
          <p:cNvSpPr txBox="1"/>
          <p:nvPr/>
        </p:nvSpPr>
        <p:spPr>
          <a:xfrm>
            <a:off x="6660204" y="4143856"/>
            <a:ext cx="1260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U" dirty="0"/>
              <a:t>API Callings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DDC04BE-8962-C232-8FA8-A5CD8A18A913}"/>
              </a:ext>
            </a:extLst>
          </p:cNvPr>
          <p:cNvSpPr txBox="1"/>
          <p:nvPr/>
        </p:nvSpPr>
        <p:spPr>
          <a:xfrm>
            <a:off x="8117543" y="4143856"/>
            <a:ext cx="1254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U" dirty="0"/>
              <a:t>Documents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A12BCD9-93F5-EAF4-EAA4-CCA78B3D0DF0}"/>
              </a:ext>
            </a:extLst>
          </p:cNvPr>
          <p:cNvCxnSpPr>
            <a:cxnSpLocks/>
            <a:endCxn id="5" idx="0"/>
          </p:cNvCxnSpPr>
          <p:nvPr/>
        </p:nvCxnSpPr>
        <p:spPr>
          <a:xfrm flipH="1">
            <a:off x="5738207" y="2588670"/>
            <a:ext cx="1295945" cy="696477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FFA3180-3410-6F1C-C364-61FDE30E434B}"/>
              </a:ext>
            </a:extLst>
          </p:cNvPr>
          <p:cNvCxnSpPr>
            <a:cxnSpLocks/>
            <a:stCxn id="6" idx="2"/>
            <a:endCxn id="9" idx="0"/>
          </p:cNvCxnSpPr>
          <p:nvPr/>
        </p:nvCxnSpPr>
        <p:spPr>
          <a:xfrm flipH="1">
            <a:off x="7232626" y="2588670"/>
            <a:ext cx="1" cy="696479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92225A39-C080-A6F2-2760-42310CABC833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7495322" y="2594121"/>
            <a:ext cx="1231724" cy="691025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C529E4F4-23C4-FA71-CA91-0E7BFA92BF35}"/>
              </a:ext>
            </a:extLst>
          </p:cNvPr>
          <p:cNvCxnSpPr>
            <a:cxnSpLocks/>
            <a:stCxn id="6" idx="3"/>
            <a:endCxn id="13" idx="1"/>
          </p:cNvCxnSpPr>
          <p:nvPr/>
        </p:nvCxnSpPr>
        <p:spPr>
          <a:xfrm>
            <a:off x="7693796" y="2127501"/>
            <a:ext cx="1217537" cy="69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AC3BEC93-6E32-8EB8-516D-2CC0E8B83782}"/>
              </a:ext>
            </a:extLst>
          </p:cNvPr>
          <p:cNvSpPr txBox="1"/>
          <p:nvPr/>
        </p:nvSpPr>
        <p:spPr>
          <a:xfrm>
            <a:off x="8946891" y="1361322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U" dirty="0"/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31751106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F0F25B7-C2B7-4750-9859-89392D837B9E}"/>
              </a:ext>
            </a:extLst>
          </p:cNvPr>
          <p:cNvSpPr/>
          <p:nvPr/>
        </p:nvSpPr>
        <p:spPr>
          <a:xfrm>
            <a:off x="571501" y="373463"/>
            <a:ext cx="4345372" cy="83099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400" b="1">
                <a:latin typeface="Arial"/>
                <a:cs typeface="Arial"/>
              </a:rPr>
              <a:t>Context &amp; Challenges: Financial Documents Tasks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F440F8E-F907-4D1E-8B63-A4129BAC86DB}"/>
              </a:ext>
            </a:extLst>
          </p:cNvPr>
          <p:cNvCxnSpPr>
            <a:cxnSpLocks/>
          </p:cNvCxnSpPr>
          <p:nvPr/>
        </p:nvCxnSpPr>
        <p:spPr>
          <a:xfrm flipH="1">
            <a:off x="643236" y="131876"/>
            <a:ext cx="1154876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92491B4-AA79-4E5A-A21D-616D61669DF6}"/>
              </a:ext>
            </a:extLst>
          </p:cNvPr>
          <p:cNvCxnSpPr>
            <a:cxnSpLocks/>
          </p:cNvCxnSpPr>
          <p:nvPr/>
        </p:nvCxnSpPr>
        <p:spPr>
          <a:xfrm flipH="1">
            <a:off x="1" y="131876"/>
            <a:ext cx="43814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D135DB96-693E-5E4D-9187-AB91CDD09ECD}"/>
              </a:ext>
            </a:extLst>
          </p:cNvPr>
          <p:cNvSpPr/>
          <p:nvPr/>
        </p:nvSpPr>
        <p:spPr>
          <a:xfrm>
            <a:off x="5282207" y="2661904"/>
            <a:ext cx="1728249" cy="17237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U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2CD7385-32E9-DC40-1E69-53476BC01B7E}"/>
              </a:ext>
            </a:extLst>
          </p:cNvPr>
          <p:cNvSpPr txBox="1">
            <a:spLocks/>
          </p:cNvSpPr>
          <p:nvPr/>
        </p:nvSpPr>
        <p:spPr>
          <a:xfrm>
            <a:off x="219075" y="1417320"/>
            <a:ext cx="11245850" cy="40233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GB" sz="2000" b="1" dirty="0">
                <a:solidFill>
                  <a:schemeClr val="accent1">
                    <a:lumMod val="75000"/>
                  </a:schemeClr>
                </a:solidFill>
              </a:rPr>
              <a:t>Massive documents repositories </a:t>
            </a:r>
          </a:p>
          <a:p>
            <a:pPr marL="384175" lvl="2" indent="0">
              <a:buFont typeface="Arial" panose="020B0604020202020204" pitchFamily="34" charset="0"/>
              <a:buNone/>
            </a:pPr>
            <a:r>
              <a:rPr lang="en-GB" dirty="0"/>
              <a:t> 	</a:t>
            </a:r>
            <a:r>
              <a:rPr lang="en-GB" sz="1800" dirty="0"/>
              <a:t>Banks generate and store vast amounts of unstructured data (e.g., financial reports, contracts, 	compliance documents..).</a:t>
            </a:r>
          </a:p>
          <a:p>
            <a:pPr lvl="1"/>
            <a:r>
              <a:rPr lang="en-GB" sz="2000" b="1" dirty="0">
                <a:solidFill>
                  <a:schemeClr val="accent1">
                    <a:lumMod val="75000"/>
                  </a:schemeClr>
                </a:solidFill>
              </a:rPr>
              <a:t>Complex Queries</a:t>
            </a:r>
          </a:p>
          <a:p>
            <a:pPr marL="384175" lvl="2" indent="0">
              <a:buFont typeface="Arial" panose="020B0604020202020204" pitchFamily="34" charset="0"/>
              <a:buNone/>
            </a:pPr>
            <a:r>
              <a:rPr lang="en-GB" dirty="0"/>
              <a:t>	</a:t>
            </a:r>
            <a:r>
              <a:rPr lang="en-GB" sz="1800" dirty="0"/>
              <a:t>Often requiring cross-referencing information from multiple sources (e.g., regulations, internal 	policies) and different modalities (text, tables, diagrams.. etc).</a:t>
            </a:r>
          </a:p>
          <a:p>
            <a:pPr lvl="1"/>
            <a:r>
              <a:rPr lang="en-GB" sz="2000" b="1" dirty="0">
                <a:solidFill>
                  <a:schemeClr val="accent1">
                    <a:lumMod val="75000"/>
                  </a:schemeClr>
                </a:solidFill>
              </a:rPr>
              <a:t>Time Sensitivity</a:t>
            </a:r>
          </a:p>
          <a:p>
            <a:pPr marL="384175" lvl="2" indent="0">
              <a:buFont typeface="Arial" panose="020B0604020202020204" pitchFamily="34" charset="0"/>
              <a:buNone/>
            </a:pPr>
            <a:r>
              <a:rPr lang="en-GB" dirty="0"/>
              <a:t>	</a:t>
            </a:r>
            <a:r>
              <a:rPr lang="en-GB" sz="1800" dirty="0"/>
              <a:t>Quick, accurate access to relevant information is critical for decision-making.</a:t>
            </a:r>
          </a:p>
          <a:p>
            <a:pPr marL="201295" lvl="1" indent="0">
              <a:buFont typeface="Arial" panose="020B0604020202020204" pitchFamily="34" charset="0"/>
              <a:buNone/>
            </a:pPr>
            <a:endParaRPr lang="en-GB" sz="20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FF94834-93FE-FBB8-951B-036BB0840D1B}"/>
              </a:ext>
            </a:extLst>
          </p:cNvPr>
          <p:cNvGrpSpPr/>
          <p:nvPr/>
        </p:nvGrpSpPr>
        <p:grpSpPr>
          <a:xfrm>
            <a:off x="2066688" y="4561535"/>
            <a:ext cx="1626856" cy="1556345"/>
            <a:chOff x="866047" y="3848392"/>
            <a:chExt cx="2114210" cy="202257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24AD1E9-C112-93C8-D457-A2D28F91B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28417" y="3848392"/>
              <a:ext cx="1189472" cy="118947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A60E318-2219-54C8-9F65-6AE78040C219}"/>
                </a:ext>
              </a:extLst>
            </p:cNvPr>
            <p:cNvSpPr txBox="1"/>
            <p:nvPr/>
          </p:nvSpPr>
          <p:spPr>
            <a:xfrm>
              <a:off x="866047" y="5031017"/>
              <a:ext cx="2114210" cy="8399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Big documents </a:t>
              </a:r>
            </a:p>
            <a:p>
              <a:pPr algn="ctr"/>
              <a:r>
                <a:rPr lang="en-US" dirty="0"/>
                <a:t>datasets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B432FB3-0462-B9E3-1871-E804628BF206}"/>
              </a:ext>
            </a:extLst>
          </p:cNvPr>
          <p:cNvGrpSpPr/>
          <p:nvPr/>
        </p:nvGrpSpPr>
        <p:grpSpPr>
          <a:xfrm>
            <a:off x="7676050" y="4530864"/>
            <a:ext cx="1833835" cy="1549412"/>
            <a:chOff x="3341123" y="5232962"/>
            <a:chExt cx="2383194" cy="201356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7D3DDC0-F471-F888-DC00-9C0C807DB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62449" y="5232962"/>
              <a:ext cx="1189471" cy="118947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289AD17-BDA5-7071-0801-D0F7D07F7C2F}"/>
                </a:ext>
              </a:extLst>
            </p:cNvPr>
            <p:cNvSpPr txBox="1"/>
            <p:nvPr/>
          </p:nvSpPr>
          <p:spPr>
            <a:xfrm>
              <a:off x="3341123" y="6406579"/>
              <a:ext cx="2383194" cy="8399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/>
                <a:t>Human are prone</a:t>
              </a:r>
            </a:p>
            <a:p>
              <a:pPr algn="ctr"/>
              <a:r>
                <a:rPr lang="en-US"/>
                <a:t> to errors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53734E7-3EFF-A4BC-1E06-00171665AFD0}"/>
              </a:ext>
            </a:extLst>
          </p:cNvPr>
          <p:cNvGrpSpPr/>
          <p:nvPr/>
        </p:nvGrpSpPr>
        <p:grpSpPr>
          <a:xfrm>
            <a:off x="4916873" y="4630949"/>
            <a:ext cx="1324767" cy="1087196"/>
            <a:chOff x="5485236" y="4057323"/>
            <a:chExt cx="1721625" cy="141288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5269628-0695-6312-B42D-2AEEFA8D8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6000" y="4057323"/>
              <a:ext cx="980541" cy="98054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1F256D6-6051-20E1-FAF5-BCE3DEE23F0D}"/>
                </a:ext>
              </a:extLst>
            </p:cNvPr>
            <p:cNvSpPr txBox="1"/>
            <p:nvPr/>
          </p:nvSpPr>
          <p:spPr>
            <a:xfrm>
              <a:off x="5485236" y="5100876"/>
              <a:ext cx="17216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Time consuming</a:t>
              </a:r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6524B8-8BDB-FB3C-0F8D-97750A256B4E}"/>
              </a:ext>
            </a:extLst>
          </p:cNvPr>
          <p:cNvSpPr txBox="1">
            <a:spLocks/>
          </p:cNvSpPr>
          <p:nvPr/>
        </p:nvSpPr>
        <p:spPr>
          <a:xfrm>
            <a:off x="543600" y="151200"/>
            <a:ext cx="4873665" cy="2311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800" kern="12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800" kern="12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800" kern="12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800" kern="12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800" kern="12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A Software Engineering Research Team’s Dive into FinTech</a:t>
            </a:r>
            <a:endParaRPr lang="en-US" b="1">
              <a:ea typeface="Calibri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7232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27F236-F935-B088-1AA5-97F34CCC88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9E2C58E4-DC99-42BA-F30A-9CF3E0823DF2}"/>
              </a:ext>
            </a:extLst>
          </p:cNvPr>
          <p:cNvSpPr/>
          <p:nvPr/>
        </p:nvSpPr>
        <p:spPr>
          <a:xfrm>
            <a:off x="1304985" y="3308436"/>
            <a:ext cx="3442535" cy="2812626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D14AA6D-DE0F-E0EE-13DD-4165E47B279F}"/>
              </a:ext>
            </a:extLst>
          </p:cNvPr>
          <p:cNvSpPr/>
          <p:nvPr/>
        </p:nvSpPr>
        <p:spPr>
          <a:xfrm>
            <a:off x="571501" y="373463"/>
            <a:ext cx="4345372" cy="83099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400" b="1">
                <a:latin typeface="Arial"/>
                <a:cs typeface="Arial"/>
              </a:rPr>
              <a:t>Context &amp; Challenges:</a:t>
            </a:r>
          </a:p>
          <a:p>
            <a:r>
              <a:rPr lang="en-US" sz="2400" b="1">
                <a:latin typeface="Arial"/>
                <a:cs typeface="Arial"/>
              </a:rPr>
              <a:t>Financial Documents Tasks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A796DC7-24EB-6CEE-0BDE-7EAB2A8385DC}"/>
              </a:ext>
            </a:extLst>
          </p:cNvPr>
          <p:cNvCxnSpPr>
            <a:cxnSpLocks/>
          </p:cNvCxnSpPr>
          <p:nvPr/>
        </p:nvCxnSpPr>
        <p:spPr>
          <a:xfrm flipH="1">
            <a:off x="643236" y="131876"/>
            <a:ext cx="1154876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85A6691-6895-9415-867C-9367E5C5144E}"/>
              </a:ext>
            </a:extLst>
          </p:cNvPr>
          <p:cNvCxnSpPr>
            <a:cxnSpLocks/>
          </p:cNvCxnSpPr>
          <p:nvPr/>
        </p:nvCxnSpPr>
        <p:spPr>
          <a:xfrm flipH="1">
            <a:off x="1" y="131876"/>
            <a:ext cx="43814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9F981FEC-B7A3-E113-E808-800DDF6140FD}"/>
              </a:ext>
            </a:extLst>
          </p:cNvPr>
          <p:cNvSpPr/>
          <p:nvPr/>
        </p:nvSpPr>
        <p:spPr>
          <a:xfrm>
            <a:off x="5282207" y="2661904"/>
            <a:ext cx="1728249" cy="17237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U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A5CA47A-B089-D5BA-431E-49C53E745926}"/>
              </a:ext>
            </a:extLst>
          </p:cNvPr>
          <p:cNvSpPr txBox="1">
            <a:spLocks/>
          </p:cNvSpPr>
          <p:nvPr/>
        </p:nvSpPr>
        <p:spPr>
          <a:xfrm>
            <a:off x="219075" y="1417320"/>
            <a:ext cx="11245850" cy="40233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GB" sz="2000" b="1">
                <a:solidFill>
                  <a:schemeClr val="accent1">
                    <a:lumMod val="75000"/>
                  </a:schemeClr>
                </a:solidFill>
              </a:rPr>
              <a:t>Automation potential</a:t>
            </a:r>
          </a:p>
          <a:p>
            <a:pPr marL="457200" lvl="1" indent="0">
              <a:buNone/>
            </a:pPr>
            <a:r>
              <a:rPr lang="en-GB" sz="2000" b="1"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en-GB" sz="1800"/>
              <a:t>AI and NLP can:</a:t>
            </a:r>
          </a:p>
          <a:p>
            <a:pPr lvl="3"/>
            <a:r>
              <a:rPr lang="en-GB"/>
              <a:t>Reduce manual effort in massive document search</a:t>
            </a:r>
          </a:p>
          <a:p>
            <a:pPr lvl="3"/>
            <a:r>
              <a:rPr lang="en-GB"/>
              <a:t>Optimize documents-related tasks: Document understanding, Question-Answering.. Etc.</a:t>
            </a:r>
          </a:p>
          <a:p>
            <a:pPr marL="914400" lvl="2" indent="0">
              <a:buNone/>
            </a:pPr>
            <a:r>
              <a:rPr lang="en-GB" sz="1800">
                <a:sym typeface="Wingdings" pitchFamily="2" charset="2"/>
              </a:rPr>
              <a:t> </a:t>
            </a:r>
            <a:r>
              <a:rPr lang="en-GB" sz="1800"/>
              <a:t>Saving time and resources while minimizing human error.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2FF14E2-0B60-929A-51D1-512BE440471D}"/>
              </a:ext>
            </a:extLst>
          </p:cNvPr>
          <p:cNvGrpSpPr/>
          <p:nvPr/>
        </p:nvGrpSpPr>
        <p:grpSpPr>
          <a:xfrm>
            <a:off x="1361242" y="3523773"/>
            <a:ext cx="1261849" cy="1288789"/>
            <a:chOff x="939156" y="3848393"/>
            <a:chExt cx="1901972" cy="194257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E40525E-337A-2E0E-30C7-027940DF66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28418" y="3848393"/>
              <a:ext cx="1120058" cy="112005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BB69E69-1E29-EDF4-B526-E3B3A9EF0462}"/>
                </a:ext>
              </a:extLst>
            </p:cNvPr>
            <p:cNvSpPr txBox="1"/>
            <p:nvPr/>
          </p:nvSpPr>
          <p:spPr>
            <a:xfrm>
              <a:off x="939156" y="5031017"/>
              <a:ext cx="1901972" cy="7599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/>
                <a:t>Big documents </a:t>
              </a:r>
            </a:p>
            <a:p>
              <a:pPr algn="ctr"/>
              <a:r>
                <a:rPr lang="en-US" sz="1600"/>
                <a:t>datasets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220F21A-7C12-85E1-711E-C6EC24CF65D9}"/>
              </a:ext>
            </a:extLst>
          </p:cNvPr>
          <p:cNvGrpSpPr/>
          <p:nvPr/>
        </p:nvGrpSpPr>
        <p:grpSpPr>
          <a:xfrm>
            <a:off x="2461285" y="4778648"/>
            <a:ext cx="1420015" cy="1186770"/>
            <a:chOff x="3318351" y="5232963"/>
            <a:chExt cx="2140375" cy="178880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AC4532F-D7E6-DCF2-5525-820DEE864F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62449" y="5232963"/>
              <a:ext cx="974043" cy="97404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A99C240-842D-7DE7-138F-DD25626B3A22}"/>
                </a:ext>
              </a:extLst>
            </p:cNvPr>
            <p:cNvSpPr txBox="1"/>
            <p:nvPr/>
          </p:nvSpPr>
          <p:spPr>
            <a:xfrm>
              <a:off x="3318351" y="6261816"/>
              <a:ext cx="2140375" cy="7599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/>
                <a:t>Human are prone</a:t>
              </a:r>
            </a:p>
            <a:p>
              <a:pPr algn="ctr"/>
              <a:r>
                <a:rPr lang="en-US" sz="1600"/>
                <a:t> to errors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E7491E1-D378-4415-C64A-213B2538EF99}"/>
              </a:ext>
            </a:extLst>
          </p:cNvPr>
          <p:cNvGrpSpPr/>
          <p:nvPr/>
        </p:nvGrpSpPr>
        <p:grpSpPr>
          <a:xfrm>
            <a:off x="3370684" y="3429000"/>
            <a:ext cx="1188985" cy="957698"/>
            <a:chOff x="5683292" y="4057324"/>
            <a:chExt cx="1792146" cy="144352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AB13368-3366-DC01-E37D-AE1CF2073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6001" y="4057324"/>
              <a:ext cx="929864" cy="92986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64884B1-DB7D-7D5E-F1B5-77157485CE6F}"/>
                </a:ext>
              </a:extLst>
            </p:cNvPr>
            <p:cNvSpPr txBox="1"/>
            <p:nvPr/>
          </p:nvSpPr>
          <p:spPr>
            <a:xfrm>
              <a:off x="5683292" y="5100876"/>
              <a:ext cx="1792146" cy="3999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/>
                <a:t>Time consuming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F28CF2A-4131-234D-BFAE-212EC85EED14}"/>
              </a:ext>
            </a:extLst>
          </p:cNvPr>
          <p:cNvGrpSpPr/>
          <p:nvPr/>
        </p:nvGrpSpPr>
        <p:grpSpPr>
          <a:xfrm>
            <a:off x="8793524" y="4286891"/>
            <a:ext cx="1355307" cy="1626318"/>
            <a:chOff x="8866953" y="4046761"/>
            <a:chExt cx="1807920" cy="216943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215B9E7-586A-2025-49FE-9665ED103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76178" y="4046761"/>
              <a:ext cx="1189473" cy="118947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B705C21-1241-2926-FC26-BE4360073D40}"/>
                </a:ext>
              </a:extLst>
            </p:cNvPr>
            <p:cNvSpPr txBox="1"/>
            <p:nvPr/>
          </p:nvSpPr>
          <p:spPr>
            <a:xfrm>
              <a:off x="8866953" y="5354020"/>
              <a:ext cx="1807920" cy="8621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/>
                <a:t>Automation </a:t>
              </a:r>
            </a:p>
            <a:p>
              <a:pPr algn="ctr"/>
              <a:r>
                <a:rPr lang="en-US"/>
                <a:t>with AI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A46CA9D-D3FC-BF81-B453-9B69547EC61E}"/>
              </a:ext>
            </a:extLst>
          </p:cNvPr>
          <p:cNvGrpSpPr/>
          <p:nvPr/>
        </p:nvGrpSpPr>
        <p:grpSpPr>
          <a:xfrm>
            <a:off x="5506365" y="4083049"/>
            <a:ext cx="2418791" cy="982512"/>
            <a:chOff x="6509065" y="3501561"/>
            <a:chExt cx="2418791" cy="982512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37F3C805-9308-1C5F-90F3-50D61D9C5B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09065" y="4482786"/>
              <a:ext cx="2418791" cy="1287"/>
            </a:xfrm>
            <a:prstGeom prst="straightConnector1">
              <a:avLst/>
            </a:prstGeom>
            <a:ln w="5715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BDA6976-7FCD-4C72-B04C-FF2109FE0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98123" y="3501561"/>
              <a:ext cx="680115" cy="680115"/>
            </a:xfrm>
            <a:prstGeom prst="rect">
              <a:avLst/>
            </a:prstGeom>
          </p:spPr>
        </p:pic>
      </p:grp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1836D6AE-B965-5024-7D0D-C09EDCA461EC}"/>
              </a:ext>
            </a:extLst>
          </p:cNvPr>
          <p:cNvSpPr txBox="1">
            <a:spLocks/>
          </p:cNvSpPr>
          <p:nvPr/>
        </p:nvSpPr>
        <p:spPr>
          <a:xfrm>
            <a:off x="543600" y="151200"/>
            <a:ext cx="4873665" cy="2311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800" kern="12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800" kern="12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800" kern="12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800" kern="12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800" kern="12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A Software Engineering Research Team’s Dive into FinTech</a:t>
            </a:r>
            <a:endParaRPr lang="en-US" b="1">
              <a:ea typeface="Calibri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5009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>
          <a:extLst>
            <a:ext uri="{FF2B5EF4-FFF2-40B4-BE49-F238E27FC236}">
              <a16:creationId xmlns:a16="http://schemas.microsoft.com/office/drawing/2014/main" id="{E9DC5234-8CD6-95AA-F2A4-D48F4338C8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415D3D-EFBF-FA4A-DC13-640024FA660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90686" y="266755"/>
            <a:ext cx="11210628" cy="914400"/>
          </a:xfrm>
        </p:spPr>
        <p:txBody>
          <a:bodyPr/>
          <a:lstStyle/>
          <a:p>
            <a:r>
              <a:rPr lang="en-US" dirty="0"/>
              <a:t>LLM-RAG System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B3F915-EF29-B3E3-1064-0F0D661736E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1556" y="5952930"/>
            <a:ext cx="1303663" cy="328634"/>
          </a:xfrm>
          <a:prstGeom prst="rect">
            <a:avLst/>
          </a:prstGeom>
        </p:spPr>
      </p:pic>
      <p:pic>
        <p:nvPicPr>
          <p:cNvPr id="3" name="Content Placeholder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1EC427A-BF85-A9D6-9586-FA102E170E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940" y="1666034"/>
            <a:ext cx="922338" cy="923925"/>
          </a:xfrm>
          <a:prstGeom prst="rect">
            <a:avLst/>
          </a:prstGeom>
        </p:spPr>
      </p:pic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B4F9A45C-CF48-B948-6280-0CE23AB21C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037" y="3285147"/>
            <a:ext cx="922339" cy="922339"/>
          </a:xfrm>
          <a:prstGeom prst="rect">
            <a:avLst/>
          </a:prstGeom>
        </p:spPr>
      </p:pic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728BB44-23E5-93D9-D042-A3E018145B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457" y="1666331"/>
            <a:ext cx="922339" cy="922339"/>
          </a:xfrm>
          <a:prstGeom prst="rect">
            <a:avLst/>
          </a:prstGeom>
        </p:spPr>
      </p:pic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5BA32FA-F650-5B9B-FFF7-1E7A46BABB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698" y="1667025"/>
            <a:ext cx="922339" cy="922339"/>
          </a:xfrm>
          <a:prstGeom prst="rect">
            <a:avLst/>
          </a:prstGeom>
        </p:spPr>
      </p:pic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DE6D012-43BE-80C3-6188-A5E77A2ECF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456" y="3285149"/>
            <a:ext cx="922339" cy="922339"/>
          </a:xfrm>
          <a:prstGeom prst="rect">
            <a:avLst/>
          </a:prstGeom>
        </p:spPr>
      </p:pic>
      <p:pic>
        <p:nvPicPr>
          <p:cNvPr id="11" name="Picture 1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9FC6144-23D3-9083-8970-DD695B6AB6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876" y="3285146"/>
            <a:ext cx="922339" cy="922339"/>
          </a:xfrm>
          <a:prstGeom prst="rect">
            <a:avLst/>
          </a:prstGeom>
        </p:spPr>
      </p:pic>
      <p:pic>
        <p:nvPicPr>
          <p:cNvPr id="13" name="Picture 1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4C405C5-FDCA-4620-409F-A410D2C84A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333" y="1667025"/>
            <a:ext cx="922339" cy="922339"/>
          </a:xfrm>
          <a:prstGeom prst="rect">
            <a:avLst/>
          </a:prstGeom>
        </p:spPr>
      </p:pic>
      <p:pic>
        <p:nvPicPr>
          <p:cNvPr id="17" name="Picture 1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8B1373A4-AAA4-24BC-4BEE-361C004B2DF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318" y="3285149"/>
            <a:ext cx="922339" cy="92233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AF27A62-D3F3-C682-013A-09B1E9D4A994}"/>
              </a:ext>
            </a:extLst>
          </p:cNvPr>
          <p:cNvSpPr txBox="1"/>
          <p:nvPr/>
        </p:nvSpPr>
        <p:spPr>
          <a:xfrm>
            <a:off x="3561340" y="4922957"/>
            <a:ext cx="580691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U" dirty="0"/>
              <a:t>To make a functional chatbot system in the bank, we need: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ability to reason and infer;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ability to call API, SQL query and document retrieval;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ability to format and filter results;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(Option) Integrate with a translator.</a:t>
            </a:r>
            <a:endParaRPr lang="en-LU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A37C71B-16B4-EF90-8215-AA7736435E4B}"/>
              </a:ext>
            </a:extLst>
          </p:cNvPr>
          <p:cNvCxnSpPr>
            <a:stCxn id="3" idx="3"/>
            <a:endCxn id="7" idx="1"/>
          </p:cNvCxnSpPr>
          <p:nvPr/>
        </p:nvCxnSpPr>
        <p:spPr>
          <a:xfrm>
            <a:off x="2860278" y="2127997"/>
            <a:ext cx="1494420" cy="19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6EB94EA-47B2-DDB5-72F5-EF1ABC521CEC}"/>
              </a:ext>
            </a:extLst>
          </p:cNvPr>
          <p:cNvCxnSpPr>
            <a:cxnSpLocks/>
            <a:stCxn id="7" idx="3"/>
            <a:endCxn id="6" idx="1"/>
          </p:cNvCxnSpPr>
          <p:nvPr/>
        </p:nvCxnSpPr>
        <p:spPr>
          <a:xfrm flipV="1">
            <a:off x="5277037" y="2127501"/>
            <a:ext cx="1494420" cy="69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407A344-E80D-283F-BBED-01D9C77EDC0E}"/>
              </a:ext>
            </a:extLst>
          </p:cNvPr>
          <p:cNvCxnSpPr>
            <a:cxnSpLocks/>
            <a:endCxn id="17" idx="0"/>
          </p:cNvCxnSpPr>
          <p:nvPr/>
        </p:nvCxnSpPr>
        <p:spPr>
          <a:xfrm flipH="1">
            <a:off x="3607488" y="2599571"/>
            <a:ext cx="834773" cy="685578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B1EEE297-4255-78CF-67B3-86FD051B080D}"/>
              </a:ext>
            </a:extLst>
          </p:cNvPr>
          <p:cNvSpPr txBox="1"/>
          <p:nvPr/>
        </p:nvSpPr>
        <p:spPr>
          <a:xfrm>
            <a:off x="2001413" y="1344728"/>
            <a:ext cx="815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U" dirty="0"/>
              <a:t>Clients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F910743-482C-33B8-F0B6-0BE35BDCEBA0}"/>
              </a:ext>
            </a:extLst>
          </p:cNvPr>
          <p:cNvSpPr txBox="1"/>
          <p:nvPr/>
        </p:nvSpPr>
        <p:spPr>
          <a:xfrm>
            <a:off x="4397827" y="1310336"/>
            <a:ext cx="826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U" dirty="0"/>
              <a:t>Agents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A9D738-2612-388C-81C0-73C001DD3462}"/>
              </a:ext>
            </a:extLst>
          </p:cNvPr>
          <p:cNvSpPr txBox="1"/>
          <p:nvPr/>
        </p:nvSpPr>
        <p:spPr>
          <a:xfrm>
            <a:off x="6762013" y="1344728"/>
            <a:ext cx="999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U" dirty="0"/>
              <a:t>Chat-bot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0BE204E-0CA8-D6D1-E670-301CC0843A3A}"/>
              </a:ext>
            </a:extLst>
          </p:cNvPr>
          <p:cNvSpPr txBox="1"/>
          <p:nvPr/>
        </p:nvSpPr>
        <p:spPr>
          <a:xfrm>
            <a:off x="3091769" y="4143856"/>
            <a:ext cx="1118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U" dirty="0"/>
              <a:t>Translator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6B97EDB-A5F8-E641-4C6D-06CC9F3A50A4}"/>
              </a:ext>
            </a:extLst>
          </p:cNvPr>
          <p:cNvSpPr txBox="1"/>
          <p:nvPr/>
        </p:nvSpPr>
        <p:spPr>
          <a:xfrm>
            <a:off x="5125533" y="4143856"/>
            <a:ext cx="114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U" dirty="0"/>
              <a:t>Databases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325653E-B5EA-7C35-23D6-087608EE4504}"/>
              </a:ext>
            </a:extLst>
          </p:cNvPr>
          <p:cNvSpPr txBox="1"/>
          <p:nvPr/>
        </p:nvSpPr>
        <p:spPr>
          <a:xfrm>
            <a:off x="6660204" y="4143856"/>
            <a:ext cx="1260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U" dirty="0"/>
              <a:t>API Callings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4BD326F-0FB4-5927-9511-4A4D7C4186B9}"/>
              </a:ext>
            </a:extLst>
          </p:cNvPr>
          <p:cNvSpPr txBox="1"/>
          <p:nvPr/>
        </p:nvSpPr>
        <p:spPr>
          <a:xfrm>
            <a:off x="8117543" y="4143856"/>
            <a:ext cx="1254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U" dirty="0"/>
              <a:t>Documents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87176A3-E6E0-5135-B4E2-D4E1D764EFC8}"/>
              </a:ext>
            </a:extLst>
          </p:cNvPr>
          <p:cNvCxnSpPr>
            <a:cxnSpLocks/>
            <a:endCxn id="5" idx="0"/>
          </p:cNvCxnSpPr>
          <p:nvPr/>
        </p:nvCxnSpPr>
        <p:spPr>
          <a:xfrm flipH="1">
            <a:off x="5738207" y="2588670"/>
            <a:ext cx="1295945" cy="696477"/>
          </a:xfrm>
          <a:prstGeom prst="straightConnector1">
            <a:avLst/>
          </a:prstGeom>
          <a:ln w="76200"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B4E8030B-C9D7-AA66-9B8C-9540BCB22338}"/>
              </a:ext>
            </a:extLst>
          </p:cNvPr>
          <p:cNvCxnSpPr>
            <a:cxnSpLocks/>
            <a:stCxn id="6" idx="2"/>
            <a:endCxn id="9" idx="0"/>
          </p:cNvCxnSpPr>
          <p:nvPr/>
        </p:nvCxnSpPr>
        <p:spPr>
          <a:xfrm flipH="1">
            <a:off x="7232626" y="2588670"/>
            <a:ext cx="1" cy="696479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39A98814-2CA4-4869-CA78-54C518F111F9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7495322" y="2594121"/>
            <a:ext cx="1231724" cy="691025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CCC7C08A-556B-264C-6453-A9CBE914A8BD}"/>
              </a:ext>
            </a:extLst>
          </p:cNvPr>
          <p:cNvCxnSpPr>
            <a:cxnSpLocks/>
            <a:stCxn id="6" idx="3"/>
            <a:endCxn id="13" idx="1"/>
          </p:cNvCxnSpPr>
          <p:nvPr/>
        </p:nvCxnSpPr>
        <p:spPr>
          <a:xfrm>
            <a:off x="7693796" y="2127501"/>
            <a:ext cx="1217537" cy="69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90849D52-25E1-EDD4-D147-8933DEFE9E5F}"/>
              </a:ext>
            </a:extLst>
          </p:cNvPr>
          <p:cNvSpPr txBox="1"/>
          <p:nvPr/>
        </p:nvSpPr>
        <p:spPr>
          <a:xfrm>
            <a:off x="8946891" y="1361322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U" dirty="0"/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32944009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2EABA1-D694-DE2E-E4E3-92573EECB6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F8F4A18-9663-2FB5-483D-16E4EE0E3F61}"/>
              </a:ext>
            </a:extLst>
          </p:cNvPr>
          <p:cNvSpPr/>
          <p:nvPr/>
        </p:nvSpPr>
        <p:spPr>
          <a:xfrm>
            <a:off x="571501" y="373463"/>
            <a:ext cx="4098222" cy="83099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400" b="1">
                <a:latin typeface="Arial"/>
                <a:cs typeface="Arial"/>
              </a:rPr>
              <a:t>Context &amp; Challenges: Databases &amp; APIs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9E8A548-91F1-2365-D7B1-DC7B8848C9B5}"/>
              </a:ext>
            </a:extLst>
          </p:cNvPr>
          <p:cNvCxnSpPr>
            <a:cxnSpLocks/>
          </p:cNvCxnSpPr>
          <p:nvPr/>
        </p:nvCxnSpPr>
        <p:spPr>
          <a:xfrm flipH="1">
            <a:off x="643236" y="131876"/>
            <a:ext cx="1154876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DD93AB4-A8E4-74BC-628A-7BE3CD6F507D}"/>
              </a:ext>
            </a:extLst>
          </p:cNvPr>
          <p:cNvCxnSpPr>
            <a:cxnSpLocks/>
          </p:cNvCxnSpPr>
          <p:nvPr/>
        </p:nvCxnSpPr>
        <p:spPr>
          <a:xfrm flipH="1">
            <a:off x="1" y="131876"/>
            <a:ext cx="43814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110E612C-95A6-DB25-8F69-0A48BCBAFE86}"/>
              </a:ext>
            </a:extLst>
          </p:cNvPr>
          <p:cNvSpPr/>
          <p:nvPr/>
        </p:nvSpPr>
        <p:spPr>
          <a:xfrm>
            <a:off x="5282207" y="2661904"/>
            <a:ext cx="1728249" cy="17237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U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6FABE10-B4A0-7D40-ABDB-416F5EDE744A}"/>
              </a:ext>
            </a:extLst>
          </p:cNvPr>
          <p:cNvSpPr txBox="1">
            <a:spLocks/>
          </p:cNvSpPr>
          <p:nvPr/>
        </p:nvSpPr>
        <p:spPr>
          <a:xfrm>
            <a:off x="219075" y="1417320"/>
            <a:ext cx="11245850" cy="402336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GB" sz="2000" b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Text to SQL on LLMs</a:t>
            </a:r>
            <a:endParaRPr lang="en-GB" sz="1800">
              <a:solidFill>
                <a:schemeClr val="accent1">
                  <a:lumMod val="75000"/>
                </a:schemeClr>
              </a:solidFill>
            </a:endParaRPr>
          </a:p>
          <a:p>
            <a:pPr lvl="2">
              <a:buFont typeface="Wingdings" panose="020B0604020202020204" pitchFamily="34" charset="0"/>
              <a:buChar char="§"/>
            </a:pPr>
            <a:r>
              <a:rPr lang="en-GB" sz="1800" b="1">
                <a:latin typeface="Arial"/>
                <a:cs typeface="Arial"/>
              </a:rPr>
              <a:t>What we find and solved:</a:t>
            </a:r>
            <a:endParaRPr lang="en-GB" sz="1800" b="1"/>
          </a:p>
          <a:p>
            <a:pPr lvl="3"/>
            <a:r>
              <a:rPr lang="en-GB" sz="1600" b="1">
                <a:latin typeface="Arial"/>
                <a:cs typeface="Arial"/>
              </a:rPr>
              <a:t>Find good LLMs for financial scenario</a:t>
            </a:r>
            <a:endParaRPr lang="en-GB" sz="1600" b="1"/>
          </a:p>
          <a:p>
            <a:pPr lvl="3"/>
            <a:r>
              <a:rPr lang="en-GB" sz="1600" b="1">
                <a:solidFill>
                  <a:srgbClr val="000000"/>
                </a:solidFill>
                <a:latin typeface="Arial"/>
                <a:cs typeface="Arial"/>
              </a:rPr>
              <a:t>Solve how to evaluate SQL query when execution is not possible</a:t>
            </a:r>
            <a:endParaRPr lang="en-GB" sz="1600" b="1">
              <a:solidFill>
                <a:srgbClr val="000000"/>
              </a:solidFill>
            </a:endParaRPr>
          </a:p>
          <a:p>
            <a:pPr lvl="3"/>
            <a:endParaRPr lang="en-GB" sz="1400" b="1">
              <a:solidFill>
                <a:srgbClr val="000000"/>
              </a:solidFill>
            </a:endParaRPr>
          </a:p>
          <a:p>
            <a:pPr lvl="3"/>
            <a:endParaRPr lang="en-GB" sz="1400" b="1">
              <a:solidFill>
                <a:srgbClr val="2F5597"/>
              </a:solidFill>
            </a:endParaRPr>
          </a:p>
          <a:p>
            <a:pPr marL="201295" lvl="1" indent="0">
              <a:buNone/>
            </a:pPr>
            <a:endParaRPr lang="en-GB" sz="20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D31E07-6682-726C-4EC9-0FECA5702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324" y="3162993"/>
            <a:ext cx="7670501" cy="302647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92D8C5-96B6-AE3D-EB89-5C577E94ECB3}"/>
              </a:ext>
            </a:extLst>
          </p:cNvPr>
          <p:cNvSpPr txBox="1">
            <a:spLocks/>
          </p:cNvSpPr>
          <p:nvPr/>
        </p:nvSpPr>
        <p:spPr>
          <a:xfrm>
            <a:off x="543600" y="151200"/>
            <a:ext cx="4873665" cy="2311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800" kern="12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800" kern="12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800" kern="12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800" kern="12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800" kern="12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A Software Engineering Research Team’s Dive into FinTech</a:t>
            </a:r>
            <a:endParaRPr lang="en-US" b="1">
              <a:ea typeface="Calibri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1131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>
          <a:extLst>
            <a:ext uri="{FF2B5EF4-FFF2-40B4-BE49-F238E27FC236}">
              <a16:creationId xmlns:a16="http://schemas.microsoft.com/office/drawing/2014/main" id="{51B770C6-076E-48C2-6F81-1165294C92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7EC565-4A6E-B36B-0CD2-ABD879B5B90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90686" y="266755"/>
            <a:ext cx="11210628" cy="914400"/>
          </a:xfrm>
        </p:spPr>
        <p:txBody>
          <a:bodyPr/>
          <a:lstStyle/>
          <a:p>
            <a:r>
              <a:rPr lang="en-US" dirty="0"/>
              <a:t>LLM-RAG System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3805847-EE1C-42F2-5900-D41DFBFDA34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1556" y="5952930"/>
            <a:ext cx="1303663" cy="328634"/>
          </a:xfrm>
          <a:prstGeom prst="rect">
            <a:avLst/>
          </a:prstGeom>
        </p:spPr>
      </p:pic>
      <p:pic>
        <p:nvPicPr>
          <p:cNvPr id="3" name="Content Placeholder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6203CE6-046B-4154-5F4D-A5244C85FE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940" y="1666034"/>
            <a:ext cx="922338" cy="923925"/>
          </a:xfrm>
          <a:prstGeom prst="rect">
            <a:avLst/>
          </a:prstGeom>
        </p:spPr>
      </p:pic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C2B4967-ED42-C99C-81B4-BF335CCF17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037" y="3285147"/>
            <a:ext cx="922339" cy="922339"/>
          </a:xfrm>
          <a:prstGeom prst="rect">
            <a:avLst/>
          </a:prstGeom>
        </p:spPr>
      </p:pic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5E4E1555-EEEC-7DAD-3A46-278E796F32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457" y="1666331"/>
            <a:ext cx="922339" cy="922339"/>
          </a:xfrm>
          <a:prstGeom prst="rect">
            <a:avLst/>
          </a:prstGeom>
        </p:spPr>
      </p:pic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5C1E18C-D54B-7B1F-55B9-174715779E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698" y="1667025"/>
            <a:ext cx="922339" cy="922339"/>
          </a:xfrm>
          <a:prstGeom prst="rect">
            <a:avLst/>
          </a:prstGeom>
        </p:spPr>
      </p:pic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DF3D446-B94B-7C8B-B0CC-7338CC7C11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456" y="3285149"/>
            <a:ext cx="922339" cy="922339"/>
          </a:xfrm>
          <a:prstGeom prst="rect">
            <a:avLst/>
          </a:prstGeom>
        </p:spPr>
      </p:pic>
      <p:pic>
        <p:nvPicPr>
          <p:cNvPr id="11" name="Picture 1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E0138D63-3DD5-90CE-DD25-A2C7AD4F3E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876" y="3285146"/>
            <a:ext cx="922339" cy="922339"/>
          </a:xfrm>
          <a:prstGeom prst="rect">
            <a:avLst/>
          </a:prstGeom>
        </p:spPr>
      </p:pic>
      <p:pic>
        <p:nvPicPr>
          <p:cNvPr id="13" name="Picture 1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9E3B21E-DC6D-88FF-97D6-8FF31E6B68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333" y="1667025"/>
            <a:ext cx="922339" cy="922339"/>
          </a:xfrm>
          <a:prstGeom prst="rect">
            <a:avLst/>
          </a:prstGeom>
        </p:spPr>
      </p:pic>
      <p:pic>
        <p:nvPicPr>
          <p:cNvPr id="17" name="Picture 1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4C45FDC-A785-932C-3E27-980B71954FA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318" y="3285149"/>
            <a:ext cx="922339" cy="92233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F8813E0-E5FB-5C09-A857-E93ED6F35F80}"/>
              </a:ext>
            </a:extLst>
          </p:cNvPr>
          <p:cNvSpPr txBox="1"/>
          <p:nvPr/>
        </p:nvSpPr>
        <p:spPr>
          <a:xfrm>
            <a:off x="3561340" y="4922957"/>
            <a:ext cx="580691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U" dirty="0"/>
              <a:t>To make a functional chatbot system in the bank, we need: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ability to reason and infer;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ability to call API, SQL query and document retrieval;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ability to format and filter results;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(Option) Integrate with a translator.</a:t>
            </a:r>
            <a:endParaRPr lang="en-LU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954E038-FEEE-D6B9-1077-805A88D3ED24}"/>
              </a:ext>
            </a:extLst>
          </p:cNvPr>
          <p:cNvCxnSpPr>
            <a:stCxn id="3" idx="3"/>
            <a:endCxn id="7" idx="1"/>
          </p:cNvCxnSpPr>
          <p:nvPr/>
        </p:nvCxnSpPr>
        <p:spPr>
          <a:xfrm>
            <a:off x="2860278" y="2127997"/>
            <a:ext cx="1494420" cy="19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4EE88A0-2B96-429F-E804-1D29DE4FF249}"/>
              </a:ext>
            </a:extLst>
          </p:cNvPr>
          <p:cNvCxnSpPr>
            <a:cxnSpLocks/>
            <a:stCxn id="7" idx="3"/>
            <a:endCxn id="6" idx="1"/>
          </p:cNvCxnSpPr>
          <p:nvPr/>
        </p:nvCxnSpPr>
        <p:spPr>
          <a:xfrm flipV="1">
            <a:off x="5277037" y="2127501"/>
            <a:ext cx="1494420" cy="69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F326446-6C46-D969-CEF4-ACE4051C156B}"/>
              </a:ext>
            </a:extLst>
          </p:cNvPr>
          <p:cNvCxnSpPr>
            <a:cxnSpLocks/>
            <a:endCxn id="17" idx="0"/>
          </p:cNvCxnSpPr>
          <p:nvPr/>
        </p:nvCxnSpPr>
        <p:spPr>
          <a:xfrm flipH="1">
            <a:off x="3607488" y="2599571"/>
            <a:ext cx="834773" cy="685578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31C76AE-426A-B93F-5C3C-EFC7500A7DF6}"/>
              </a:ext>
            </a:extLst>
          </p:cNvPr>
          <p:cNvSpPr txBox="1"/>
          <p:nvPr/>
        </p:nvSpPr>
        <p:spPr>
          <a:xfrm>
            <a:off x="2001413" y="1344728"/>
            <a:ext cx="815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U" dirty="0"/>
              <a:t>Clients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F74DC15-4303-4E98-0892-960E38A0B722}"/>
              </a:ext>
            </a:extLst>
          </p:cNvPr>
          <p:cNvSpPr txBox="1"/>
          <p:nvPr/>
        </p:nvSpPr>
        <p:spPr>
          <a:xfrm>
            <a:off x="4397827" y="1310336"/>
            <a:ext cx="826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U" dirty="0"/>
              <a:t>Agents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543DE4A-2D93-1578-AAA9-1EDBF676D9EE}"/>
              </a:ext>
            </a:extLst>
          </p:cNvPr>
          <p:cNvSpPr txBox="1"/>
          <p:nvPr/>
        </p:nvSpPr>
        <p:spPr>
          <a:xfrm>
            <a:off x="6762013" y="1344728"/>
            <a:ext cx="999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U" dirty="0"/>
              <a:t>Chat-bot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82A56B7-ECE4-CB5E-77DC-E0C0324303AB}"/>
              </a:ext>
            </a:extLst>
          </p:cNvPr>
          <p:cNvSpPr txBox="1"/>
          <p:nvPr/>
        </p:nvSpPr>
        <p:spPr>
          <a:xfrm>
            <a:off x="3091769" y="4143856"/>
            <a:ext cx="1118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U" dirty="0"/>
              <a:t>Translator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0B6140B-29B6-0D62-2500-A2889C34E90C}"/>
              </a:ext>
            </a:extLst>
          </p:cNvPr>
          <p:cNvSpPr txBox="1"/>
          <p:nvPr/>
        </p:nvSpPr>
        <p:spPr>
          <a:xfrm>
            <a:off x="5125533" y="4143856"/>
            <a:ext cx="114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U" dirty="0"/>
              <a:t>Databases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8DE772D-EE66-5960-6C98-0F99D75C010A}"/>
              </a:ext>
            </a:extLst>
          </p:cNvPr>
          <p:cNvSpPr txBox="1"/>
          <p:nvPr/>
        </p:nvSpPr>
        <p:spPr>
          <a:xfrm>
            <a:off x="6660204" y="4143856"/>
            <a:ext cx="1260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U" dirty="0"/>
              <a:t>API Callings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2676E90-A146-9865-F608-AF60387B6C2A}"/>
              </a:ext>
            </a:extLst>
          </p:cNvPr>
          <p:cNvSpPr txBox="1"/>
          <p:nvPr/>
        </p:nvSpPr>
        <p:spPr>
          <a:xfrm>
            <a:off x="8117543" y="4143856"/>
            <a:ext cx="1254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U" dirty="0"/>
              <a:t>Documents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4E74971-0674-47A6-4B4F-7C45625842D4}"/>
              </a:ext>
            </a:extLst>
          </p:cNvPr>
          <p:cNvCxnSpPr>
            <a:cxnSpLocks/>
            <a:endCxn id="5" idx="0"/>
          </p:cNvCxnSpPr>
          <p:nvPr/>
        </p:nvCxnSpPr>
        <p:spPr>
          <a:xfrm flipH="1">
            <a:off x="5738207" y="2588670"/>
            <a:ext cx="1295945" cy="696477"/>
          </a:xfrm>
          <a:prstGeom prst="straightConnector1">
            <a:avLst/>
          </a:prstGeom>
          <a:ln w="76200"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53C19E62-EAE9-90A8-1CAD-D10C3A75A7C5}"/>
              </a:ext>
            </a:extLst>
          </p:cNvPr>
          <p:cNvCxnSpPr>
            <a:cxnSpLocks/>
            <a:stCxn id="6" idx="2"/>
            <a:endCxn id="9" idx="0"/>
          </p:cNvCxnSpPr>
          <p:nvPr/>
        </p:nvCxnSpPr>
        <p:spPr>
          <a:xfrm flipH="1">
            <a:off x="7232626" y="2588670"/>
            <a:ext cx="1" cy="696479"/>
          </a:xfrm>
          <a:prstGeom prst="straightConnector1">
            <a:avLst/>
          </a:prstGeom>
          <a:ln w="76200"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B0F78FD2-A898-0C8F-3FF6-40228F2C0E0B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7495322" y="2594121"/>
            <a:ext cx="1231724" cy="691025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45EC621E-0E59-4E5F-BD76-9E77623FDD14}"/>
              </a:ext>
            </a:extLst>
          </p:cNvPr>
          <p:cNvCxnSpPr>
            <a:cxnSpLocks/>
            <a:stCxn id="6" idx="3"/>
            <a:endCxn id="13" idx="1"/>
          </p:cNvCxnSpPr>
          <p:nvPr/>
        </p:nvCxnSpPr>
        <p:spPr>
          <a:xfrm>
            <a:off x="7693796" y="2127501"/>
            <a:ext cx="1217537" cy="69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0F2B114D-9B44-F748-768A-3CAE75BE4588}"/>
              </a:ext>
            </a:extLst>
          </p:cNvPr>
          <p:cNvSpPr txBox="1"/>
          <p:nvPr/>
        </p:nvSpPr>
        <p:spPr>
          <a:xfrm>
            <a:off x="8946891" y="1361322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U" dirty="0"/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4278635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CF2B13-5614-5B9C-76FA-F021366811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EF1E1BD-F0C3-30B1-2776-DB865B87D56D}"/>
              </a:ext>
            </a:extLst>
          </p:cNvPr>
          <p:cNvSpPr/>
          <p:nvPr/>
        </p:nvSpPr>
        <p:spPr>
          <a:xfrm>
            <a:off x="571501" y="373463"/>
            <a:ext cx="4098222" cy="83099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400" b="1">
                <a:latin typeface="Arial"/>
                <a:cs typeface="Arial"/>
              </a:rPr>
              <a:t>Context &amp; Challenges: Databases &amp; APIs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1F741C1-830B-A9FA-023D-8D90A4A2F989}"/>
              </a:ext>
            </a:extLst>
          </p:cNvPr>
          <p:cNvCxnSpPr>
            <a:cxnSpLocks/>
          </p:cNvCxnSpPr>
          <p:nvPr/>
        </p:nvCxnSpPr>
        <p:spPr>
          <a:xfrm flipH="1">
            <a:off x="643236" y="131876"/>
            <a:ext cx="1154876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DE0B727-20B2-1E20-0F30-FD9EC6C96BC1}"/>
              </a:ext>
            </a:extLst>
          </p:cNvPr>
          <p:cNvCxnSpPr>
            <a:cxnSpLocks/>
          </p:cNvCxnSpPr>
          <p:nvPr/>
        </p:nvCxnSpPr>
        <p:spPr>
          <a:xfrm flipH="1">
            <a:off x="1" y="131876"/>
            <a:ext cx="43814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AAE34C01-D654-A32E-E794-E8496F5333E5}"/>
              </a:ext>
            </a:extLst>
          </p:cNvPr>
          <p:cNvSpPr/>
          <p:nvPr/>
        </p:nvSpPr>
        <p:spPr>
          <a:xfrm>
            <a:off x="5282207" y="2661904"/>
            <a:ext cx="1728249" cy="17237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U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17E7EB1-E668-45FC-C1B5-1B5A8F0F41E0}"/>
              </a:ext>
            </a:extLst>
          </p:cNvPr>
          <p:cNvSpPr txBox="1">
            <a:spLocks/>
          </p:cNvSpPr>
          <p:nvPr/>
        </p:nvSpPr>
        <p:spPr>
          <a:xfrm>
            <a:off x="219075" y="1417320"/>
            <a:ext cx="5394156" cy="433746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GB" sz="2000" b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API Function Calling</a:t>
            </a:r>
            <a:endParaRPr lang="en-GB" sz="1800">
              <a:solidFill>
                <a:schemeClr val="accent1">
                  <a:lumMod val="75000"/>
                </a:schemeClr>
              </a:solidFill>
            </a:endParaRPr>
          </a:p>
          <a:p>
            <a:pPr lvl="2">
              <a:buFont typeface="Wingdings" panose="020B0604020202020204" pitchFamily="34" charset="0"/>
              <a:buChar char="§"/>
            </a:pPr>
            <a:r>
              <a:rPr lang="en-GB" sz="1800" b="1">
                <a:latin typeface="Arial"/>
                <a:cs typeface="Arial"/>
              </a:rPr>
              <a:t>LLM Can Do</a:t>
            </a:r>
            <a:endParaRPr lang="en-GB" sz="1800" b="1"/>
          </a:p>
          <a:p>
            <a:pPr lvl="3"/>
            <a:r>
              <a:rPr lang="en-GB" sz="1600" b="1">
                <a:latin typeface="Arial"/>
                <a:cs typeface="Arial"/>
              </a:rPr>
              <a:t>Find retrieval solution for complex question;</a:t>
            </a:r>
            <a:endParaRPr lang="en-GB" sz="1600" b="1"/>
          </a:p>
          <a:p>
            <a:pPr lvl="3"/>
            <a:r>
              <a:rPr lang="en-GB" sz="1600" b="1">
                <a:solidFill>
                  <a:srgbClr val="000000"/>
                </a:solidFill>
                <a:latin typeface="Arial"/>
                <a:cs typeface="Arial"/>
              </a:rPr>
              <a:t>Generate proper API calling message to send;</a:t>
            </a:r>
            <a:endParaRPr lang="en-GB" sz="1600" b="1">
              <a:solidFill>
                <a:srgbClr val="000000"/>
              </a:solidFill>
            </a:endParaRPr>
          </a:p>
          <a:p>
            <a:pPr lvl="3"/>
            <a:r>
              <a:rPr lang="en-GB" sz="1600" b="1">
                <a:solidFill>
                  <a:srgbClr val="000000"/>
                </a:solidFill>
                <a:latin typeface="Arial"/>
                <a:cs typeface="Arial"/>
              </a:rPr>
              <a:t>Intergrated with RAG system</a:t>
            </a:r>
            <a:endParaRPr lang="en-GB" sz="1600" b="1">
              <a:solidFill>
                <a:srgbClr val="000000"/>
              </a:solidFill>
            </a:endParaRPr>
          </a:p>
          <a:p>
            <a:pPr lvl="2">
              <a:buFont typeface="Wingdings" panose="020B0604020202020204" pitchFamily="34" charset="0"/>
              <a:buChar char="§"/>
            </a:pPr>
            <a:r>
              <a:rPr lang="en-GB" sz="1800" b="1">
                <a:latin typeface="Arial"/>
                <a:cs typeface="Arial"/>
              </a:rPr>
              <a:t>We Proposed</a:t>
            </a:r>
            <a:endParaRPr lang="en-GB" sz="1800" b="1"/>
          </a:p>
          <a:p>
            <a:pPr lvl="3"/>
            <a:r>
              <a:rPr lang="en-GB" sz="1600" b="1">
                <a:latin typeface="Arial"/>
                <a:cs typeface="Arial"/>
              </a:rPr>
              <a:t>One new evaluation dataset</a:t>
            </a:r>
            <a:endParaRPr lang="en-GB" sz="1600" b="1"/>
          </a:p>
          <a:p>
            <a:pPr lvl="3"/>
            <a:r>
              <a:rPr lang="en-GB" sz="1600" b="1">
                <a:latin typeface="Arial"/>
                <a:cs typeface="Arial"/>
              </a:rPr>
              <a:t>Two prompt engineering approaches </a:t>
            </a:r>
            <a:endParaRPr lang="en-GB" sz="1600" b="1"/>
          </a:p>
          <a:p>
            <a:pPr marL="201295" lvl="1" indent="0">
              <a:buNone/>
            </a:pPr>
            <a:endParaRPr lang="en-GB" sz="2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E552CA-04F8-C47B-65EB-E945DF65AB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0144" y="1843924"/>
            <a:ext cx="5664031" cy="3594779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0988231-F6D7-B0C0-85F2-A7B545BE18E3}"/>
              </a:ext>
            </a:extLst>
          </p:cNvPr>
          <p:cNvSpPr txBox="1">
            <a:spLocks/>
          </p:cNvSpPr>
          <p:nvPr/>
        </p:nvSpPr>
        <p:spPr>
          <a:xfrm>
            <a:off x="543600" y="151200"/>
            <a:ext cx="4873665" cy="2311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800" kern="12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800" kern="12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800" kern="12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800" kern="12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800" kern="12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A Software Engineering Research Team’s Dive into FinTech</a:t>
            </a:r>
            <a:endParaRPr lang="en-US" b="1">
              <a:ea typeface="Calibri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699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>
          <a:extLst>
            <a:ext uri="{FF2B5EF4-FFF2-40B4-BE49-F238E27FC236}">
              <a16:creationId xmlns:a16="http://schemas.microsoft.com/office/drawing/2014/main" id="{C7FF8F81-169E-FA04-C56E-F4BB2DF11C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61F17B-BBBA-B060-6637-CFC6A5177EB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90686" y="266755"/>
            <a:ext cx="11210628" cy="914400"/>
          </a:xfrm>
        </p:spPr>
        <p:txBody>
          <a:bodyPr/>
          <a:lstStyle/>
          <a:p>
            <a:r>
              <a:rPr lang="en-US" dirty="0"/>
              <a:t>LLM-RAG System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B5AD3C-121C-95C4-AF10-2C5AB953AC5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1556" y="5952930"/>
            <a:ext cx="1303663" cy="328634"/>
          </a:xfrm>
          <a:prstGeom prst="rect">
            <a:avLst/>
          </a:prstGeom>
        </p:spPr>
      </p:pic>
      <p:pic>
        <p:nvPicPr>
          <p:cNvPr id="3" name="Content Placeholder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FBEFAEB-5CD7-EB2F-524F-41616C1BF7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940" y="1666034"/>
            <a:ext cx="922338" cy="923925"/>
          </a:xfrm>
          <a:prstGeom prst="rect">
            <a:avLst/>
          </a:prstGeom>
        </p:spPr>
      </p:pic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B38C90F9-A75C-094F-CADE-03B06FC467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037" y="3285147"/>
            <a:ext cx="922339" cy="922339"/>
          </a:xfrm>
          <a:prstGeom prst="rect">
            <a:avLst/>
          </a:prstGeom>
        </p:spPr>
      </p:pic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5AF2EDDA-707E-BB2B-61C8-5CAEA74B42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457" y="1666331"/>
            <a:ext cx="922339" cy="922339"/>
          </a:xfrm>
          <a:prstGeom prst="rect">
            <a:avLst/>
          </a:prstGeom>
        </p:spPr>
      </p:pic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2F680FB-2DE8-4CE2-96E4-CB70692CAC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698" y="1667025"/>
            <a:ext cx="922339" cy="922339"/>
          </a:xfrm>
          <a:prstGeom prst="rect">
            <a:avLst/>
          </a:prstGeom>
        </p:spPr>
      </p:pic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804ED33-B0FB-015F-4EAE-072B018FD7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456" y="3285149"/>
            <a:ext cx="922339" cy="922339"/>
          </a:xfrm>
          <a:prstGeom prst="rect">
            <a:avLst/>
          </a:prstGeom>
        </p:spPr>
      </p:pic>
      <p:pic>
        <p:nvPicPr>
          <p:cNvPr id="11" name="Picture 1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F5AB682-783A-9132-8577-5BEEC51ACE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876" y="3285146"/>
            <a:ext cx="922339" cy="922339"/>
          </a:xfrm>
          <a:prstGeom prst="rect">
            <a:avLst/>
          </a:prstGeom>
        </p:spPr>
      </p:pic>
      <p:pic>
        <p:nvPicPr>
          <p:cNvPr id="13" name="Picture 1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C44ED52-5B1C-0841-EF03-8AF785F78E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333" y="1667025"/>
            <a:ext cx="922339" cy="922339"/>
          </a:xfrm>
          <a:prstGeom prst="rect">
            <a:avLst/>
          </a:prstGeom>
        </p:spPr>
      </p:pic>
      <p:pic>
        <p:nvPicPr>
          <p:cNvPr id="17" name="Picture 1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8E2A1691-1FC6-196B-D0E8-EE0A0D77AE3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318" y="3285149"/>
            <a:ext cx="922339" cy="92233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BBC5782-CFE0-F5DF-DD0A-6118EAE2B3D4}"/>
              </a:ext>
            </a:extLst>
          </p:cNvPr>
          <p:cNvSpPr txBox="1"/>
          <p:nvPr/>
        </p:nvSpPr>
        <p:spPr>
          <a:xfrm>
            <a:off x="3561340" y="4922957"/>
            <a:ext cx="580691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U" dirty="0"/>
              <a:t>To make a functional chatbot system in the bank, we need: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ability to reason and infer;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ability to call API, SQL query and document retrieval;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ability to format and filter results;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(Option) Integrate with a translator.</a:t>
            </a:r>
            <a:endParaRPr lang="en-LU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41BA1BA-98A1-FE42-AC2C-839EF38CC62B}"/>
              </a:ext>
            </a:extLst>
          </p:cNvPr>
          <p:cNvCxnSpPr>
            <a:stCxn id="3" idx="3"/>
            <a:endCxn id="7" idx="1"/>
          </p:cNvCxnSpPr>
          <p:nvPr/>
        </p:nvCxnSpPr>
        <p:spPr>
          <a:xfrm>
            <a:off x="2860278" y="2127997"/>
            <a:ext cx="1494420" cy="19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5AF7C34-9C3E-68C8-E195-C0D0EA593319}"/>
              </a:ext>
            </a:extLst>
          </p:cNvPr>
          <p:cNvCxnSpPr>
            <a:cxnSpLocks/>
            <a:stCxn id="7" idx="3"/>
            <a:endCxn id="6" idx="1"/>
          </p:cNvCxnSpPr>
          <p:nvPr/>
        </p:nvCxnSpPr>
        <p:spPr>
          <a:xfrm flipV="1">
            <a:off x="5277037" y="2127501"/>
            <a:ext cx="1494420" cy="69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507E4C0-EC28-3D97-FB25-ED216D2F9BA6}"/>
              </a:ext>
            </a:extLst>
          </p:cNvPr>
          <p:cNvCxnSpPr>
            <a:cxnSpLocks/>
            <a:endCxn id="17" idx="0"/>
          </p:cNvCxnSpPr>
          <p:nvPr/>
        </p:nvCxnSpPr>
        <p:spPr>
          <a:xfrm flipH="1">
            <a:off x="3607488" y="2599571"/>
            <a:ext cx="834773" cy="685578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2EBF775-BCC7-4F8C-9BF9-2D0B43A7B5CF}"/>
              </a:ext>
            </a:extLst>
          </p:cNvPr>
          <p:cNvSpPr txBox="1"/>
          <p:nvPr/>
        </p:nvSpPr>
        <p:spPr>
          <a:xfrm>
            <a:off x="2001413" y="1344728"/>
            <a:ext cx="815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U" dirty="0"/>
              <a:t>Clients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90F9EA5-F567-AA24-56FB-8B4C8C9B1E31}"/>
              </a:ext>
            </a:extLst>
          </p:cNvPr>
          <p:cNvSpPr txBox="1"/>
          <p:nvPr/>
        </p:nvSpPr>
        <p:spPr>
          <a:xfrm>
            <a:off x="4397827" y="1310336"/>
            <a:ext cx="826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U" dirty="0"/>
              <a:t>Agents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C3255C7-69A3-2612-A255-962BB2EB60CA}"/>
              </a:ext>
            </a:extLst>
          </p:cNvPr>
          <p:cNvSpPr txBox="1"/>
          <p:nvPr/>
        </p:nvSpPr>
        <p:spPr>
          <a:xfrm>
            <a:off x="6762013" y="1344728"/>
            <a:ext cx="999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U" dirty="0"/>
              <a:t>Chat-bot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9FAD705-86DE-0BA5-A79F-79C621391763}"/>
              </a:ext>
            </a:extLst>
          </p:cNvPr>
          <p:cNvSpPr txBox="1"/>
          <p:nvPr/>
        </p:nvSpPr>
        <p:spPr>
          <a:xfrm>
            <a:off x="3091769" y="4143856"/>
            <a:ext cx="1118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U" dirty="0"/>
              <a:t>Translator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1FEDC10-FA87-23C5-B21C-2E40AF400C8F}"/>
              </a:ext>
            </a:extLst>
          </p:cNvPr>
          <p:cNvSpPr txBox="1"/>
          <p:nvPr/>
        </p:nvSpPr>
        <p:spPr>
          <a:xfrm>
            <a:off x="5125533" y="4143856"/>
            <a:ext cx="114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U" dirty="0"/>
              <a:t>Databases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D06A0A5-267C-7643-C866-B950D7B621C3}"/>
              </a:ext>
            </a:extLst>
          </p:cNvPr>
          <p:cNvSpPr txBox="1"/>
          <p:nvPr/>
        </p:nvSpPr>
        <p:spPr>
          <a:xfrm>
            <a:off x="6660204" y="4143856"/>
            <a:ext cx="1260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U" dirty="0"/>
              <a:t>API Callings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E6C249E-0B1A-C716-4B47-9602F2A17F0A}"/>
              </a:ext>
            </a:extLst>
          </p:cNvPr>
          <p:cNvSpPr txBox="1"/>
          <p:nvPr/>
        </p:nvSpPr>
        <p:spPr>
          <a:xfrm>
            <a:off x="8117543" y="4143856"/>
            <a:ext cx="1254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U" dirty="0"/>
              <a:t>Documents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9E71A7C-F2B7-23AD-88EC-9489B982705D}"/>
              </a:ext>
            </a:extLst>
          </p:cNvPr>
          <p:cNvCxnSpPr>
            <a:cxnSpLocks/>
            <a:endCxn id="5" idx="0"/>
          </p:cNvCxnSpPr>
          <p:nvPr/>
        </p:nvCxnSpPr>
        <p:spPr>
          <a:xfrm flipH="1">
            <a:off x="5738207" y="2588670"/>
            <a:ext cx="1295945" cy="696477"/>
          </a:xfrm>
          <a:prstGeom prst="straightConnector1">
            <a:avLst/>
          </a:prstGeom>
          <a:ln w="76200"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D47F59FC-F44E-76CB-13FD-AB3B561D441F}"/>
              </a:ext>
            </a:extLst>
          </p:cNvPr>
          <p:cNvCxnSpPr>
            <a:cxnSpLocks/>
            <a:stCxn id="6" idx="2"/>
            <a:endCxn id="9" idx="0"/>
          </p:cNvCxnSpPr>
          <p:nvPr/>
        </p:nvCxnSpPr>
        <p:spPr>
          <a:xfrm flipH="1">
            <a:off x="7232626" y="2588670"/>
            <a:ext cx="1" cy="696479"/>
          </a:xfrm>
          <a:prstGeom prst="straightConnector1">
            <a:avLst/>
          </a:prstGeom>
          <a:ln w="76200"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534D9A3D-7CCA-1311-C5C0-A878D80B61A0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7495322" y="2594121"/>
            <a:ext cx="1231724" cy="691025"/>
          </a:xfrm>
          <a:prstGeom prst="straightConnector1">
            <a:avLst/>
          </a:prstGeom>
          <a:ln w="76200">
            <a:solidFill>
              <a:srgbClr val="FFC000"/>
            </a:solidFill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D8C5ADB7-F0F5-9640-56AE-39F9B235AFD7}"/>
              </a:ext>
            </a:extLst>
          </p:cNvPr>
          <p:cNvCxnSpPr>
            <a:cxnSpLocks/>
            <a:stCxn id="6" idx="3"/>
            <a:endCxn id="13" idx="1"/>
          </p:cNvCxnSpPr>
          <p:nvPr/>
        </p:nvCxnSpPr>
        <p:spPr>
          <a:xfrm>
            <a:off x="7693796" y="2127501"/>
            <a:ext cx="1217537" cy="69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63D8DC5F-A315-D509-CC9A-621CC7C5D8F0}"/>
              </a:ext>
            </a:extLst>
          </p:cNvPr>
          <p:cNvSpPr txBox="1"/>
          <p:nvPr/>
        </p:nvSpPr>
        <p:spPr>
          <a:xfrm>
            <a:off x="8946891" y="1361322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U" dirty="0"/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21910807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AD3CB2-AAEC-1165-3360-288A344595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0D60CFC-75ED-D0FC-4535-54CEF88A0820}"/>
              </a:ext>
            </a:extLst>
          </p:cNvPr>
          <p:cNvSpPr/>
          <p:nvPr/>
        </p:nvSpPr>
        <p:spPr>
          <a:xfrm>
            <a:off x="571500" y="373463"/>
            <a:ext cx="4521199" cy="83099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400" b="1" dirty="0">
                <a:latin typeface="Arial"/>
                <a:cs typeface="Arial"/>
              </a:rPr>
              <a:t>Retrieval Augmented Generation (RAG)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058EEBC-60B5-2BFD-097C-0F0D1481D9B2}"/>
              </a:ext>
            </a:extLst>
          </p:cNvPr>
          <p:cNvCxnSpPr>
            <a:cxnSpLocks/>
          </p:cNvCxnSpPr>
          <p:nvPr/>
        </p:nvCxnSpPr>
        <p:spPr>
          <a:xfrm flipH="1">
            <a:off x="643236" y="131876"/>
            <a:ext cx="1154876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B4720E9-AF41-C5D0-72C9-FF8A47EB57B2}"/>
              </a:ext>
            </a:extLst>
          </p:cNvPr>
          <p:cNvCxnSpPr>
            <a:cxnSpLocks/>
          </p:cNvCxnSpPr>
          <p:nvPr/>
        </p:nvCxnSpPr>
        <p:spPr>
          <a:xfrm flipH="1">
            <a:off x="1" y="131876"/>
            <a:ext cx="43814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06C70A5A-41A1-EE9D-FFE7-588E2C8F7EF9}"/>
              </a:ext>
            </a:extLst>
          </p:cNvPr>
          <p:cNvSpPr/>
          <p:nvPr/>
        </p:nvSpPr>
        <p:spPr>
          <a:xfrm>
            <a:off x="5282207" y="2661904"/>
            <a:ext cx="1728249" cy="17237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U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BB028E6-4301-BAAC-A5C6-E886D0F4D630}"/>
              </a:ext>
            </a:extLst>
          </p:cNvPr>
          <p:cNvSpPr txBox="1">
            <a:spLocks/>
          </p:cNvSpPr>
          <p:nvPr/>
        </p:nvSpPr>
        <p:spPr>
          <a:xfrm>
            <a:off x="219075" y="1417319"/>
            <a:ext cx="11245850" cy="50742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GB" sz="2000" b="1">
                <a:solidFill>
                  <a:schemeClr val="accent1">
                    <a:lumMod val="75000"/>
                  </a:schemeClr>
                </a:solidFill>
              </a:rPr>
              <a:t>Traditional RAG</a:t>
            </a:r>
          </a:p>
          <a:p>
            <a:pPr marL="914400" lvl="2" indent="0">
              <a:buNone/>
            </a:pPr>
            <a:r>
              <a:rPr lang="en-LU" sz="1800"/>
              <a:t>✅</a:t>
            </a:r>
            <a:r>
              <a:rPr lang="en-GB" sz="1800"/>
              <a:t> Works well with text-heavy documents (e.g., legal contracts) </a:t>
            </a:r>
          </a:p>
          <a:p>
            <a:pPr marL="914400" lvl="2" indent="0">
              <a:buNone/>
            </a:pPr>
            <a:r>
              <a:rPr lang="en-LU" sz="1800"/>
              <a:t>✅</a:t>
            </a:r>
            <a:r>
              <a:rPr lang="en-GB" sz="1800"/>
              <a:t> Memory-efficient </a:t>
            </a:r>
          </a:p>
          <a:p>
            <a:pPr marL="914400" lvl="2" indent="0">
              <a:buNone/>
            </a:pPr>
            <a:r>
              <a:rPr lang="en-LU" sz="1800"/>
              <a:t>❌ </a:t>
            </a:r>
            <a:r>
              <a:rPr lang="en-GB" sz="1800"/>
              <a:t>Limited ability to extract meaning from non-textual elements</a:t>
            </a:r>
          </a:p>
          <a:p>
            <a:pPr marL="914400" lvl="2" indent="0">
              <a:buNone/>
            </a:pPr>
            <a:endParaRPr lang="en-GB" sz="1400"/>
          </a:p>
          <a:p>
            <a:pPr marL="201295" lvl="1" indent="0">
              <a:buFont typeface="Arial" panose="020B0604020202020204" pitchFamily="34" charset="0"/>
              <a:buNone/>
            </a:pPr>
            <a:endParaRPr lang="en-GB" sz="200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5A6B980-9CFC-5ACB-A891-05CEE56B4B56}"/>
              </a:ext>
            </a:extLst>
          </p:cNvPr>
          <p:cNvGrpSpPr/>
          <p:nvPr/>
        </p:nvGrpSpPr>
        <p:grpSpPr>
          <a:xfrm>
            <a:off x="1369455" y="3217542"/>
            <a:ext cx="9147351" cy="3156733"/>
            <a:chOff x="1036320" y="2535023"/>
            <a:chExt cx="10449959" cy="3606260"/>
          </a:xfrm>
        </p:grpSpPr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409D4769-8D23-0CFC-0CA9-7D47BE247D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03120" y="3851732"/>
              <a:ext cx="0" cy="8139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CE17E28-6B8D-CA74-FA23-F703924567B7}"/>
                </a:ext>
              </a:extLst>
            </p:cNvPr>
            <p:cNvGrpSpPr/>
            <p:nvPr/>
          </p:nvGrpSpPr>
          <p:grpSpPr>
            <a:xfrm>
              <a:off x="1036320" y="2535023"/>
              <a:ext cx="10449959" cy="3606260"/>
              <a:chOff x="1036320" y="2535023"/>
              <a:chExt cx="10449959" cy="3606260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DFFDFCD2-7D21-6BC8-9807-9296F1BAB7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60499" y="2545415"/>
                <a:ext cx="834592" cy="834592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BFE0DBF3-7CDA-A4C5-7E02-85B94E89FC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16275" y="2551832"/>
                <a:ext cx="886453" cy="886453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D2982E1E-2434-B9E4-519F-3293E7CA4C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63501" y="4767645"/>
                <a:ext cx="860809" cy="860809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D665DB1-CB4A-D004-D8C2-D69249A834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11495" y="2535023"/>
                <a:ext cx="871334" cy="871334"/>
              </a:xfrm>
              <a:prstGeom prst="rect">
                <a:avLst/>
              </a:prstGeom>
            </p:spPr>
          </p:pic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D0C0A9F0-BB49-9EF7-3E50-49504722A1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79793" y="3182604"/>
                <a:ext cx="1356528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0FE51EA1-3884-D3A0-224E-EE2F8C6B4A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67532" y="3182604"/>
                <a:ext cx="1356528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A486C716-CDE6-8AAE-B2F4-CC82367023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18641" y="3851732"/>
                <a:ext cx="0" cy="81391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6" name="Picture 15" descr="A logo on a green circle&#10;&#10;Description automatically generated">
                <a:extLst>
                  <a:ext uri="{FF2B5EF4-FFF2-40B4-BE49-F238E27FC236}">
                    <a16:creationId xmlns:a16="http://schemas.microsoft.com/office/drawing/2014/main" id="{0EEEA006-C707-8309-6B5F-5403668644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56709" y="2576875"/>
                <a:ext cx="852125" cy="852125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72478A1-6CC9-2D81-6EEF-6BD959766CF8}"/>
                  </a:ext>
                </a:extLst>
              </p:cNvPr>
              <p:cNvSpPr txBox="1"/>
              <p:nvPr/>
            </p:nvSpPr>
            <p:spPr>
              <a:xfrm>
                <a:off x="1036320" y="3500631"/>
                <a:ext cx="90120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i="1">
                    <a:latin typeface="Arial" panose="020B0604020202020204" pitchFamily="34" charset="0"/>
                    <a:cs typeface="Arial" panose="020B0604020202020204" pitchFamily="34" charset="0"/>
                  </a:rPr>
                  <a:t>Question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228D16F-C6EF-470A-2E5A-EF0A4F7A42D1}"/>
                  </a:ext>
                </a:extLst>
              </p:cNvPr>
              <p:cNvSpPr txBox="1"/>
              <p:nvPr/>
            </p:nvSpPr>
            <p:spPr>
              <a:xfrm>
                <a:off x="3888768" y="3477016"/>
                <a:ext cx="124906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i="1">
                    <a:latin typeface="Arial" panose="020B0604020202020204" pitchFamily="34" charset="0"/>
                    <a:cs typeface="Arial" panose="020B0604020202020204" pitchFamily="34" charset="0"/>
                  </a:rPr>
                  <a:t>Smart search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34A19F3-BC6E-5AFC-0A25-82C03391695E}"/>
                  </a:ext>
                </a:extLst>
              </p:cNvPr>
              <p:cNvSpPr txBox="1"/>
              <p:nvPr/>
            </p:nvSpPr>
            <p:spPr>
              <a:xfrm>
                <a:off x="6444614" y="3523183"/>
                <a:ext cx="202331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i="1">
                    <a:latin typeface="Arial" panose="020B0604020202020204" pitchFamily="34" charset="0"/>
                    <a:cs typeface="Arial" panose="020B0604020202020204" pitchFamily="34" charset="0"/>
                  </a:rPr>
                  <a:t>Large Language Model</a:t>
                </a:r>
              </a:p>
              <a:p>
                <a:pPr algn="ctr"/>
                <a:r>
                  <a:rPr lang="en-US" sz="1400" i="1">
                    <a:latin typeface="Arial" panose="020B0604020202020204" pitchFamily="34" charset="0"/>
                    <a:cs typeface="Arial" panose="020B0604020202020204" pitchFamily="34" charset="0"/>
                  </a:rPr>
                  <a:t>(LLM)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50B56B5-38E5-B665-3FF3-5AA3555DF947}"/>
                  </a:ext>
                </a:extLst>
              </p:cNvPr>
              <p:cNvSpPr txBox="1"/>
              <p:nvPr/>
            </p:nvSpPr>
            <p:spPr>
              <a:xfrm>
                <a:off x="8371358" y="2576875"/>
                <a:ext cx="97975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i="1">
                    <a:latin typeface="Arial" panose="020B0604020202020204" pitchFamily="34" charset="0"/>
                    <a:cs typeface="Arial" panose="020B0604020202020204" pitchFamily="34" charset="0"/>
                  </a:rPr>
                  <a:t>Generate </a:t>
                </a:r>
              </a:p>
              <a:p>
                <a:pPr algn="ctr"/>
                <a:r>
                  <a:rPr lang="en-US" sz="1400" i="1">
                    <a:latin typeface="Arial" panose="020B0604020202020204" pitchFamily="34" charset="0"/>
                    <a:cs typeface="Arial" panose="020B0604020202020204" pitchFamily="34" charset="0"/>
                  </a:rPr>
                  <a:t>answer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8D3180C-8DBD-A703-15DC-5A8D1CF512A1}"/>
                  </a:ext>
                </a:extLst>
              </p:cNvPr>
              <p:cNvSpPr txBox="1"/>
              <p:nvPr/>
            </p:nvSpPr>
            <p:spPr>
              <a:xfrm>
                <a:off x="5037848" y="2576875"/>
                <a:ext cx="174118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i="1">
                    <a:latin typeface="Arial" panose="020B0604020202020204" pitchFamily="34" charset="0"/>
                    <a:cs typeface="Arial" panose="020B0604020202020204" pitchFamily="34" charset="0"/>
                  </a:rPr>
                  <a:t>Question + relevant</a:t>
                </a:r>
              </a:p>
              <a:p>
                <a:pPr algn="ctr"/>
                <a:r>
                  <a:rPr lang="en-US" sz="1400" i="1">
                    <a:latin typeface="Arial" panose="020B0604020202020204" pitchFamily="34" charset="0"/>
                    <a:cs typeface="Arial" panose="020B0604020202020204" pitchFamily="34" charset="0"/>
                  </a:rPr>
                  <a:t> documents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DABA617-3734-8E61-C782-9FE358F33D8F}"/>
                  </a:ext>
                </a:extLst>
              </p:cNvPr>
              <p:cNvSpPr txBox="1"/>
              <p:nvPr/>
            </p:nvSpPr>
            <p:spPr>
              <a:xfrm>
                <a:off x="3314401" y="5618063"/>
                <a:ext cx="242406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i="1">
                    <a:latin typeface="Arial" panose="020B0604020202020204" pitchFamily="34" charset="0"/>
                    <a:cs typeface="Arial" panose="020B0604020202020204" pitchFamily="34" charset="0"/>
                  </a:rPr>
                  <a:t>Specific (private) knowledge</a:t>
                </a:r>
              </a:p>
              <a:p>
                <a:pPr algn="ctr"/>
                <a:r>
                  <a:rPr lang="en-US" sz="1400" i="1">
                    <a:latin typeface="Arial" panose="020B0604020202020204" pitchFamily="34" charset="0"/>
                    <a:cs typeface="Arial" panose="020B0604020202020204" pitchFamily="34" charset="0"/>
                  </a:rPr>
                  <a:t> base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024F6A0-00E4-7853-5EB2-D1C00B3EBE0F}"/>
                  </a:ext>
                </a:extLst>
              </p:cNvPr>
              <p:cNvSpPr txBox="1"/>
              <p:nvPr/>
            </p:nvSpPr>
            <p:spPr>
              <a:xfrm>
                <a:off x="2813302" y="2816801"/>
                <a:ext cx="48442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i="1">
                    <a:latin typeface="Arial" panose="020B0604020202020204" pitchFamily="34" charset="0"/>
                    <a:cs typeface="Arial" panose="020B0604020202020204" pitchFamily="34" charset="0"/>
                  </a:rPr>
                  <a:t>Ask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5564BC3-4270-5B80-A6D1-39A25FB50B8C}"/>
                  </a:ext>
                </a:extLst>
              </p:cNvPr>
              <p:cNvSpPr txBox="1"/>
              <p:nvPr/>
            </p:nvSpPr>
            <p:spPr>
              <a:xfrm>
                <a:off x="3211044" y="4142033"/>
                <a:ext cx="71205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i="1">
                    <a:latin typeface="Arial" panose="020B0604020202020204" pitchFamily="34" charset="0"/>
                    <a:cs typeface="Arial" panose="020B0604020202020204" pitchFamily="34" charset="0"/>
                  </a:rPr>
                  <a:t>Smart </a:t>
                </a:r>
              </a:p>
              <a:p>
                <a:pPr algn="ctr"/>
                <a:r>
                  <a:rPr lang="en-US" sz="1400" i="1">
                    <a:latin typeface="Arial" panose="020B0604020202020204" pitchFamily="34" charset="0"/>
                    <a:cs typeface="Arial" panose="020B0604020202020204" pitchFamily="34" charset="0"/>
                  </a:rPr>
                  <a:t>lookup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023C430-4419-DE76-D8F2-9719884DE321}"/>
                  </a:ext>
                </a:extLst>
              </p:cNvPr>
              <p:cNvSpPr txBox="1"/>
              <p:nvPr/>
            </p:nvSpPr>
            <p:spPr>
              <a:xfrm>
                <a:off x="4857645" y="4146152"/>
                <a:ext cx="105990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i="1">
                    <a:latin typeface="Arial" panose="020B0604020202020204" pitchFamily="34" charset="0"/>
                    <a:cs typeface="Arial" panose="020B0604020202020204" pitchFamily="34" charset="0"/>
                  </a:rPr>
                  <a:t>Relevant </a:t>
                </a:r>
              </a:p>
              <a:p>
                <a:pPr algn="ctr"/>
                <a:r>
                  <a:rPr lang="en-US" sz="1400" i="1">
                    <a:latin typeface="Arial" panose="020B0604020202020204" pitchFamily="34" charset="0"/>
                    <a:cs typeface="Arial" panose="020B0604020202020204" pitchFamily="34" charset="0"/>
                  </a:rPr>
                  <a:t>documents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65791F5-6DF3-1321-E5A3-A8EAFC5CE6D6}"/>
                  </a:ext>
                </a:extLst>
              </p:cNvPr>
              <p:cNvSpPr txBox="1"/>
              <p:nvPr/>
            </p:nvSpPr>
            <p:spPr>
              <a:xfrm>
                <a:off x="9293050" y="3494957"/>
                <a:ext cx="219322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i="1">
                    <a:latin typeface="Arial" panose="020B0604020202020204" pitchFamily="34" charset="0"/>
                    <a:cs typeface="Arial" panose="020B0604020202020204" pitchFamily="34" charset="0"/>
                  </a:rPr>
                  <a:t>Generated answer based</a:t>
                </a:r>
              </a:p>
              <a:p>
                <a:pPr algn="ctr"/>
                <a:r>
                  <a:rPr lang="en-US" sz="1400" i="1">
                    <a:latin typeface="Arial" panose="020B0604020202020204" pitchFamily="34" charset="0"/>
                    <a:cs typeface="Arial" panose="020B0604020202020204" pitchFamily="34" charset="0"/>
                  </a:rPr>
                  <a:t>on provided documents</a:t>
                </a:r>
              </a:p>
            </p:txBody>
          </p:sp>
        </p:grpSp>
      </p:grp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5CCB00EB-0F1F-742C-828D-7238EAA75E88}"/>
              </a:ext>
            </a:extLst>
          </p:cNvPr>
          <p:cNvSpPr txBox="1">
            <a:spLocks/>
          </p:cNvSpPr>
          <p:nvPr/>
        </p:nvSpPr>
        <p:spPr>
          <a:xfrm>
            <a:off x="543600" y="151200"/>
            <a:ext cx="4873665" cy="2311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800" kern="12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800" kern="12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800" kern="12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800" kern="12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800" kern="12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A Software Engineering Research Team’s Dive into FinTech</a:t>
            </a:r>
            <a:endParaRPr lang="en-US" b="1">
              <a:ea typeface="Calibri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381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F0F25B7-C2B7-4750-9859-89392D837B9E}"/>
              </a:ext>
            </a:extLst>
          </p:cNvPr>
          <p:cNvSpPr/>
          <p:nvPr/>
        </p:nvSpPr>
        <p:spPr>
          <a:xfrm>
            <a:off x="571500" y="592223"/>
            <a:ext cx="69458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The University of Luxembourg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EC733A9-D85D-4951-BC76-AD42E4F7A4BB}"/>
              </a:ext>
            </a:extLst>
          </p:cNvPr>
          <p:cNvSpPr txBox="1"/>
          <p:nvPr/>
        </p:nvSpPr>
        <p:spPr>
          <a:xfrm>
            <a:off x="626492" y="3851644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5A227F"/>
                </a:solidFill>
                <a:latin typeface="Arial" panose="020B0604020202020204" pitchFamily="34" charset="0"/>
              </a:rPr>
              <a:t>3 Faculties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0F14B2E-9954-48D2-ADD2-919DDAEB00CD}"/>
              </a:ext>
            </a:extLst>
          </p:cNvPr>
          <p:cNvCxnSpPr>
            <a:cxnSpLocks/>
          </p:cNvCxnSpPr>
          <p:nvPr/>
        </p:nvCxnSpPr>
        <p:spPr>
          <a:xfrm flipH="1">
            <a:off x="3354547" y="1844878"/>
            <a:ext cx="8837453" cy="0"/>
          </a:xfrm>
          <a:prstGeom prst="line">
            <a:avLst/>
          </a:prstGeom>
          <a:ln>
            <a:gradFill flip="none" rotWithShape="1">
              <a:gsLst>
                <a:gs pos="0">
                  <a:srgbClr val="EE2E24"/>
                </a:gs>
                <a:gs pos="100000">
                  <a:srgbClr val="582B8B"/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DAD53B9-49FD-4899-928A-FF03BA543BCC}"/>
              </a:ext>
            </a:extLst>
          </p:cNvPr>
          <p:cNvCxnSpPr>
            <a:cxnSpLocks/>
            <a:endCxn id="37" idx="3"/>
          </p:cNvCxnSpPr>
          <p:nvPr/>
        </p:nvCxnSpPr>
        <p:spPr>
          <a:xfrm flipH="1">
            <a:off x="2003792" y="4036310"/>
            <a:ext cx="3627123" cy="0"/>
          </a:xfrm>
          <a:prstGeom prst="line">
            <a:avLst/>
          </a:prstGeom>
          <a:ln>
            <a:gradFill flip="none" rotWithShape="1">
              <a:gsLst>
                <a:gs pos="0">
                  <a:srgbClr val="EE2E24"/>
                </a:gs>
                <a:gs pos="100000">
                  <a:srgbClr val="582B8B"/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Picture 50">
            <a:extLst>
              <a:ext uri="{FF2B5EF4-FFF2-40B4-BE49-F238E27FC236}">
                <a16:creationId xmlns:a16="http://schemas.microsoft.com/office/drawing/2014/main" id="{A9CCD0A2-C40A-46C2-935C-F1FB3CE21AA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7516" y="4769614"/>
            <a:ext cx="1154104" cy="566223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A18B013E-78F3-4657-9615-D1047B610ED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2226" y="4676398"/>
            <a:ext cx="970999" cy="97099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49EA8DF-F3AB-584F-805A-B614399B9AA5}"/>
              </a:ext>
            </a:extLst>
          </p:cNvPr>
          <p:cNvSpPr txBox="1"/>
          <p:nvPr/>
        </p:nvSpPr>
        <p:spPr>
          <a:xfrm>
            <a:off x="544867" y="150927"/>
            <a:ext cx="84029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Who we are</a:t>
            </a:r>
            <a:endParaRPr lang="en-US" sz="80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D9C00F1-EFCA-374A-9E2F-CC2337EC48DD}"/>
              </a:ext>
            </a:extLst>
          </p:cNvPr>
          <p:cNvSpPr/>
          <p:nvPr/>
        </p:nvSpPr>
        <p:spPr>
          <a:xfrm>
            <a:off x="1218229" y="2174947"/>
            <a:ext cx="20307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2713" indent="-112713">
              <a:spcAft>
                <a:spcPts val="600"/>
              </a:spcAft>
              <a:buClr>
                <a:srgbClr val="582B8B"/>
              </a:buClr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</a:rPr>
              <a:t>Computer Science </a:t>
            </a:r>
            <a:br>
              <a:rPr lang="en-US" sz="1400">
                <a:latin typeface="Arial" panose="020B0604020202020204" pitchFamily="34" charset="0"/>
              </a:rPr>
            </a:br>
            <a:r>
              <a:rPr lang="en-US" sz="1400">
                <a:latin typeface="Arial" panose="020B0604020202020204" pitchFamily="34" charset="0"/>
              </a:rPr>
              <a:t>&amp; ICT Security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765477E-E47D-7F4A-A933-70C886C4684D}"/>
              </a:ext>
            </a:extLst>
          </p:cNvPr>
          <p:cNvSpPr/>
          <p:nvPr/>
        </p:nvSpPr>
        <p:spPr>
          <a:xfrm>
            <a:off x="3705056" y="2174947"/>
            <a:ext cx="1925859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2713" indent="-112713">
              <a:spcAft>
                <a:spcPts val="600"/>
              </a:spcAft>
              <a:buClr>
                <a:srgbClr val="582B8B"/>
              </a:buClr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</a:rPr>
              <a:t>Finance and Financial Innovation</a:t>
            </a:r>
          </a:p>
          <a:p>
            <a:pPr marL="112713" indent="-112713">
              <a:spcAft>
                <a:spcPts val="600"/>
              </a:spcAft>
              <a:buClr>
                <a:srgbClr val="582B8B"/>
              </a:buClr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</a:rPr>
              <a:t>Education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B33EF21-8AC2-A248-AECB-972523D5C072}"/>
              </a:ext>
            </a:extLst>
          </p:cNvPr>
          <p:cNvSpPr/>
          <p:nvPr/>
        </p:nvSpPr>
        <p:spPr>
          <a:xfrm>
            <a:off x="6087012" y="2174947"/>
            <a:ext cx="1925859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2713" indent="-112713">
              <a:spcAft>
                <a:spcPts val="600"/>
              </a:spcAft>
              <a:buClr>
                <a:srgbClr val="582B8B"/>
              </a:buClr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</a:rPr>
              <a:t>Materials Science</a:t>
            </a:r>
          </a:p>
          <a:p>
            <a:pPr marL="112713" indent="-112713">
              <a:spcAft>
                <a:spcPts val="600"/>
              </a:spcAft>
              <a:buClr>
                <a:srgbClr val="582B8B"/>
              </a:buClr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</a:rPr>
              <a:t>Contemporary and Digital History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4AB4CF9-787A-CE4E-B171-5CDC3AF78D44}"/>
              </a:ext>
            </a:extLst>
          </p:cNvPr>
          <p:cNvSpPr/>
          <p:nvPr/>
        </p:nvSpPr>
        <p:spPr>
          <a:xfrm>
            <a:off x="8468968" y="2174947"/>
            <a:ext cx="2879729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2713" indent="-112713">
              <a:spcAft>
                <a:spcPts val="600"/>
              </a:spcAft>
              <a:buClr>
                <a:srgbClr val="582B8B"/>
              </a:buClr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</a:rPr>
              <a:t>Interdisciplinary theme: Health and Systems Biomedicine</a:t>
            </a:r>
          </a:p>
          <a:p>
            <a:pPr marL="112713" indent="-112713">
              <a:spcAft>
                <a:spcPts val="600"/>
              </a:spcAft>
              <a:buClr>
                <a:srgbClr val="582B8B"/>
              </a:buClr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</a:rPr>
              <a:t>Interdisciplinary theme: Data Modelling and Simulation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8A4ED24-5582-B84F-947F-64EAFAC4996F}"/>
              </a:ext>
            </a:extLst>
          </p:cNvPr>
          <p:cNvSpPr txBox="1"/>
          <p:nvPr/>
        </p:nvSpPr>
        <p:spPr>
          <a:xfrm>
            <a:off x="626492" y="1609288"/>
            <a:ext cx="2728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5A227F"/>
                </a:solidFill>
                <a:latin typeface="Arial" panose="020B0604020202020204" pitchFamily="34" charset="0"/>
              </a:rPr>
              <a:t>Research Focus Areas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3690F0-6AD0-C34F-8651-B4CB3441A2EE}"/>
              </a:ext>
            </a:extLst>
          </p:cNvPr>
          <p:cNvSpPr/>
          <p:nvPr/>
        </p:nvSpPr>
        <p:spPr>
          <a:xfrm>
            <a:off x="5630915" y="3874960"/>
            <a:ext cx="31470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5A227F"/>
                </a:solidFill>
                <a:latin typeface="Arial" panose="020B0604020202020204" pitchFamily="34" charset="0"/>
              </a:rPr>
              <a:t>4 Interdisciplinary </a:t>
            </a:r>
            <a:r>
              <a:rPr lang="en-US" b="1" err="1">
                <a:solidFill>
                  <a:srgbClr val="5A227F"/>
                </a:solidFill>
                <a:latin typeface="Arial" panose="020B0604020202020204" pitchFamily="34" charset="0"/>
              </a:rPr>
              <a:t>Centres</a:t>
            </a:r>
            <a:r>
              <a:rPr lang="en-US" b="1">
                <a:solidFill>
                  <a:srgbClr val="5A227F"/>
                </a:solidFill>
                <a:latin typeface="Arial" panose="020B0604020202020204" pitchFamily="34" charset="0"/>
              </a:rPr>
              <a:t> </a:t>
            </a:r>
            <a:endParaRPr lang="en-LU">
              <a:solidFill>
                <a:srgbClr val="5A227F"/>
              </a:solidFill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6FAEB49-E65F-8C4B-BD32-99CC449E3FF4}"/>
              </a:ext>
            </a:extLst>
          </p:cNvPr>
          <p:cNvCxnSpPr>
            <a:cxnSpLocks/>
            <a:endCxn id="6" idx="3"/>
          </p:cNvCxnSpPr>
          <p:nvPr/>
        </p:nvCxnSpPr>
        <p:spPr>
          <a:xfrm flipH="1">
            <a:off x="8777930" y="4030060"/>
            <a:ext cx="3414070" cy="29566"/>
          </a:xfrm>
          <a:prstGeom prst="line">
            <a:avLst/>
          </a:prstGeom>
          <a:ln>
            <a:gradFill flip="none" rotWithShape="1">
              <a:gsLst>
                <a:gs pos="0">
                  <a:srgbClr val="EE2E24"/>
                </a:gs>
                <a:gs pos="100000">
                  <a:srgbClr val="582B8B"/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B28BDF2-7449-8049-BCF2-F02EB9B4A63F}"/>
              </a:ext>
            </a:extLst>
          </p:cNvPr>
          <p:cNvCxnSpPr>
            <a:cxnSpLocks/>
          </p:cNvCxnSpPr>
          <p:nvPr/>
        </p:nvCxnSpPr>
        <p:spPr>
          <a:xfrm flipV="1">
            <a:off x="5630915" y="4837158"/>
            <a:ext cx="0" cy="649481"/>
          </a:xfrm>
          <a:prstGeom prst="line">
            <a:avLst/>
          </a:prstGeom>
          <a:ln>
            <a:gradFill flip="none" rotWithShape="1">
              <a:gsLst>
                <a:gs pos="0">
                  <a:srgbClr val="EE2E24"/>
                </a:gs>
                <a:gs pos="100000">
                  <a:srgbClr val="582B8B"/>
                </a:gs>
              </a:gsLst>
              <a:lin ang="27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: Rounded Corners 43">
            <a:extLst>
              <a:ext uri="{FF2B5EF4-FFF2-40B4-BE49-F238E27FC236}">
                <a16:creationId xmlns:a16="http://schemas.microsoft.com/office/drawing/2014/main" id="{A0CC7BB1-9A89-BC41-A066-1E2BA33D2811}"/>
              </a:ext>
            </a:extLst>
          </p:cNvPr>
          <p:cNvSpPr/>
          <p:nvPr/>
        </p:nvSpPr>
        <p:spPr>
          <a:xfrm>
            <a:off x="1448239" y="2356873"/>
            <a:ext cx="1412949" cy="63869"/>
          </a:xfrm>
          <a:prstGeom prst="roundRect">
            <a:avLst>
              <a:gd name="adj" fmla="val 13031"/>
            </a:avLst>
          </a:prstGeom>
          <a:solidFill>
            <a:srgbClr val="762EA7">
              <a:alpha val="2823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9" name="Rectangle: Rounded Corners 43">
            <a:extLst>
              <a:ext uri="{FF2B5EF4-FFF2-40B4-BE49-F238E27FC236}">
                <a16:creationId xmlns:a16="http://schemas.microsoft.com/office/drawing/2014/main" id="{0D62EF2B-A8CC-3942-99A8-D3E3520FF06C}"/>
              </a:ext>
            </a:extLst>
          </p:cNvPr>
          <p:cNvSpPr/>
          <p:nvPr/>
        </p:nvSpPr>
        <p:spPr>
          <a:xfrm>
            <a:off x="1418743" y="2570229"/>
            <a:ext cx="1157309" cy="63869"/>
          </a:xfrm>
          <a:prstGeom prst="roundRect">
            <a:avLst>
              <a:gd name="adj" fmla="val 13031"/>
            </a:avLst>
          </a:prstGeom>
          <a:solidFill>
            <a:srgbClr val="762EA7">
              <a:alpha val="2823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0C13EFA0-6D62-4C41-A3C0-B832B13A84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182" y="4837069"/>
            <a:ext cx="1807485" cy="553639"/>
          </a:xfrm>
          <a:prstGeom prst="rect">
            <a:avLst/>
          </a:prstGeom>
        </p:spPr>
      </p:pic>
      <p:pic>
        <p:nvPicPr>
          <p:cNvPr id="5" name="Picture 4" descr="A picture containing knife&#10;&#10;Description automatically generated">
            <a:extLst>
              <a:ext uri="{FF2B5EF4-FFF2-40B4-BE49-F238E27FC236}">
                <a16:creationId xmlns:a16="http://schemas.microsoft.com/office/drawing/2014/main" id="{9B055ACA-1E7D-D044-A7FA-6841700FAF6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4886" y="4875524"/>
            <a:ext cx="1396971" cy="553639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3D0D7979-5C5E-834F-9F2E-834D4EE1736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1857" y="4906382"/>
            <a:ext cx="1844707" cy="511034"/>
          </a:xfrm>
          <a:prstGeom prst="rect">
            <a:avLst/>
          </a:prstGeom>
        </p:spPr>
      </p:pic>
      <p:pic>
        <p:nvPicPr>
          <p:cNvPr id="11" name="Picture 10" descr="A picture containing food&#10;&#10;Description automatically generated">
            <a:extLst>
              <a:ext uri="{FF2B5EF4-FFF2-40B4-BE49-F238E27FC236}">
                <a16:creationId xmlns:a16="http://schemas.microsoft.com/office/drawing/2014/main" id="{E4934919-DB79-5445-8AF7-F537DF3E365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6209" y="4654889"/>
            <a:ext cx="971913" cy="947615"/>
          </a:xfrm>
          <a:prstGeom prst="rect">
            <a:avLst/>
          </a:prstGeom>
        </p:spPr>
      </p:pic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7106E19B-59AC-DD0A-64AC-332E1ED0F9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904" y="4669892"/>
            <a:ext cx="1043345" cy="73704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2FFB1C2B-EAC7-011F-70C2-07819A907BDC}"/>
              </a:ext>
            </a:extLst>
          </p:cNvPr>
          <p:cNvSpPr/>
          <p:nvPr/>
        </p:nvSpPr>
        <p:spPr>
          <a:xfrm>
            <a:off x="5725267" y="4529911"/>
            <a:ext cx="1551530" cy="119756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383D44-004F-1870-0CF1-5BEAB53650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CB6FEA-EE9F-4D6F-82EE-62C6ED86B75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4209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3D15AC-15D4-9410-67F3-00856663B6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25588DD-7E99-ED64-9F42-499C996B10EE}"/>
              </a:ext>
            </a:extLst>
          </p:cNvPr>
          <p:cNvSpPr/>
          <p:nvPr/>
        </p:nvSpPr>
        <p:spPr>
          <a:xfrm>
            <a:off x="571500" y="373463"/>
            <a:ext cx="4521199" cy="83099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400" b="1">
                <a:latin typeface="Arial"/>
                <a:cs typeface="Arial"/>
              </a:rPr>
              <a:t>Solutions: Retrieval Augmented Generation (RAG)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E2FB402-5FAF-FAE3-18B7-A584D4F5D66E}"/>
              </a:ext>
            </a:extLst>
          </p:cNvPr>
          <p:cNvCxnSpPr>
            <a:cxnSpLocks/>
          </p:cNvCxnSpPr>
          <p:nvPr/>
        </p:nvCxnSpPr>
        <p:spPr>
          <a:xfrm flipH="1">
            <a:off x="643236" y="131876"/>
            <a:ext cx="1154876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94053DA-19AD-66FF-A81C-84F83030B89A}"/>
              </a:ext>
            </a:extLst>
          </p:cNvPr>
          <p:cNvCxnSpPr>
            <a:cxnSpLocks/>
          </p:cNvCxnSpPr>
          <p:nvPr/>
        </p:nvCxnSpPr>
        <p:spPr>
          <a:xfrm flipH="1">
            <a:off x="1" y="131876"/>
            <a:ext cx="43814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17E06FF-7178-72F1-94EF-E34DBCEC1D8F}"/>
              </a:ext>
            </a:extLst>
          </p:cNvPr>
          <p:cNvSpPr txBox="1">
            <a:spLocks/>
          </p:cNvSpPr>
          <p:nvPr/>
        </p:nvSpPr>
        <p:spPr>
          <a:xfrm>
            <a:off x="219075" y="1417319"/>
            <a:ext cx="11245850" cy="50742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GB" sz="2000" b="1">
                <a:solidFill>
                  <a:schemeClr val="accent1">
                    <a:lumMod val="75000"/>
                  </a:schemeClr>
                </a:solidFill>
              </a:rPr>
              <a:t>Multimodal RAG</a:t>
            </a:r>
          </a:p>
          <a:p>
            <a:pPr marL="914400" lvl="2" indent="0">
              <a:buNone/>
            </a:pPr>
            <a:r>
              <a:rPr lang="en-LU" sz="1800"/>
              <a:t>✅</a:t>
            </a:r>
            <a:r>
              <a:rPr lang="en-GB" sz="1800"/>
              <a:t> Excels at handling visually rich documents </a:t>
            </a:r>
          </a:p>
          <a:p>
            <a:pPr marL="914400" lvl="2" indent="0">
              <a:buNone/>
            </a:pPr>
            <a:r>
              <a:rPr lang="en-LU" sz="1800"/>
              <a:t>❌</a:t>
            </a:r>
            <a:r>
              <a:rPr lang="en-GB" sz="1800"/>
              <a:t>  Requires significant memory and computational resources</a:t>
            </a:r>
          </a:p>
          <a:p>
            <a:pPr marL="201295" lvl="1" indent="0">
              <a:buFont typeface="Arial" panose="020B0604020202020204" pitchFamily="34" charset="0"/>
              <a:buNone/>
            </a:pPr>
            <a:endParaRPr lang="en-GB" sz="2000"/>
          </a:p>
        </p:txBody>
      </p:sp>
      <p:pic>
        <p:nvPicPr>
          <p:cNvPr id="29" name="Picture 28" descr="A screenshot of a newspaper&#10;&#10;AI-generated content may be incorrect.">
            <a:extLst>
              <a:ext uri="{FF2B5EF4-FFF2-40B4-BE49-F238E27FC236}">
                <a16:creationId xmlns:a16="http://schemas.microsoft.com/office/drawing/2014/main" id="{2E44CEBE-E48D-AFB4-475E-896F42BA25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405" y="2817193"/>
            <a:ext cx="2321445" cy="331470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57EAD105-90BA-4EBE-240C-305CBB3B30EE}"/>
              </a:ext>
            </a:extLst>
          </p:cNvPr>
          <p:cNvGrpSpPr/>
          <p:nvPr/>
        </p:nvGrpSpPr>
        <p:grpSpPr>
          <a:xfrm>
            <a:off x="5403628" y="3320913"/>
            <a:ext cx="2205780" cy="2307257"/>
            <a:chOff x="4935277" y="3429000"/>
            <a:chExt cx="1602669" cy="16764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095D47C-4889-7FD9-688B-8B00C9AC6C3A}"/>
                </a:ext>
              </a:extLst>
            </p:cNvPr>
            <p:cNvSpPr/>
            <p:nvPr/>
          </p:nvSpPr>
          <p:spPr>
            <a:xfrm>
              <a:off x="4935277" y="3429000"/>
              <a:ext cx="1602669" cy="16764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F80C5E1-4E1A-6980-57B8-43680330C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76046" y="4029037"/>
              <a:ext cx="954107" cy="954107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7D1DB3A-E7DE-DAD1-BF46-B3089FF245F0}"/>
                </a:ext>
              </a:extLst>
            </p:cNvPr>
            <p:cNvSpPr txBox="1"/>
            <p:nvPr/>
          </p:nvSpPr>
          <p:spPr>
            <a:xfrm>
              <a:off x="4944069" y="3493226"/>
              <a:ext cx="1587849" cy="961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LU" sz="20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Vision-language </a:t>
              </a:r>
            </a:p>
            <a:p>
              <a:pPr algn="ctr"/>
              <a:r>
                <a:rPr lang="en-LU" sz="20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based RAG</a:t>
              </a:r>
            </a:p>
            <a:p>
              <a:pPr algn="ctr"/>
              <a:endParaRPr lang="en-LU" sz="20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endParaRPr lang="en-US" sz="20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A59B26AC-A8DB-16AC-940D-7EBB8436DB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2508" y="3822399"/>
            <a:ext cx="1304287" cy="1304287"/>
          </a:xfrm>
          <a:prstGeom prst="rect">
            <a:avLst/>
          </a:prstGeom>
        </p:spPr>
      </p:pic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282E90C-9050-1CA5-C894-728B61054333}"/>
              </a:ext>
            </a:extLst>
          </p:cNvPr>
          <p:cNvCxnSpPr>
            <a:cxnSpLocks/>
          </p:cNvCxnSpPr>
          <p:nvPr/>
        </p:nvCxnSpPr>
        <p:spPr>
          <a:xfrm>
            <a:off x="3905265" y="4521001"/>
            <a:ext cx="118743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D75D5AFD-B5E6-7CE3-9EC5-FF9F0E44879F}"/>
              </a:ext>
            </a:extLst>
          </p:cNvPr>
          <p:cNvCxnSpPr>
            <a:cxnSpLocks/>
          </p:cNvCxnSpPr>
          <p:nvPr/>
        </p:nvCxnSpPr>
        <p:spPr>
          <a:xfrm>
            <a:off x="7880365" y="4520802"/>
            <a:ext cx="118743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650B82F2-C732-D92B-F7E0-E72C4A23C8F3}"/>
              </a:ext>
            </a:extLst>
          </p:cNvPr>
          <p:cNvSpPr txBox="1">
            <a:spLocks/>
          </p:cNvSpPr>
          <p:nvPr/>
        </p:nvSpPr>
        <p:spPr>
          <a:xfrm>
            <a:off x="543600" y="151200"/>
            <a:ext cx="4873665" cy="2311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800" kern="12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800" kern="12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800" kern="12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800" kern="12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800" kern="1200" dirty="0" smtClean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A Software Engineering Research Team’s Dive into FinTech</a:t>
            </a:r>
            <a:endParaRPr lang="en-US" b="1">
              <a:ea typeface="Calibri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5922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07E854-059A-3DAE-8F79-C64B767727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D62ED5-9F57-D53E-4715-D784C04ECA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Fruitful Collaboration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09DD02-E6D7-759A-9243-267EEC1D5E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3600" y="1266182"/>
            <a:ext cx="11362565" cy="468093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>
                <a:latin typeface="Arial"/>
                <a:cs typeface="Arial"/>
              </a:rPr>
              <a:t>But! It was not easy at the beginning: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Should we invest time working in a new domain such as NLP?</a:t>
            </a:r>
          </a:p>
          <a:p>
            <a:pPr marL="1028700" lvl="1" indent="-342900">
              <a:buFont typeface="Wingdings" pitchFamily="2" charset="2"/>
              <a:buChar char="Ø"/>
            </a:pPr>
            <a:r>
              <a:rPr lang="en-US" sz="2000" dirty="0">
                <a:latin typeface="Arial"/>
                <a:cs typeface="Arial"/>
              </a:rPr>
              <a:t>It was not evident from the beginning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  <a:sym typeface="Wingdings" pitchFamily="2" charset="2"/>
              </a:rPr>
              <a:t>But it led to a fruitful collaboration</a:t>
            </a:r>
          </a:p>
          <a:p>
            <a:pPr marL="1028700" lvl="1" indent="-342900">
              <a:buFont typeface="Wingdings" pitchFamily="2" charset="2"/>
              <a:buChar char="Ø"/>
            </a:pPr>
            <a:r>
              <a:rPr lang="en-US" sz="2000" dirty="0">
                <a:latin typeface="Arial"/>
                <a:cs typeface="Arial"/>
                <a:sym typeface="Wingdings" pitchFamily="2" charset="2"/>
              </a:rPr>
              <a:t>Allowed us to be at the </a:t>
            </a:r>
            <a:r>
              <a:rPr lang="en-US" sz="2000" dirty="0">
                <a:solidFill>
                  <a:srgbClr val="FF0000"/>
                </a:solidFill>
                <a:latin typeface="Arial"/>
                <a:cs typeface="Arial"/>
                <a:sym typeface="Wingdings" pitchFamily="2" charset="2"/>
              </a:rPr>
              <a:t>forefront of NLP</a:t>
            </a:r>
          </a:p>
          <a:p>
            <a:pPr marL="1028700" lvl="1" indent="-342900">
              <a:buFont typeface="Wingdings" pitchFamily="2" charset="2"/>
              <a:buChar char="Ø"/>
            </a:pPr>
            <a:r>
              <a:rPr lang="en-US" sz="2000" dirty="0">
                <a:latin typeface="Arial"/>
                <a:cs typeface="Arial"/>
                <a:sym typeface="Wingdings" pitchFamily="2" charset="2"/>
              </a:rPr>
              <a:t>We reused this knowledge to</a:t>
            </a:r>
            <a:r>
              <a:rPr lang="en-US" sz="2000" dirty="0">
                <a:solidFill>
                  <a:srgbClr val="FF0000"/>
                </a:solidFill>
                <a:latin typeface="Arial"/>
                <a:cs typeface="Arial"/>
                <a:sym typeface="Wingdings" pitchFamily="2" charset="2"/>
              </a:rPr>
              <a:t> other tasks </a:t>
            </a:r>
            <a:r>
              <a:rPr lang="en-US" sz="2000" dirty="0">
                <a:latin typeface="Arial"/>
                <a:cs typeface="Arial"/>
                <a:sym typeface="Wingdings" pitchFamily="2" charset="2"/>
              </a:rPr>
              <a:t>in Software Engineering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Arial"/>
                <a:cs typeface="Arial"/>
                <a:sym typeface="Wingdings" pitchFamily="2" charset="2"/>
              </a:rPr>
              <a:t>Actionable solutions </a:t>
            </a:r>
            <a:r>
              <a:rPr lang="en-US" sz="2000" dirty="0">
                <a:latin typeface="Arial"/>
                <a:cs typeface="Arial"/>
                <a:sym typeface="Wingdings" pitchFamily="2" charset="2"/>
              </a:rPr>
              <a:t>for BGL BNP Paribas</a:t>
            </a:r>
            <a:endParaRPr lang="en-US" sz="2000" dirty="0">
              <a:cs typeface="Arial"/>
            </a:endParaRPr>
          </a:p>
        </p:txBody>
      </p:sp>
      <p:pic>
        <p:nvPicPr>
          <p:cNvPr id="9218" name="Picture 2" descr="Uni.lu SnT - Interdisciplinary Centre for Security, Reliability and Trust -  Expertise - Luxembourg Space Agency">
            <a:extLst>
              <a:ext uri="{FF2B5EF4-FFF2-40B4-BE49-F238E27FC236}">
                <a16:creationId xmlns:a16="http://schemas.microsoft.com/office/drawing/2014/main" id="{FFCB7F1C-EDA8-AAD3-5899-C3CA0CA1B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0" y="4518431"/>
            <a:ext cx="1790890" cy="1790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ollaboration free icons designed by Freepik">
            <a:extLst>
              <a:ext uri="{FF2B5EF4-FFF2-40B4-BE49-F238E27FC236}">
                <a16:creationId xmlns:a16="http://schemas.microsoft.com/office/drawing/2014/main" id="{604A34AF-1E2B-B501-9BA5-25E49D36D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647" y="4673200"/>
            <a:ext cx="1470519" cy="147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BGL BNP PARIBAS - INDR">
            <a:extLst>
              <a:ext uri="{FF2B5EF4-FFF2-40B4-BE49-F238E27FC236}">
                <a16:creationId xmlns:a16="http://schemas.microsoft.com/office/drawing/2014/main" id="{FB596068-A6AD-2377-3EBF-4C1872B6A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323" y="4619247"/>
            <a:ext cx="5129885" cy="157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79796D5-C392-2713-DD27-E9FCA7A986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00" y="151200"/>
            <a:ext cx="4873665" cy="231111"/>
          </a:xfrm>
        </p:spPr>
        <p:txBody>
          <a:bodyPr/>
          <a:lstStyle/>
          <a:p>
            <a:r>
              <a:rPr lang="en-US" sz="800" b="1" dirty="0"/>
              <a:t>A Software Engineering Research Team’s Dive into FinTech</a:t>
            </a:r>
            <a:endParaRPr lang="en-US" sz="800" b="1" dirty="0">
              <a:ea typeface="Calibri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9248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146E2C-B9BD-2358-1520-06CCAC62BE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FF99B1E-8D6C-F0E2-28B6-D410C66A85F1}"/>
              </a:ext>
            </a:extLst>
          </p:cNvPr>
          <p:cNvSpPr txBox="1"/>
          <p:nvPr/>
        </p:nvSpPr>
        <p:spPr>
          <a:xfrm>
            <a:off x="5227983" y="39358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L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2B6862-0DAE-5CE0-A910-9E0C322ED73C}"/>
              </a:ext>
            </a:extLst>
          </p:cNvPr>
          <p:cNvSpPr txBox="1">
            <a:spLocks/>
          </p:cNvSpPr>
          <p:nvPr/>
        </p:nvSpPr>
        <p:spPr>
          <a:xfrm>
            <a:off x="939840" y="2582740"/>
            <a:ext cx="8102560" cy="103752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  <a:latin typeface="Arial"/>
                <a:cs typeface="Arial"/>
              </a:rPr>
              <a:t>A Software Engineering Research Team’s Dive into FinTech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B74015-0870-1847-0112-C61CC4181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9307" y="5852610"/>
            <a:ext cx="800378" cy="800378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AC951DD-2BDE-FE6A-008E-1F2E11A3A8AA}"/>
              </a:ext>
            </a:extLst>
          </p:cNvPr>
          <p:cNvSpPr txBox="1">
            <a:spLocks/>
          </p:cNvSpPr>
          <p:nvPr/>
        </p:nvSpPr>
        <p:spPr>
          <a:xfrm>
            <a:off x="787255" y="5961154"/>
            <a:ext cx="8102560" cy="103752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Dr. Jordan </a:t>
            </a:r>
            <a:r>
              <a:rPr lang="en-US" sz="2000" b="1" dirty="0" err="1">
                <a:solidFill>
                  <a:schemeClr val="bg1"/>
                </a:solidFill>
                <a:latin typeface="Arial"/>
                <a:cs typeface="Arial"/>
              </a:rPr>
              <a:t>Samhi</a:t>
            </a:r>
            <a:endParaRPr lang="en-US" sz="2000" b="1" dirty="0">
              <a:solidFill>
                <a:schemeClr val="bg1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400" b="1" i="1" dirty="0">
                <a:solidFill>
                  <a:schemeClr val="bg1"/>
                </a:solidFill>
                <a:latin typeface="Arial"/>
                <a:cs typeface="Arial"/>
              </a:rPr>
              <a:t>Interdisciplinary Centre for Security, Reliability and Trust (</a:t>
            </a:r>
            <a:r>
              <a:rPr lang="en-US" sz="1400" b="1" i="1" dirty="0" err="1">
                <a:solidFill>
                  <a:schemeClr val="bg1"/>
                </a:solidFill>
                <a:latin typeface="Arial"/>
                <a:cs typeface="Arial"/>
              </a:rPr>
              <a:t>SnT</a:t>
            </a:r>
            <a:r>
              <a:rPr lang="en-US" sz="1400" b="1" i="1" dirty="0">
                <a:solidFill>
                  <a:schemeClr val="bg1"/>
                </a:solidFill>
                <a:latin typeface="Arial"/>
                <a:cs typeface="Arial"/>
              </a:rPr>
              <a:t>)</a:t>
            </a:r>
            <a:endParaRPr lang="en-US" sz="2000" b="1" i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7502B0-C8D2-C808-186C-D09A845DEA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840" y="3928834"/>
            <a:ext cx="2840358" cy="1597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6F8D97-8CEE-39C7-C8E8-AEC1B7E6D1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2535" y="3928833"/>
            <a:ext cx="2840358" cy="1597701"/>
          </a:xfrm>
          <a:prstGeom prst="rect">
            <a:avLst/>
          </a:prstGeom>
        </p:spPr>
      </p:pic>
      <p:pic>
        <p:nvPicPr>
          <p:cNvPr id="10" name="Picture 2" descr="BGL BNP PARIBAS - INDR">
            <a:extLst>
              <a:ext uri="{FF2B5EF4-FFF2-40B4-BE49-F238E27FC236}">
                <a16:creationId xmlns:a16="http://schemas.microsoft.com/office/drawing/2014/main" id="{09DA2DC3-B88A-3225-C65D-FD2B83048B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062"/>
          <a:stretch/>
        </p:blipFill>
        <p:spPr bwMode="auto">
          <a:xfrm>
            <a:off x="8799685" y="5640182"/>
            <a:ext cx="1066170" cy="1217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04C0DA3-BCD1-4301-9DD4-07B0F54536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5230" y="3916959"/>
            <a:ext cx="2840357" cy="1597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537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677D4D84-83CA-4262-96DE-1A8E67D32AA6}"/>
              </a:ext>
            </a:extLst>
          </p:cNvPr>
          <p:cNvSpPr txBox="1"/>
          <p:nvPr/>
        </p:nvSpPr>
        <p:spPr>
          <a:xfrm>
            <a:off x="544867" y="1917165"/>
            <a:ext cx="373837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Arial" panose="020B0604020202020204" pitchFamily="34" charset="0"/>
              </a:rPr>
              <a:t>A leading international </a:t>
            </a:r>
          </a:p>
          <a:p>
            <a:r>
              <a:rPr lang="en-US" sz="1400" b="1">
                <a:latin typeface="Arial" panose="020B0604020202020204" pitchFamily="34" charset="0"/>
              </a:rPr>
              <a:t>research and innovation </a:t>
            </a:r>
            <a:r>
              <a:rPr lang="en-US" sz="1400" b="1" err="1">
                <a:latin typeface="Arial" panose="020B0604020202020204" pitchFamily="34" charset="0"/>
              </a:rPr>
              <a:t>centre</a:t>
            </a:r>
            <a:r>
              <a:rPr lang="en-US" sz="1400" b="1">
                <a:latin typeface="Arial" panose="020B0604020202020204" pitchFamily="34" charset="0"/>
              </a:rPr>
              <a:t> </a:t>
            </a:r>
            <a:r>
              <a:rPr lang="en-US" sz="1400">
                <a:latin typeface="Arial" panose="020B0604020202020204" pitchFamily="34" charset="0"/>
              </a:rPr>
              <a:t>in secure, reliable and trustworthy ICT systems and services. We play an instrumental role in Luxembourg by boosting R&amp;D investments leading to economic growth and highly qualified talent.</a:t>
            </a:r>
          </a:p>
        </p:txBody>
      </p:sp>
      <p:sp>
        <p:nvSpPr>
          <p:cNvPr id="27" name="Rectangle: Rounded Corners 43">
            <a:extLst>
              <a:ext uri="{FF2B5EF4-FFF2-40B4-BE49-F238E27FC236}">
                <a16:creationId xmlns:a16="http://schemas.microsoft.com/office/drawing/2014/main" id="{3E3084A5-20ED-464C-AF4B-EB50BBCA6A25}"/>
              </a:ext>
            </a:extLst>
          </p:cNvPr>
          <p:cNvSpPr/>
          <p:nvPr/>
        </p:nvSpPr>
        <p:spPr>
          <a:xfrm>
            <a:off x="633832" y="2305977"/>
            <a:ext cx="2633475" cy="95432"/>
          </a:xfrm>
          <a:prstGeom prst="roundRect">
            <a:avLst>
              <a:gd name="adj" fmla="val 13031"/>
            </a:avLst>
          </a:prstGeom>
          <a:solidFill>
            <a:srgbClr val="762EA7">
              <a:alpha val="2823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C442388-6F2A-4A23-AE56-611D768A8A94}"/>
              </a:ext>
            </a:extLst>
          </p:cNvPr>
          <p:cNvSpPr/>
          <p:nvPr/>
        </p:nvSpPr>
        <p:spPr>
          <a:xfrm>
            <a:off x="6842963" y="842506"/>
            <a:ext cx="292667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>
                <a:latin typeface="Arial" panose="020B0604020202020204" pitchFamily="34" charset="0"/>
              </a:rPr>
              <a:t>Collaborative, demand-driven </a:t>
            </a:r>
            <a:r>
              <a:rPr lang="en-US" sz="1400">
                <a:latin typeface="Arial" panose="020B0604020202020204" pitchFamily="34" charset="0"/>
              </a:rPr>
              <a:t>research model based on strategic partnerships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DBFD35C-0484-49FF-84B6-09038F0F2B94}"/>
              </a:ext>
            </a:extLst>
          </p:cNvPr>
          <p:cNvSpPr/>
          <p:nvPr/>
        </p:nvSpPr>
        <p:spPr>
          <a:xfrm>
            <a:off x="3267307" y="4708496"/>
            <a:ext cx="226204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>
                <a:latin typeface="Arial" panose="020B0604020202020204" pitchFamily="34" charset="0"/>
              </a:rPr>
              <a:t>Interdisciplinary </a:t>
            </a:r>
          </a:p>
          <a:p>
            <a:pPr algn="r"/>
            <a:r>
              <a:rPr lang="en-US" sz="1400">
                <a:latin typeface="Arial" panose="020B0604020202020204" pitchFamily="34" charset="0"/>
              </a:rPr>
              <a:t>research approach in key economic sectors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D385685-855C-48DF-AC6C-6CE1335AD34F}"/>
              </a:ext>
            </a:extLst>
          </p:cNvPr>
          <p:cNvSpPr/>
          <p:nvPr/>
        </p:nvSpPr>
        <p:spPr>
          <a:xfrm>
            <a:off x="9821480" y="2390070"/>
            <a:ext cx="20880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latin typeface="Arial" panose="020B0604020202020204" pitchFamily="34" charset="0"/>
              </a:rPr>
              <a:t>High-risk </a:t>
            </a:r>
          </a:p>
          <a:p>
            <a:r>
              <a:rPr lang="en-US" sz="1400">
                <a:latin typeface="Arial" panose="020B0604020202020204" pitchFamily="34" charset="0"/>
              </a:rPr>
              <a:t>long-term research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C16EB3D-FFA0-4134-AC54-630D4423DB25}"/>
              </a:ext>
            </a:extLst>
          </p:cNvPr>
          <p:cNvSpPr/>
          <p:nvPr/>
        </p:nvSpPr>
        <p:spPr>
          <a:xfrm>
            <a:off x="8391060" y="5383103"/>
            <a:ext cx="24428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latin typeface="Arial" panose="020B0604020202020204" pitchFamily="34" charset="0"/>
              </a:rPr>
              <a:t>Highly selective </a:t>
            </a:r>
          </a:p>
          <a:p>
            <a:r>
              <a:rPr lang="en-US" sz="1400">
                <a:latin typeface="Arial" panose="020B0604020202020204" pitchFamily="34" charset="0"/>
              </a:rPr>
              <a:t>global recruitment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F0F25B7-C2B7-4750-9859-89392D837B9E}"/>
              </a:ext>
            </a:extLst>
          </p:cNvPr>
          <p:cNvSpPr/>
          <p:nvPr/>
        </p:nvSpPr>
        <p:spPr>
          <a:xfrm>
            <a:off x="544867" y="1288782"/>
            <a:ext cx="42607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Our vision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2C267DB7-7328-4161-853A-5FC90AE65AC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67350" y="1723179"/>
            <a:ext cx="3424277" cy="342427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A4A6A16F-B9D4-4059-B4A7-05AF61536C5D}"/>
              </a:ext>
            </a:extLst>
          </p:cNvPr>
          <p:cNvSpPr/>
          <p:nvPr/>
        </p:nvSpPr>
        <p:spPr>
          <a:xfrm>
            <a:off x="6446361" y="2694177"/>
            <a:ext cx="1482278" cy="14822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463828-8D4A-214D-AC29-9CE3180266F5}"/>
              </a:ext>
            </a:extLst>
          </p:cNvPr>
          <p:cNvSpPr txBox="1"/>
          <p:nvPr/>
        </p:nvSpPr>
        <p:spPr>
          <a:xfrm>
            <a:off x="544867" y="150927"/>
            <a:ext cx="84029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Who we are</a:t>
            </a:r>
            <a:endParaRPr lang="en-US" sz="80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D01629E9-2EA3-47D7-9164-55097083594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23318" y="3048684"/>
            <a:ext cx="894503" cy="760632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5F9D7C1-73DC-0448-BDA2-9AB56A358B4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 flipV="1">
            <a:off x="7617821" y="5289465"/>
            <a:ext cx="750404" cy="750404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E7231AD4-DC3E-8B48-A331-2979081E9B8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735485" y="735343"/>
            <a:ext cx="987833" cy="987833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5D60288A-B6A2-CE4F-A653-8F5750B62747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571836" y="3803624"/>
            <a:ext cx="895514" cy="895514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4121BEC6-7B27-4043-B0CC-68C2F2A9D972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094311" y="2331159"/>
            <a:ext cx="727169" cy="727169"/>
          </a:xfrm>
          <a:prstGeom prst="rect">
            <a:avLst/>
          </a:prstGeom>
        </p:spPr>
      </p:pic>
      <p:sp>
        <p:nvSpPr>
          <p:cNvPr id="21" name="Rectangle: Rounded Corners 43">
            <a:extLst>
              <a:ext uri="{FF2B5EF4-FFF2-40B4-BE49-F238E27FC236}">
                <a16:creationId xmlns:a16="http://schemas.microsoft.com/office/drawing/2014/main" id="{3E3084A5-20ED-464C-AF4B-EB50BBCA6A25}"/>
              </a:ext>
            </a:extLst>
          </p:cNvPr>
          <p:cNvSpPr/>
          <p:nvPr/>
        </p:nvSpPr>
        <p:spPr>
          <a:xfrm>
            <a:off x="6918901" y="1025624"/>
            <a:ext cx="2520732" cy="67531"/>
          </a:xfrm>
          <a:prstGeom prst="roundRect">
            <a:avLst>
              <a:gd name="adj" fmla="val 13031"/>
            </a:avLst>
          </a:prstGeom>
          <a:solidFill>
            <a:srgbClr val="762EA7">
              <a:alpha val="2823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35C62F-093A-FD8D-61A7-9BC9E2F432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CB6FEA-EE9F-4D6F-82EE-62C6ED86B75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4853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DE8A534-5C35-410C-9D80-776EDE35A6B5}"/>
              </a:ext>
            </a:extLst>
          </p:cNvPr>
          <p:cNvSpPr txBox="1"/>
          <p:nvPr/>
        </p:nvSpPr>
        <p:spPr>
          <a:xfrm>
            <a:off x="779839" y="2783172"/>
            <a:ext cx="10360514" cy="115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>
                <a:solidFill>
                  <a:schemeClr val="bg1"/>
                </a:solidFill>
                <a:latin typeface="Graphik-SemiboldItalic" panose="020B0703030202060203" pitchFamily="34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3200" b="1" dirty="0">
                <a:latin typeface="Arial" panose="020B0604020202020204" pitchFamily="34" charset="0"/>
              </a:rPr>
              <a:t>Trustworthy Software Engineering</a:t>
            </a:r>
          </a:p>
          <a:p>
            <a:pPr>
              <a:lnSpc>
                <a:spcPct val="80000"/>
              </a:lnSpc>
            </a:pPr>
            <a:r>
              <a:rPr lang="en-US" sz="5400" b="1" dirty="0" err="1">
                <a:latin typeface="Arial" panose="020B0604020202020204" pitchFamily="34" charset="0"/>
              </a:rPr>
              <a:t>TruX</a:t>
            </a:r>
            <a:r>
              <a:rPr lang="en-US" sz="5400" b="1" dirty="0">
                <a:latin typeface="Arial" panose="020B0604020202020204" pitchFamily="34" charset="0"/>
              </a:rPr>
              <a:t> </a:t>
            </a:r>
            <a:r>
              <a:rPr lang="en-US" sz="5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</a:rPr>
              <a:t>Research Group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10FC9B3-6D23-C044-BC70-F4CBCCD74147}"/>
              </a:ext>
            </a:extLst>
          </p:cNvPr>
          <p:cNvGrpSpPr/>
          <p:nvPr/>
        </p:nvGrpSpPr>
        <p:grpSpPr>
          <a:xfrm>
            <a:off x="-24715" y="5825730"/>
            <a:ext cx="12216715" cy="1418626"/>
            <a:chOff x="-24715" y="5825730"/>
            <a:chExt cx="12216715" cy="1418626"/>
          </a:xfrm>
        </p:grpSpPr>
        <p:pic>
          <p:nvPicPr>
            <p:cNvPr id="11" name="Image 5" descr="Bande_Logo_UNI_PP_right_long.eps">
              <a:extLst>
                <a:ext uri="{FF2B5EF4-FFF2-40B4-BE49-F238E27FC236}">
                  <a16:creationId xmlns:a16="http://schemas.microsoft.com/office/drawing/2014/main" id="{EEB7CB92-331A-0B45-8A12-E75D37DCF015}"/>
                </a:ext>
              </a:extLst>
            </p:cNvPr>
            <p:cNvPicPr/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2064" r="2500" b="52664"/>
            <a:stretch/>
          </p:blipFill>
          <p:spPr bwMode="auto">
            <a:xfrm>
              <a:off x="-24715" y="5825730"/>
              <a:ext cx="12216715" cy="1055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14="http://schemas.microsoft.com/office/drawing/2010/main" xmlns:lc="http://schemas.openxmlformats.org/drawingml/2006/lockedCanvas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14="http://schemas.microsoft.com/office/drawing/2010/main" xmlns:lc="http://schemas.openxmlformats.org/drawingml/2006/lockedCanvas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0806795-C84B-1141-8495-A9590BF17FE3}"/>
                </a:ext>
              </a:extLst>
            </p:cNvPr>
            <p:cNvSpPr/>
            <p:nvPr/>
          </p:nvSpPr>
          <p:spPr>
            <a:xfrm>
              <a:off x="10500767" y="5987422"/>
              <a:ext cx="960699" cy="8937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U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DE845FA-2485-814D-BF58-7584A9D13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2056"/>
            <a:stretch/>
          </p:blipFill>
          <p:spPr>
            <a:xfrm>
              <a:off x="10151661" y="5987422"/>
              <a:ext cx="1612609" cy="1256934"/>
            </a:xfrm>
            <a:prstGeom prst="rect">
              <a:avLst/>
            </a:prstGeom>
          </p:spPr>
        </p:pic>
      </p:grpSp>
      <p:sp>
        <p:nvSpPr>
          <p:cNvPr id="15" name="Title 2">
            <a:extLst>
              <a:ext uri="{FF2B5EF4-FFF2-40B4-BE49-F238E27FC236}">
                <a16:creationId xmlns:a16="http://schemas.microsoft.com/office/drawing/2014/main" id="{EBD62E48-164D-AD41-97FD-0884AA0A5545}"/>
              </a:ext>
            </a:extLst>
          </p:cNvPr>
          <p:cNvSpPr txBox="1">
            <a:spLocks/>
          </p:cNvSpPr>
          <p:nvPr/>
        </p:nvSpPr>
        <p:spPr>
          <a:xfrm>
            <a:off x="-204592" y="5933406"/>
            <a:ext cx="3557711" cy="7365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595959"/>
                </a:solidFill>
                <a:latin typeface="Avenir Book"/>
                <a:ea typeface="+mj-ea"/>
                <a:cs typeface="Avenir Book"/>
              </a:defRPr>
            </a:lvl1pPr>
          </a:lstStyle>
          <a:p>
            <a:pPr algn="ctr"/>
            <a:r>
              <a:rPr lang="en-US" sz="1800">
                <a:solidFill>
                  <a:schemeClr val="bg1"/>
                </a:solidFill>
              </a:rPr>
              <a:t>Prof. </a:t>
            </a:r>
            <a:r>
              <a:rPr lang="en-US" sz="1800" err="1">
                <a:solidFill>
                  <a:schemeClr val="bg1"/>
                </a:solidFill>
              </a:rPr>
              <a:t>Tegawendé</a:t>
            </a:r>
            <a:r>
              <a:rPr lang="en-US" sz="1800">
                <a:solidFill>
                  <a:schemeClr val="bg1"/>
                </a:solidFill>
              </a:rPr>
              <a:t> F. </a:t>
            </a:r>
          </a:p>
          <a:p>
            <a:pPr algn="ctr"/>
            <a:r>
              <a:rPr lang="en-US" sz="1800">
                <a:solidFill>
                  <a:schemeClr val="bg1"/>
                </a:solidFill>
              </a:rPr>
              <a:t>BISSYANDE</a:t>
            </a:r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E0A392F3-164F-3540-9D0D-9884D94FA4C2}"/>
              </a:ext>
            </a:extLst>
          </p:cNvPr>
          <p:cNvSpPr txBox="1">
            <a:spLocks/>
          </p:cNvSpPr>
          <p:nvPr/>
        </p:nvSpPr>
        <p:spPr>
          <a:xfrm>
            <a:off x="2607085" y="5938998"/>
            <a:ext cx="3746148" cy="7365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595959"/>
                </a:solidFill>
                <a:latin typeface="Avenir Book"/>
                <a:ea typeface="+mj-ea"/>
                <a:cs typeface="Avenir Book"/>
              </a:defRPr>
            </a:lvl1pPr>
          </a:lstStyle>
          <a:p>
            <a:pPr algn="ctr"/>
            <a:r>
              <a:rPr lang="en-US" sz="1800">
                <a:solidFill>
                  <a:schemeClr val="bg1"/>
                </a:solidFill>
              </a:rPr>
              <a:t>Prof. Jacques </a:t>
            </a:r>
          </a:p>
          <a:p>
            <a:pPr algn="ctr"/>
            <a:r>
              <a:rPr lang="en-US" sz="1800">
                <a:solidFill>
                  <a:schemeClr val="bg1"/>
                </a:solidFill>
              </a:rPr>
              <a:t>KLEIN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C212AF90-B37C-E14A-8633-7142B66A89F3}"/>
              </a:ext>
            </a:extLst>
          </p:cNvPr>
          <p:cNvSpPr/>
          <p:nvPr/>
        </p:nvSpPr>
        <p:spPr>
          <a:xfrm>
            <a:off x="5177040" y="-1768"/>
            <a:ext cx="2059710" cy="92973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</a:endParaRPr>
          </a:p>
        </p:txBody>
      </p:sp>
      <p:pic>
        <p:nvPicPr>
          <p:cNvPr id="20" name="Picture 1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14F5CA7-6E16-124B-B702-415221C430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637" y="1403"/>
            <a:ext cx="1540516" cy="96282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98E937D-1017-7F4C-9250-15280C63CF3C}"/>
              </a:ext>
            </a:extLst>
          </p:cNvPr>
          <p:cNvSpPr/>
          <p:nvPr/>
        </p:nvSpPr>
        <p:spPr>
          <a:xfrm>
            <a:off x="5177040" y="0"/>
            <a:ext cx="2059710" cy="1807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17C4913-9BEE-D747-4E69-F49FF458B9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02"/>
          <a:stretch/>
        </p:blipFill>
        <p:spPr bwMode="auto">
          <a:xfrm>
            <a:off x="698050" y="4000602"/>
            <a:ext cx="1752426" cy="17526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5B42CD2-BEC7-9119-8A6B-A7EDF6BCF2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9" r="29966"/>
          <a:stretch/>
        </p:blipFill>
        <p:spPr bwMode="auto">
          <a:xfrm>
            <a:off x="3603870" y="4000602"/>
            <a:ext cx="1752577" cy="17526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61265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36B8494-ABFF-BC4B-AD77-8760412A4A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LU"/>
              <a:t>TruX People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17444A-A45A-8F4A-A2BC-5E7D0908F5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LU"/>
              <a:t>TruX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783AB9-CE16-9B45-82D5-7D6BAA503068}"/>
              </a:ext>
            </a:extLst>
          </p:cNvPr>
          <p:cNvSpPr/>
          <p:nvPr/>
        </p:nvSpPr>
        <p:spPr>
          <a:xfrm>
            <a:off x="420111" y="1400611"/>
            <a:ext cx="3446164" cy="759903"/>
          </a:xfrm>
          <a:prstGeom prst="rect">
            <a:avLst/>
          </a:prstGeom>
          <a:solidFill>
            <a:srgbClr val="EFED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043BD0-EBDA-964C-844D-FC943BEEBC80}"/>
              </a:ext>
            </a:extLst>
          </p:cNvPr>
          <p:cNvSpPr txBox="1"/>
          <p:nvPr/>
        </p:nvSpPr>
        <p:spPr>
          <a:xfrm>
            <a:off x="575762" y="1466116"/>
            <a:ext cx="309376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err="1">
                <a:solidFill>
                  <a:srgbClr val="141414"/>
                </a:solidFill>
                <a:latin typeface="Arial" panose="020B0604020202020204" pitchFamily="34" charset="0"/>
              </a:rPr>
              <a:t>Tegawendé</a:t>
            </a:r>
            <a:r>
              <a:rPr lang="en-US" sz="1400">
                <a:solidFill>
                  <a:srgbClr val="141414"/>
                </a:solidFill>
                <a:latin typeface="Arial" panose="020B0604020202020204" pitchFamily="34" charset="0"/>
              </a:rPr>
              <a:t> F. BISSYANDE (head)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141414"/>
                </a:solidFill>
                <a:latin typeface="Arial" panose="020B0604020202020204" pitchFamily="34" charset="0"/>
              </a:rPr>
              <a:t>Jacques KLEIN (co-head)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>
              <a:solidFill>
                <a:srgbClr val="141414"/>
              </a:solidFill>
              <a:latin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>
              <a:solidFill>
                <a:srgbClr val="141414"/>
              </a:solidFill>
              <a:latin typeface="Arial" panose="020B0604020202020204" pitchFamily="34" charset="0"/>
            </a:endParaRPr>
          </a:p>
        </p:txBody>
      </p:sp>
      <p:sp>
        <p:nvSpPr>
          <p:cNvPr id="14" name="Rectangle: Rounded Corners 43">
            <a:extLst>
              <a:ext uri="{FF2B5EF4-FFF2-40B4-BE49-F238E27FC236}">
                <a16:creationId xmlns:a16="http://schemas.microsoft.com/office/drawing/2014/main" id="{05CE1005-1FBF-8045-BC6D-483B73880729}"/>
              </a:ext>
            </a:extLst>
          </p:cNvPr>
          <p:cNvSpPr/>
          <p:nvPr/>
        </p:nvSpPr>
        <p:spPr>
          <a:xfrm rot="10800000" flipV="1">
            <a:off x="420111" y="1103222"/>
            <a:ext cx="3446164" cy="284241"/>
          </a:xfrm>
          <a:prstGeom prst="roundRect">
            <a:avLst>
              <a:gd name="adj" fmla="val 13031"/>
            </a:avLst>
          </a:prstGeom>
          <a:gradFill>
            <a:gsLst>
              <a:gs pos="47000">
                <a:srgbClr val="992C5E"/>
              </a:gs>
              <a:gs pos="0">
                <a:srgbClr val="EE2E24"/>
              </a:gs>
              <a:gs pos="100000">
                <a:srgbClr val="582B8B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spc="300">
                <a:solidFill>
                  <a:schemeClr val="bg1"/>
                </a:solidFill>
                <a:latin typeface="Arial" panose="020B0604020202020204" pitchFamily="34" charset="0"/>
              </a:rPr>
              <a:t>Professors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028EDE8-147A-7845-880A-7C9825162F7E}"/>
              </a:ext>
            </a:extLst>
          </p:cNvPr>
          <p:cNvSpPr/>
          <p:nvPr/>
        </p:nvSpPr>
        <p:spPr>
          <a:xfrm>
            <a:off x="4378758" y="1394208"/>
            <a:ext cx="3446164" cy="1873047"/>
          </a:xfrm>
          <a:prstGeom prst="rect">
            <a:avLst/>
          </a:prstGeom>
          <a:solidFill>
            <a:srgbClr val="EFED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854B2D-6B13-1948-907B-997C2D5F446C}"/>
              </a:ext>
            </a:extLst>
          </p:cNvPr>
          <p:cNvSpPr txBox="1"/>
          <p:nvPr/>
        </p:nvSpPr>
        <p:spPr>
          <a:xfrm>
            <a:off x="4482730" y="1466117"/>
            <a:ext cx="3227998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rgbClr val="141414"/>
                </a:solidFill>
                <a:latin typeface="Arial"/>
                <a:cs typeface="Arial"/>
              </a:rPr>
              <a:t>Yinghua LI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err="1">
                <a:solidFill>
                  <a:srgbClr val="141414"/>
                </a:solidFill>
                <a:latin typeface="Arial"/>
                <a:cs typeface="Arial"/>
              </a:rPr>
              <a:t>Tiezhu</a:t>
            </a:r>
            <a:r>
              <a:rPr lang="en-US" sz="1400" dirty="0">
                <a:solidFill>
                  <a:srgbClr val="141414"/>
                </a:solidFill>
                <a:latin typeface="Arial"/>
                <a:cs typeface="Arial"/>
              </a:rPr>
              <a:t> SUN</a:t>
            </a:r>
          </a:p>
          <a:p>
            <a:pPr marL="342900" indent="-342900">
              <a:buAutoNum type="arabicPeriod"/>
            </a:pPr>
            <a:r>
              <a:rPr lang="en-US" sz="1400" dirty="0">
                <a:solidFill>
                  <a:srgbClr val="141414"/>
                </a:solidFill>
                <a:latin typeface="Arial"/>
                <a:cs typeface="Arial"/>
              </a:rPr>
              <a:t>Aleksandr </a:t>
            </a:r>
            <a:r>
              <a:rPr lang="en-US" sz="1400" dirty="0" err="1">
                <a:solidFill>
                  <a:srgbClr val="141414"/>
                </a:solidFill>
                <a:latin typeface="Arial"/>
                <a:cs typeface="Arial"/>
              </a:rPr>
              <a:t>Pilgun</a:t>
            </a:r>
            <a:r>
              <a:rPr lang="en-US" sz="1400" dirty="0">
                <a:solidFill>
                  <a:srgbClr val="141414"/>
                </a:solidFill>
                <a:latin typeface="Arial"/>
                <a:cs typeface="Arial"/>
              </a:rPr>
              <a:t> (coming soon)</a:t>
            </a:r>
            <a:endParaRPr lang="en-US" sz="1400" dirty="0">
              <a:solidFill>
                <a:srgbClr val="141414"/>
              </a:solidFill>
              <a:latin typeface="Arial" panose="020B0604020202020204" pitchFamily="34" charset="0"/>
              <a:cs typeface="Arial"/>
            </a:endParaRPr>
          </a:p>
          <a:p>
            <a:pPr marL="342900" indent="-342900">
              <a:buAutoNum type="arabicPeriod"/>
            </a:pPr>
            <a:r>
              <a:rPr lang="en-US" sz="1400" dirty="0">
                <a:solidFill>
                  <a:srgbClr val="141414"/>
                </a:solidFill>
                <a:latin typeface="Arial"/>
                <a:cs typeface="Arial"/>
              </a:rPr>
              <a:t>Navid </a:t>
            </a:r>
            <a:r>
              <a:rPr lang="en-US" sz="1400" dirty="0" err="1">
                <a:solidFill>
                  <a:srgbClr val="141414"/>
                </a:solidFill>
                <a:latin typeface="Arial"/>
                <a:cs typeface="Arial"/>
              </a:rPr>
              <a:t>Khaledian</a:t>
            </a:r>
            <a:r>
              <a:rPr lang="en-US" sz="1400" dirty="0">
                <a:solidFill>
                  <a:srgbClr val="141414"/>
                </a:solidFill>
                <a:latin typeface="Arial"/>
                <a:cs typeface="Arial"/>
              </a:rPr>
              <a:t> (coming soon)</a:t>
            </a:r>
            <a:endParaRPr lang="en-US" sz="1400" dirty="0">
              <a:solidFill>
                <a:srgbClr val="141414"/>
              </a:solidFill>
              <a:latin typeface="Arial" panose="020B0604020202020204" pitchFamily="34" charset="0"/>
              <a:cs typeface="Arial"/>
            </a:endParaRPr>
          </a:p>
          <a:p>
            <a:pPr marL="342900" indent="-342900">
              <a:buAutoNum type="arabicPeriod"/>
            </a:pPr>
            <a:r>
              <a:rPr lang="en-US" sz="1400">
                <a:solidFill>
                  <a:srgbClr val="141414"/>
                </a:solidFill>
                <a:latin typeface="Arial"/>
                <a:cs typeface="Arial"/>
              </a:rPr>
              <a:t>Ty Malloy (coming soon)</a:t>
            </a:r>
            <a:endParaRPr lang="en-US" sz="1400" dirty="0">
              <a:solidFill>
                <a:srgbClr val="141414"/>
              </a:solidFill>
              <a:latin typeface="Arial"/>
              <a:cs typeface="Arial"/>
            </a:endParaRPr>
          </a:p>
          <a:p>
            <a:pPr marL="342900" indent="-342900">
              <a:buAutoNum type="arabicPeriod"/>
            </a:pPr>
            <a:r>
              <a:rPr lang="en-US" sz="1400" dirty="0">
                <a:solidFill>
                  <a:srgbClr val="141414"/>
                </a:solidFill>
                <a:latin typeface="Arial"/>
                <a:cs typeface="Arial"/>
              </a:rPr>
              <a:t>Olatunji Emmanuel (coming soon)</a:t>
            </a:r>
          </a:p>
        </p:txBody>
      </p:sp>
      <p:sp>
        <p:nvSpPr>
          <p:cNvPr id="18" name="Rectangle: Rounded Corners 43">
            <a:extLst>
              <a:ext uri="{FF2B5EF4-FFF2-40B4-BE49-F238E27FC236}">
                <a16:creationId xmlns:a16="http://schemas.microsoft.com/office/drawing/2014/main" id="{93123A01-5891-C545-866F-3A6D8051BFDF}"/>
              </a:ext>
            </a:extLst>
          </p:cNvPr>
          <p:cNvSpPr/>
          <p:nvPr/>
        </p:nvSpPr>
        <p:spPr>
          <a:xfrm rot="10800000" flipV="1">
            <a:off x="4385161" y="1103222"/>
            <a:ext cx="3446164" cy="284241"/>
          </a:xfrm>
          <a:prstGeom prst="roundRect">
            <a:avLst>
              <a:gd name="adj" fmla="val 13031"/>
            </a:avLst>
          </a:prstGeom>
          <a:gradFill>
            <a:gsLst>
              <a:gs pos="47000">
                <a:srgbClr val="992C5E"/>
              </a:gs>
              <a:gs pos="0">
                <a:srgbClr val="EE2E24"/>
              </a:gs>
              <a:gs pos="100000">
                <a:srgbClr val="582B8B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spc="300">
                <a:solidFill>
                  <a:schemeClr val="bg1"/>
                </a:solidFill>
                <a:latin typeface="Arial" panose="020B0604020202020204" pitchFamily="34" charset="0"/>
              </a:rPr>
              <a:t>Research Associates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292C45F-4005-1942-A6C0-1FF3B7265CD5}"/>
              </a:ext>
            </a:extLst>
          </p:cNvPr>
          <p:cNvSpPr/>
          <p:nvPr/>
        </p:nvSpPr>
        <p:spPr>
          <a:xfrm>
            <a:off x="8350211" y="795897"/>
            <a:ext cx="3446164" cy="5499344"/>
          </a:xfrm>
          <a:prstGeom prst="rect">
            <a:avLst/>
          </a:prstGeom>
          <a:solidFill>
            <a:srgbClr val="EFED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8673C7B-3533-6A4D-B262-86F25613D2A8}"/>
              </a:ext>
            </a:extLst>
          </p:cNvPr>
          <p:cNvSpPr txBox="1"/>
          <p:nvPr/>
        </p:nvSpPr>
        <p:spPr>
          <a:xfrm>
            <a:off x="8324731" y="844417"/>
            <a:ext cx="384179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rgbClr val="141414"/>
                </a:solidFill>
                <a:latin typeface="Arial" panose="020B0604020202020204" pitchFamily="34" charset="0"/>
              </a:rPr>
              <a:t>Fatou Ndiaye MBODJI (Apr. 2021)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err="1">
                <a:solidFill>
                  <a:srgbClr val="141414"/>
                </a:solidFill>
                <a:latin typeface="Arial" panose="020B0604020202020204" pitchFamily="34" charset="0"/>
              </a:rPr>
              <a:t>Xunzhu</a:t>
            </a:r>
            <a:r>
              <a:rPr lang="en-US" sz="1400" dirty="0">
                <a:solidFill>
                  <a:srgbClr val="141414"/>
                </a:solidFill>
                <a:latin typeface="Arial" panose="020B0604020202020204" pitchFamily="34" charset="0"/>
              </a:rPr>
              <a:t> TANG (Oct. 2021)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rgbClr val="141414"/>
                </a:solidFill>
                <a:latin typeface="Arial" panose="020B0604020202020204" pitchFamily="34" charset="0"/>
              </a:rPr>
              <a:t>Damien FRANCOIS (Nov. 2021)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err="1">
                <a:solidFill>
                  <a:srgbClr val="141414"/>
                </a:solidFill>
                <a:latin typeface="Arial" panose="020B0604020202020204" pitchFamily="34" charset="0"/>
              </a:rPr>
              <a:t>Weiguo</a:t>
            </a:r>
            <a:r>
              <a:rPr lang="en-US" sz="1400" dirty="0">
                <a:solidFill>
                  <a:srgbClr val="141414"/>
                </a:solidFill>
                <a:latin typeface="Arial" panose="020B0604020202020204" pitchFamily="34" charset="0"/>
              </a:rPr>
              <a:t> PIAN (Jan 2022)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rgbClr val="141414"/>
                </a:solidFill>
                <a:latin typeface="Arial" panose="020B0604020202020204" pitchFamily="34" charset="0"/>
              </a:rPr>
              <a:t>Alioune DIALLO (Feb. 2022)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rgbClr val="141414"/>
                </a:solidFill>
                <a:latin typeface="Arial" panose="020B0604020202020204" pitchFamily="34" charset="0"/>
              </a:rPr>
              <a:t>Christian OUEDRAOGO (Apr. 2022)</a:t>
            </a:r>
          </a:p>
          <a:p>
            <a:pPr marL="342900" indent="-34290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sz="1400" dirty="0">
                <a:solidFill>
                  <a:srgbClr val="141414"/>
                </a:solidFill>
                <a:latin typeface="Arial" panose="020B0604020202020204" pitchFamily="34" charset="0"/>
              </a:rPr>
              <a:t>Aicha WAR (May 2022)</a:t>
            </a:r>
          </a:p>
          <a:p>
            <a:pPr marL="342900" indent="-342900" fontAlgn="base">
              <a:spcBef>
                <a:spcPts val="0"/>
              </a:spcBef>
              <a:buFont typeface="+mj-lt"/>
              <a:buAutoNum type="arabicPeriod"/>
            </a:pPr>
            <a:r>
              <a:rPr lang="en-GB" sz="1400" dirty="0">
                <a:solidFill>
                  <a:srgbClr val="141414"/>
                </a:solidFill>
                <a:latin typeface="Arial" panose="020B0604020202020204" pitchFamily="34" charset="0"/>
              </a:rPr>
              <a:t>Yewei SONG (Jun. 2022)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GB" sz="1400" dirty="0">
                <a:solidFill>
                  <a:srgbClr val="141414"/>
                </a:solidFill>
                <a:latin typeface="Arial" panose="020B0604020202020204" pitchFamily="34" charset="0"/>
              </a:rPr>
              <a:t>Despoina GIARIMPAMPA (Sep. 2022)</a:t>
            </a:r>
          </a:p>
          <a:p>
            <a:pPr marL="342900" indent="-342900" fontAlgn="base">
              <a:spcBef>
                <a:spcPts val="0"/>
              </a:spcBef>
              <a:buFont typeface="+mj-lt"/>
              <a:buAutoNum type="arabicPeriod"/>
            </a:pPr>
            <a:r>
              <a:rPr lang="en-GB" sz="1400" dirty="0">
                <a:solidFill>
                  <a:srgbClr val="141414"/>
                </a:solidFill>
                <a:latin typeface="Arial" panose="020B0604020202020204" pitchFamily="34" charset="0"/>
              </a:rPr>
              <a:t>Marco ALECCI (Oct. 2022)</a:t>
            </a:r>
          </a:p>
          <a:p>
            <a:pPr marL="342900" indent="-342900" fontAlgn="base">
              <a:spcBef>
                <a:spcPts val="0"/>
              </a:spcBef>
              <a:buFont typeface="+mj-lt"/>
              <a:buAutoNum type="arabicPeriod"/>
            </a:pPr>
            <a:r>
              <a:rPr lang="en-GB" sz="1400" dirty="0">
                <a:solidFill>
                  <a:srgbClr val="141414"/>
                </a:solidFill>
                <a:latin typeface="Arial" panose="020B0604020202020204" pitchFamily="34" charset="0"/>
              </a:rPr>
              <a:t>Fred PHILIPPY (Mar. 2023)</a:t>
            </a:r>
          </a:p>
          <a:p>
            <a:pPr marL="342900" indent="-342900" fontAlgn="base">
              <a:spcBef>
                <a:spcPts val="0"/>
              </a:spcBef>
              <a:buFont typeface="+mj-lt"/>
              <a:buAutoNum type="arabicPeriod"/>
            </a:pPr>
            <a:r>
              <a:rPr lang="en-GB" sz="1400" dirty="0">
                <a:solidFill>
                  <a:srgbClr val="141414"/>
                </a:solidFill>
                <a:latin typeface="Arial" panose="020B0604020202020204" pitchFamily="34" charset="0"/>
              </a:rPr>
              <a:t>Jules WAX (Mar. 2023)</a:t>
            </a:r>
          </a:p>
          <a:p>
            <a:pPr marL="342900" indent="-342900" fontAlgn="base">
              <a:spcBef>
                <a:spcPts val="0"/>
              </a:spcBef>
              <a:buFont typeface="+mj-lt"/>
              <a:buAutoNum type="arabicPeriod"/>
            </a:pPr>
            <a:r>
              <a:rPr lang="en-GB" sz="1400" dirty="0">
                <a:solidFill>
                  <a:srgbClr val="141414"/>
                </a:solidFill>
                <a:latin typeface="Arial" panose="020B0604020202020204" pitchFamily="34" charset="0"/>
              </a:rPr>
              <a:t>Moustapha DIOUF (Apr. 2023)</a:t>
            </a:r>
          </a:p>
          <a:p>
            <a:pPr marL="342900" indent="-342900" fontAlgn="base">
              <a:spcBef>
                <a:spcPts val="0"/>
              </a:spcBef>
              <a:buFont typeface="+mj-lt"/>
              <a:buAutoNum type="arabicPeriod"/>
            </a:pPr>
            <a:r>
              <a:rPr lang="en-GB" sz="1400" dirty="0">
                <a:solidFill>
                  <a:srgbClr val="141414"/>
                </a:solidFill>
                <a:latin typeface="Arial" panose="020B0604020202020204" pitchFamily="34" charset="0"/>
              </a:rPr>
              <a:t>Micheline MOUMOULA (Oct. 2023)</a:t>
            </a:r>
          </a:p>
          <a:p>
            <a:pPr marL="342900" indent="-342900" fontAlgn="base">
              <a:spcBef>
                <a:spcPts val="0"/>
              </a:spcBef>
              <a:buFont typeface="+mj-lt"/>
              <a:buAutoNum type="arabicPeriod"/>
            </a:pPr>
            <a:r>
              <a:rPr lang="en-GB" sz="1400" dirty="0">
                <a:solidFill>
                  <a:srgbClr val="141414"/>
                </a:solidFill>
                <a:latin typeface="Arial" panose="020B0604020202020204" pitchFamily="34" charset="0"/>
              </a:rPr>
              <a:t>Pedro RUIZ JIMÉNEZ (Nov. 2023)</a:t>
            </a:r>
          </a:p>
          <a:p>
            <a:pPr marL="342900" indent="-342900" fontAlgn="base">
              <a:spcBef>
                <a:spcPts val="0"/>
              </a:spcBef>
              <a:buFont typeface="+mj-lt"/>
              <a:buAutoNum type="arabicPeriod"/>
            </a:pPr>
            <a:r>
              <a:rPr lang="en-GB" sz="1400" dirty="0">
                <a:solidFill>
                  <a:srgbClr val="141414"/>
                </a:solidFill>
                <a:latin typeface="Arial" panose="020B0604020202020204" pitchFamily="34" charset="0"/>
              </a:rPr>
              <a:t>Omar EL BACHYR (Feb. 2024)</a:t>
            </a:r>
          </a:p>
          <a:p>
            <a:pPr marL="342900" indent="-342900" fontAlgn="base">
              <a:spcBef>
                <a:spcPts val="0"/>
              </a:spcBef>
              <a:buFont typeface="+mj-lt"/>
              <a:buAutoNum type="arabicPeriod"/>
            </a:pPr>
            <a:r>
              <a:rPr lang="en-GB" sz="1400" dirty="0">
                <a:solidFill>
                  <a:srgbClr val="141414"/>
                </a:solidFill>
                <a:latin typeface="Arial" panose="020B0604020202020204" pitchFamily="34" charset="0"/>
              </a:rPr>
              <a:t>Prateek RAJPUT (Mar.  2024)</a:t>
            </a:r>
          </a:p>
          <a:p>
            <a:pPr marL="342900" indent="-342900" fontAlgn="base">
              <a:spcBef>
                <a:spcPts val="0"/>
              </a:spcBef>
              <a:buFont typeface="+mj-lt"/>
              <a:buAutoNum type="arabicPeriod"/>
            </a:pPr>
            <a:r>
              <a:rPr lang="en-GB" sz="1400" dirty="0" err="1">
                <a:solidFill>
                  <a:srgbClr val="141414"/>
                </a:solidFill>
                <a:latin typeface="Arial" panose="020B0604020202020204" pitchFamily="34" charset="0"/>
              </a:rPr>
              <a:t>Albérick</a:t>
            </a:r>
            <a:r>
              <a:rPr lang="en-GB" sz="1400" dirty="0">
                <a:solidFill>
                  <a:srgbClr val="141414"/>
                </a:solidFill>
                <a:latin typeface="Arial" panose="020B0604020202020204" pitchFamily="34" charset="0"/>
              </a:rPr>
              <a:t> DJIRE (Mar. 2024)</a:t>
            </a:r>
          </a:p>
          <a:p>
            <a:pPr marL="342900" indent="-342900" fontAlgn="base">
              <a:spcBef>
                <a:spcPts val="0"/>
              </a:spcBef>
              <a:buFont typeface="+mj-lt"/>
              <a:buAutoNum type="arabicPeriod"/>
            </a:pPr>
            <a:r>
              <a:rPr lang="en-GB" sz="1400" dirty="0">
                <a:solidFill>
                  <a:srgbClr val="141414"/>
                </a:solidFill>
                <a:latin typeface="Arial" panose="020B0604020202020204" pitchFamily="34" charset="0"/>
              </a:rPr>
              <a:t>Maimouna Tamah DIAO (Apr. 2024)</a:t>
            </a:r>
          </a:p>
          <a:p>
            <a:pPr marL="342900" indent="-342900" fontAlgn="base">
              <a:spcBef>
                <a:spcPts val="0"/>
              </a:spcBef>
              <a:buFont typeface="+mj-lt"/>
              <a:buAutoNum type="arabicPeriod"/>
            </a:pPr>
            <a:r>
              <a:rPr lang="en-GB" sz="1400" dirty="0">
                <a:solidFill>
                  <a:srgbClr val="141414"/>
                </a:solidFill>
                <a:latin typeface="Arial" panose="020B0604020202020204" pitchFamily="34" charset="0"/>
              </a:rPr>
              <a:t>Maimouna OUATTARA (May 2024)</a:t>
            </a:r>
          </a:p>
          <a:p>
            <a:pPr marL="342900" indent="-342900" fontAlgn="base">
              <a:spcBef>
                <a:spcPts val="0"/>
              </a:spcBef>
              <a:buFont typeface="+mj-lt"/>
              <a:buAutoNum type="arabicPeriod"/>
            </a:pPr>
            <a:r>
              <a:rPr lang="en-US" sz="1400" dirty="0">
                <a:solidFill>
                  <a:srgbClr val="141414"/>
                </a:solidFill>
                <a:latin typeface="Arial" panose="020B0604020202020204" pitchFamily="34" charset="0"/>
              </a:rPr>
              <a:t>Aziz BONKOUNGOU (Jul. 2024)</a:t>
            </a:r>
          </a:p>
          <a:p>
            <a:pPr marL="342900" indent="-342900" fontAlgn="base">
              <a:spcBef>
                <a:spcPts val="0"/>
              </a:spcBef>
              <a:buFont typeface="+mj-lt"/>
              <a:buAutoNum type="arabicPeriod"/>
            </a:pPr>
            <a:r>
              <a:rPr lang="en-US" sz="1400" dirty="0">
                <a:solidFill>
                  <a:srgbClr val="141414"/>
                </a:solidFill>
                <a:latin typeface="Arial" panose="020B0604020202020204" pitchFamily="34" charset="0"/>
              </a:rPr>
              <a:t>Serge Lionel NIKIEMA (Jul. 2024)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US" sz="1400" dirty="0">
                <a:solidFill>
                  <a:srgbClr val="141414"/>
                </a:solidFill>
                <a:latin typeface="Arial" panose="020B0604020202020204" pitchFamily="34" charset="0"/>
              </a:rPr>
              <a:t>Loic TALEB (Dec, 2024)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en-US" sz="1400" dirty="0">
                <a:solidFill>
                  <a:srgbClr val="141414"/>
                </a:solidFill>
                <a:latin typeface="Arial" panose="020B0604020202020204" pitchFamily="34" charset="0"/>
              </a:rPr>
              <a:t>Pawel BORSUKIEWICZ (Dec. 2024)</a:t>
            </a:r>
          </a:p>
          <a:p>
            <a:pPr marL="342900" indent="-342900">
              <a:buFont typeface="+mj-lt"/>
              <a:buAutoNum type="arabicPeriod"/>
            </a:pPr>
            <a:endParaRPr lang="en-US" sz="1400" dirty="0">
              <a:solidFill>
                <a:srgbClr val="141414"/>
              </a:solidFill>
              <a:latin typeface="Arial" panose="020B0604020202020204" pitchFamily="34" charset="0"/>
            </a:endParaRPr>
          </a:p>
        </p:txBody>
      </p:sp>
      <p:sp>
        <p:nvSpPr>
          <p:cNvPr id="27" name="Rectangle: Rounded Corners 43">
            <a:extLst>
              <a:ext uri="{FF2B5EF4-FFF2-40B4-BE49-F238E27FC236}">
                <a16:creationId xmlns:a16="http://schemas.microsoft.com/office/drawing/2014/main" id="{7BE43363-F5C6-4D4E-B19E-3F2D8AA4FF3A}"/>
              </a:ext>
            </a:extLst>
          </p:cNvPr>
          <p:cNvSpPr/>
          <p:nvPr/>
        </p:nvSpPr>
        <p:spPr>
          <a:xfrm rot="10800000" flipV="1">
            <a:off x="8350211" y="498509"/>
            <a:ext cx="3446164" cy="316753"/>
          </a:xfrm>
          <a:prstGeom prst="roundRect">
            <a:avLst>
              <a:gd name="adj" fmla="val 13031"/>
            </a:avLst>
          </a:prstGeom>
          <a:gradFill>
            <a:gsLst>
              <a:gs pos="47000">
                <a:srgbClr val="992C5E"/>
              </a:gs>
              <a:gs pos="0">
                <a:srgbClr val="EE2E24"/>
              </a:gs>
              <a:gs pos="100000">
                <a:srgbClr val="582B8B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spc="300">
                <a:solidFill>
                  <a:schemeClr val="bg1"/>
                </a:solidFill>
                <a:latin typeface="Arial" panose="020B0604020202020204" pitchFamily="34" charset="0"/>
              </a:rPr>
              <a:t>PhD Students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625FA78-5BBE-8740-9B0E-51343F628D25}"/>
              </a:ext>
            </a:extLst>
          </p:cNvPr>
          <p:cNvSpPr/>
          <p:nvPr/>
        </p:nvSpPr>
        <p:spPr>
          <a:xfrm>
            <a:off x="402834" y="3798399"/>
            <a:ext cx="3446164" cy="415238"/>
          </a:xfrm>
          <a:prstGeom prst="rect">
            <a:avLst/>
          </a:prstGeom>
          <a:solidFill>
            <a:srgbClr val="EFED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: Rounded Corners 43">
            <a:extLst>
              <a:ext uri="{FF2B5EF4-FFF2-40B4-BE49-F238E27FC236}">
                <a16:creationId xmlns:a16="http://schemas.microsoft.com/office/drawing/2014/main" id="{708A6553-503A-AB42-B770-82A273E6928D}"/>
              </a:ext>
            </a:extLst>
          </p:cNvPr>
          <p:cNvSpPr/>
          <p:nvPr/>
        </p:nvSpPr>
        <p:spPr>
          <a:xfrm rot="10800000" flipV="1">
            <a:off x="402834" y="3501009"/>
            <a:ext cx="3446164" cy="284241"/>
          </a:xfrm>
          <a:prstGeom prst="roundRect">
            <a:avLst>
              <a:gd name="adj" fmla="val 13031"/>
            </a:avLst>
          </a:prstGeom>
          <a:gradFill>
            <a:gsLst>
              <a:gs pos="47000">
                <a:srgbClr val="992C5E"/>
              </a:gs>
              <a:gs pos="0">
                <a:srgbClr val="EE2E24"/>
              </a:gs>
              <a:gs pos="100000">
                <a:srgbClr val="582B8B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spc="300">
                <a:solidFill>
                  <a:schemeClr val="bg1"/>
                </a:solidFill>
                <a:latin typeface="Arial" panose="020B0604020202020204" pitchFamily="34" charset="0"/>
              </a:rPr>
              <a:t>Assistant</a:t>
            </a:r>
          </a:p>
        </p:txBody>
      </p:sp>
      <p:sp>
        <p:nvSpPr>
          <p:cNvPr id="34" name="Rectangle: Rounded Corners 43">
            <a:extLst>
              <a:ext uri="{FF2B5EF4-FFF2-40B4-BE49-F238E27FC236}">
                <a16:creationId xmlns:a16="http://schemas.microsoft.com/office/drawing/2014/main" id="{5429687E-3D1C-0446-B720-54BF4F271E33}"/>
              </a:ext>
            </a:extLst>
          </p:cNvPr>
          <p:cNvSpPr/>
          <p:nvPr/>
        </p:nvSpPr>
        <p:spPr>
          <a:xfrm rot="10800000" flipV="1">
            <a:off x="4385161" y="3504924"/>
            <a:ext cx="3446164" cy="226611"/>
          </a:xfrm>
          <a:prstGeom prst="roundRect">
            <a:avLst>
              <a:gd name="adj" fmla="val 13031"/>
            </a:avLst>
          </a:prstGeom>
          <a:gradFill>
            <a:gsLst>
              <a:gs pos="47000">
                <a:srgbClr val="992C5E"/>
              </a:gs>
              <a:gs pos="0">
                <a:srgbClr val="EE2E24"/>
              </a:gs>
              <a:gs pos="100000">
                <a:srgbClr val="582B8B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00" spc="300" dirty="0">
                <a:solidFill>
                  <a:schemeClr val="bg1"/>
                </a:solidFill>
                <a:latin typeface="Arial"/>
                <a:cs typeface="Arial"/>
              </a:rPr>
              <a:t>R&amp;D Specialist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E76474-12DA-EDFA-1E08-B0CE30D9CE98}"/>
              </a:ext>
            </a:extLst>
          </p:cNvPr>
          <p:cNvSpPr/>
          <p:nvPr/>
        </p:nvSpPr>
        <p:spPr>
          <a:xfrm>
            <a:off x="416529" y="2784201"/>
            <a:ext cx="3446164" cy="475661"/>
          </a:xfrm>
          <a:prstGeom prst="rect">
            <a:avLst/>
          </a:prstGeom>
          <a:solidFill>
            <a:srgbClr val="EFED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/>
            </a:pPr>
            <a:r>
              <a:rPr lang="en-US" sz="1400">
                <a:solidFill>
                  <a:srgbClr val="141414"/>
                </a:solidFill>
                <a:latin typeface="Arial" panose="020B0604020202020204" pitchFamily="34" charset="0"/>
              </a:rPr>
              <a:t>Jordan SAMHI</a:t>
            </a:r>
          </a:p>
        </p:txBody>
      </p:sp>
      <p:sp>
        <p:nvSpPr>
          <p:cNvPr id="7" name="Rectangle: Rounded Corners 43">
            <a:extLst>
              <a:ext uri="{FF2B5EF4-FFF2-40B4-BE49-F238E27FC236}">
                <a16:creationId xmlns:a16="http://schemas.microsoft.com/office/drawing/2014/main" id="{A7BEA828-3A36-EB0C-0C10-05D1F3402A55}"/>
              </a:ext>
            </a:extLst>
          </p:cNvPr>
          <p:cNvSpPr/>
          <p:nvPr/>
        </p:nvSpPr>
        <p:spPr>
          <a:xfrm rot="10800000" flipV="1">
            <a:off x="416529" y="2486812"/>
            <a:ext cx="3446164" cy="284241"/>
          </a:xfrm>
          <a:prstGeom prst="roundRect">
            <a:avLst>
              <a:gd name="adj" fmla="val 13031"/>
            </a:avLst>
          </a:prstGeom>
          <a:gradFill>
            <a:gsLst>
              <a:gs pos="47000">
                <a:srgbClr val="992C5E"/>
              </a:gs>
              <a:gs pos="0">
                <a:srgbClr val="EE2E24"/>
              </a:gs>
              <a:gs pos="100000">
                <a:srgbClr val="582B8B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spc="300">
                <a:solidFill>
                  <a:schemeClr val="bg1"/>
                </a:solidFill>
                <a:latin typeface="Arial" panose="020B0604020202020204" pitchFamily="34" charset="0"/>
              </a:rPr>
              <a:t>Research Scientist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BD061DD-EF26-364E-AAFF-74100ED4C42F}"/>
              </a:ext>
            </a:extLst>
          </p:cNvPr>
          <p:cNvSpPr/>
          <p:nvPr/>
        </p:nvSpPr>
        <p:spPr>
          <a:xfrm>
            <a:off x="4377972" y="3790121"/>
            <a:ext cx="3443263" cy="441242"/>
          </a:xfrm>
          <a:prstGeom prst="rect">
            <a:avLst/>
          </a:prstGeom>
          <a:solidFill>
            <a:srgbClr val="EFED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342900" indent="-342900" fontAlgn="base">
              <a:buFont typeface="+mj-lt"/>
              <a:buAutoNum type="arabicPeriod"/>
            </a:pPr>
            <a:r>
              <a:rPr lang="en-US" sz="1400" dirty="0">
                <a:solidFill>
                  <a:srgbClr val="141414"/>
                </a:solidFill>
                <a:latin typeface="Arial"/>
                <a:cs typeface="Arial"/>
              </a:rPr>
              <a:t>Laura Bernardy</a:t>
            </a:r>
            <a:endParaRPr lang="en-US" sz="1400" dirty="0">
              <a:solidFill>
                <a:srgbClr val="141414"/>
              </a:solidFill>
              <a:latin typeface="Arial" panose="020B0604020202020204" pitchFamily="34" charset="0"/>
            </a:endParaRPr>
          </a:p>
        </p:txBody>
      </p:sp>
      <p:sp>
        <p:nvSpPr>
          <p:cNvPr id="23" name="Rectangle: Rounded Corners 43">
            <a:extLst>
              <a:ext uri="{FF2B5EF4-FFF2-40B4-BE49-F238E27FC236}">
                <a16:creationId xmlns:a16="http://schemas.microsoft.com/office/drawing/2014/main" id="{CC228496-4687-8149-1296-4AE2E8AC1E22}"/>
              </a:ext>
            </a:extLst>
          </p:cNvPr>
          <p:cNvSpPr/>
          <p:nvPr/>
        </p:nvSpPr>
        <p:spPr>
          <a:xfrm rot="10800000" flipV="1">
            <a:off x="1511439" y="4801448"/>
            <a:ext cx="288000" cy="118876"/>
          </a:xfrm>
          <a:prstGeom prst="roundRect">
            <a:avLst>
              <a:gd name="adj" fmla="val 13031"/>
            </a:avLst>
          </a:prstGeom>
          <a:gradFill>
            <a:gsLst>
              <a:gs pos="47000">
                <a:srgbClr val="992C5E"/>
              </a:gs>
              <a:gs pos="0">
                <a:srgbClr val="EE2E24"/>
              </a:gs>
              <a:gs pos="100000">
                <a:srgbClr val="582B8B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spc="300">
                <a:solidFill>
                  <a:schemeClr val="bg1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001494D-FBCF-6173-224F-6A0E6914073A}"/>
              </a:ext>
            </a:extLst>
          </p:cNvPr>
          <p:cNvSpPr txBox="1"/>
          <p:nvPr/>
        </p:nvSpPr>
        <p:spPr>
          <a:xfrm>
            <a:off x="282158" y="6346618"/>
            <a:ext cx="11496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U" sz="1100">
                <a:latin typeface="Grandview Display" panose="020B0502040204020203" pitchFamily="34" charset="0"/>
              </a:rPr>
              <a:t>BURKINA FAS0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7EF1FB0-4918-F7D0-07ED-82F161F20A95}"/>
              </a:ext>
            </a:extLst>
          </p:cNvPr>
          <p:cNvSpPr txBox="1"/>
          <p:nvPr/>
        </p:nvSpPr>
        <p:spPr>
          <a:xfrm>
            <a:off x="282158" y="6168660"/>
            <a:ext cx="5966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U" sz="1100">
                <a:latin typeface="Grandview Display" panose="020B0502040204020203" pitchFamily="34" charset="0"/>
              </a:rPr>
              <a:t>CHINA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50B903F-82DD-3D4E-4653-B87A9E16FC85}"/>
              </a:ext>
            </a:extLst>
          </p:cNvPr>
          <p:cNvSpPr txBox="1"/>
          <p:nvPr/>
        </p:nvSpPr>
        <p:spPr>
          <a:xfrm>
            <a:off x="282158" y="5996649"/>
            <a:ext cx="8783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U" sz="1100">
                <a:latin typeface="Grandview Display" panose="020B0502040204020203" pitchFamily="34" charset="0"/>
              </a:rPr>
              <a:t>SENEGAL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EB852E5-8FCD-FCA7-5E83-3AFAD8E3F6E0}"/>
              </a:ext>
            </a:extLst>
          </p:cNvPr>
          <p:cNvSpPr txBox="1"/>
          <p:nvPr/>
        </p:nvSpPr>
        <p:spPr>
          <a:xfrm>
            <a:off x="282158" y="5810838"/>
            <a:ext cx="7168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U" sz="1100">
                <a:latin typeface="Grandview Display" panose="020B0502040204020203" pitchFamily="34" charset="0"/>
              </a:rPr>
              <a:t>FRANCE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353C85E-E0BD-D8E6-58A4-9CA91021C48B}"/>
              </a:ext>
            </a:extLst>
          </p:cNvPr>
          <p:cNvSpPr txBox="1"/>
          <p:nvPr/>
        </p:nvSpPr>
        <p:spPr>
          <a:xfrm>
            <a:off x="282158" y="5632880"/>
            <a:ext cx="11496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U" sz="1100">
                <a:latin typeface="Grandview Display" panose="020B0502040204020203" pitchFamily="34" charset="0"/>
              </a:rPr>
              <a:t>LUXEMBOURG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ACCDAC4-F490-DD83-5D34-22BB5F47107F}"/>
              </a:ext>
            </a:extLst>
          </p:cNvPr>
          <p:cNvSpPr txBox="1"/>
          <p:nvPr/>
        </p:nvSpPr>
        <p:spPr>
          <a:xfrm>
            <a:off x="282158" y="5433440"/>
            <a:ext cx="83388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U" sz="1100">
                <a:latin typeface="Grandview Display" panose="020B0502040204020203" pitchFamily="34" charset="0"/>
              </a:rPr>
              <a:t>MOROCCO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30D3D38-7348-31D4-2661-559FE4033D1F}"/>
              </a:ext>
            </a:extLst>
          </p:cNvPr>
          <p:cNvSpPr txBox="1"/>
          <p:nvPr/>
        </p:nvSpPr>
        <p:spPr>
          <a:xfrm>
            <a:off x="282158" y="5255482"/>
            <a:ext cx="5966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U" sz="1100">
                <a:latin typeface="Grandview Display" panose="020B0502040204020203" pitchFamily="34" charset="0"/>
              </a:rPr>
              <a:t>ITALY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6DEFA4B-88FC-1B75-CD78-7E0CD494E370}"/>
              </a:ext>
            </a:extLst>
          </p:cNvPr>
          <p:cNvSpPr txBox="1"/>
          <p:nvPr/>
        </p:nvSpPr>
        <p:spPr>
          <a:xfrm>
            <a:off x="282158" y="5083471"/>
            <a:ext cx="8783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U" sz="1100">
                <a:latin typeface="Grandview Display" panose="020B0502040204020203" pitchFamily="34" charset="0"/>
              </a:rPr>
              <a:t>SPAIN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B52F301-BD8C-7641-2E7A-3F50F2B03456}"/>
              </a:ext>
            </a:extLst>
          </p:cNvPr>
          <p:cNvSpPr txBox="1"/>
          <p:nvPr/>
        </p:nvSpPr>
        <p:spPr>
          <a:xfrm>
            <a:off x="282158" y="4897660"/>
            <a:ext cx="7088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U" sz="1100">
                <a:latin typeface="Grandview Display" panose="020B0502040204020203" pitchFamily="34" charset="0"/>
              </a:rPr>
              <a:t>GREECE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BD1DCFA-FBD1-2BCC-1238-761235E12ACB}"/>
              </a:ext>
            </a:extLst>
          </p:cNvPr>
          <p:cNvSpPr txBox="1"/>
          <p:nvPr/>
        </p:nvSpPr>
        <p:spPr>
          <a:xfrm>
            <a:off x="282158" y="4719702"/>
            <a:ext cx="11496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U" sz="1100">
                <a:latin typeface="Grandview Display" panose="020B0502040204020203" pitchFamily="34" charset="0"/>
              </a:rPr>
              <a:t>INDIA</a:t>
            </a:r>
          </a:p>
        </p:txBody>
      </p:sp>
      <p:sp>
        <p:nvSpPr>
          <p:cNvPr id="46" name="Rectangle: Rounded Corners 43">
            <a:extLst>
              <a:ext uri="{FF2B5EF4-FFF2-40B4-BE49-F238E27FC236}">
                <a16:creationId xmlns:a16="http://schemas.microsoft.com/office/drawing/2014/main" id="{DDE0D160-9455-91A1-A061-98D9D4D98140}"/>
              </a:ext>
            </a:extLst>
          </p:cNvPr>
          <p:cNvSpPr/>
          <p:nvPr/>
        </p:nvSpPr>
        <p:spPr>
          <a:xfrm rot="10800000" flipV="1">
            <a:off x="1511438" y="4973230"/>
            <a:ext cx="288000" cy="118876"/>
          </a:xfrm>
          <a:prstGeom prst="roundRect">
            <a:avLst>
              <a:gd name="adj" fmla="val 13031"/>
            </a:avLst>
          </a:prstGeom>
          <a:gradFill>
            <a:gsLst>
              <a:gs pos="47000">
                <a:srgbClr val="992C5E"/>
              </a:gs>
              <a:gs pos="0">
                <a:srgbClr val="EE2E24"/>
              </a:gs>
              <a:gs pos="100000">
                <a:srgbClr val="582B8B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spc="300">
                <a:solidFill>
                  <a:schemeClr val="bg1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47" name="Rectangle: Rounded Corners 43">
            <a:extLst>
              <a:ext uri="{FF2B5EF4-FFF2-40B4-BE49-F238E27FC236}">
                <a16:creationId xmlns:a16="http://schemas.microsoft.com/office/drawing/2014/main" id="{4D82BABC-3DFF-F06F-C32C-5B9E4AED69B5}"/>
              </a:ext>
            </a:extLst>
          </p:cNvPr>
          <p:cNvSpPr/>
          <p:nvPr/>
        </p:nvSpPr>
        <p:spPr>
          <a:xfrm rot="10800000" flipV="1">
            <a:off x="1511438" y="5149298"/>
            <a:ext cx="288000" cy="118876"/>
          </a:xfrm>
          <a:prstGeom prst="roundRect">
            <a:avLst>
              <a:gd name="adj" fmla="val 13031"/>
            </a:avLst>
          </a:prstGeom>
          <a:gradFill>
            <a:gsLst>
              <a:gs pos="47000">
                <a:srgbClr val="992C5E"/>
              </a:gs>
              <a:gs pos="0">
                <a:srgbClr val="EE2E24"/>
              </a:gs>
              <a:gs pos="100000">
                <a:srgbClr val="582B8B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spc="300">
                <a:solidFill>
                  <a:schemeClr val="bg1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48" name="Rectangle: Rounded Corners 43">
            <a:extLst>
              <a:ext uri="{FF2B5EF4-FFF2-40B4-BE49-F238E27FC236}">
                <a16:creationId xmlns:a16="http://schemas.microsoft.com/office/drawing/2014/main" id="{FF0DC4CD-DC82-E9FA-8D81-56EE11F1FCB3}"/>
              </a:ext>
            </a:extLst>
          </p:cNvPr>
          <p:cNvSpPr/>
          <p:nvPr/>
        </p:nvSpPr>
        <p:spPr>
          <a:xfrm rot="10800000" flipV="1">
            <a:off x="1511438" y="5325672"/>
            <a:ext cx="288000" cy="118876"/>
          </a:xfrm>
          <a:prstGeom prst="roundRect">
            <a:avLst>
              <a:gd name="adj" fmla="val 13031"/>
            </a:avLst>
          </a:prstGeom>
          <a:gradFill>
            <a:gsLst>
              <a:gs pos="47000">
                <a:srgbClr val="992C5E"/>
              </a:gs>
              <a:gs pos="0">
                <a:srgbClr val="EE2E24"/>
              </a:gs>
              <a:gs pos="100000">
                <a:srgbClr val="582B8B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spc="300">
                <a:solidFill>
                  <a:schemeClr val="bg1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49" name="Rectangle: Rounded Corners 43">
            <a:extLst>
              <a:ext uri="{FF2B5EF4-FFF2-40B4-BE49-F238E27FC236}">
                <a16:creationId xmlns:a16="http://schemas.microsoft.com/office/drawing/2014/main" id="{4D8ADF2B-51A0-CFF0-8594-CE99744E7225}"/>
              </a:ext>
            </a:extLst>
          </p:cNvPr>
          <p:cNvSpPr/>
          <p:nvPr/>
        </p:nvSpPr>
        <p:spPr>
          <a:xfrm rot="10800000" flipV="1">
            <a:off x="1511438" y="5504807"/>
            <a:ext cx="288000" cy="118876"/>
          </a:xfrm>
          <a:prstGeom prst="roundRect">
            <a:avLst>
              <a:gd name="adj" fmla="val 13031"/>
            </a:avLst>
          </a:prstGeom>
          <a:gradFill>
            <a:gsLst>
              <a:gs pos="47000">
                <a:srgbClr val="992C5E"/>
              </a:gs>
              <a:gs pos="0">
                <a:srgbClr val="EE2E24"/>
              </a:gs>
              <a:gs pos="100000">
                <a:srgbClr val="582B8B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spc="300">
                <a:solidFill>
                  <a:schemeClr val="bg1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51" name="Rectangle: Rounded Corners 43">
            <a:extLst>
              <a:ext uri="{FF2B5EF4-FFF2-40B4-BE49-F238E27FC236}">
                <a16:creationId xmlns:a16="http://schemas.microsoft.com/office/drawing/2014/main" id="{62BA8E22-4C08-703D-F9AE-FC3B24FCFFBB}"/>
              </a:ext>
            </a:extLst>
          </p:cNvPr>
          <p:cNvSpPr/>
          <p:nvPr/>
        </p:nvSpPr>
        <p:spPr>
          <a:xfrm rot="10800000" flipV="1">
            <a:off x="1511438" y="5703673"/>
            <a:ext cx="576000" cy="118876"/>
          </a:xfrm>
          <a:prstGeom prst="roundRect">
            <a:avLst>
              <a:gd name="adj" fmla="val 13031"/>
            </a:avLst>
          </a:prstGeom>
          <a:gradFill>
            <a:gsLst>
              <a:gs pos="47000">
                <a:srgbClr val="992C5E"/>
              </a:gs>
              <a:gs pos="0">
                <a:srgbClr val="EE2E24"/>
              </a:gs>
              <a:gs pos="100000">
                <a:srgbClr val="582B8B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spc="300">
                <a:solidFill>
                  <a:schemeClr val="bg1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54" name="Rectangle: Rounded Corners 43">
            <a:extLst>
              <a:ext uri="{FF2B5EF4-FFF2-40B4-BE49-F238E27FC236}">
                <a16:creationId xmlns:a16="http://schemas.microsoft.com/office/drawing/2014/main" id="{77067F3C-A682-9442-BE33-FF5DC9669091}"/>
              </a:ext>
            </a:extLst>
          </p:cNvPr>
          <p:cNvSpPr/>
          <p:nvPr/>
        </p:nvSpPr>
        <p:spPr>
          <a:xfrm rot="10800000" flipV="1">
            <a:off x="1511438" y="6423766"/>
            <a:ext cx="1728000" cy="118876"/>
          </a:xfrm>
          <a:prstGeom prst="roundRect">
            <a:avLst>
              <a:gd name="adj" fmla="val 13031"/>
            </a:avLst>
          </a:prstGeom>
          <a:gradFill>
            <a:gsLst>
              <a:gs pos="47000">
                <a:srgbClr val="992C5E"/>
              </a:gs>
              <a:gs pos="0">
                <a:srgbClr val="EE2E24"/>
              </a:gs>
              <a:gs pos="100000">
                <a:srgbClr val="582B8B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spc="300">
                <a:solidFill>
                  <a:schemeClr val="bg1"/>
                </a:solidFill>
                <a:latin typeface="Arial" panose="020B0604020202020204" pitchFamily="34" charset="0"/>
              </a:rPr>
              <a:t>8</a:t>
            </a:r>
          </a:p>
        </p:txBody>
      </p:sp>
      <p:sp>
        <p:nvSpPr>
          <p:cNvPr id="55" name="Rectangle: Rounded Corners 43">
            <a:extLst>
              <a:ext uri="{FF2B5EF4-FFF2-40B4-BE49-F238E27FC236}">
                <a16:creationId xmlns:a16="http://schemas.microsoft.com/office/drawing/2014/main" id="{4DBDFE3F-7C87-684C-1B88-FEDE31FFD687}"/>
              </a:ext>
            </a:extLst>
          </p:cNvPr>
          <p:cNvSpPr/>
          <p:nvPr/>
        </p:nvSpPr>
        <p:spPr>
          <a:xfrm rot="10800000" flipV="1">
            <a:off x="1511438" y="6240027"/>
            <a:ext cx="1440000" cy="114444"/>
          </a:xfrm>
          <a:prstGeom prst="roundRect">
            <a:avLst>
              <a:gd name="adj" fmla="val 13031"/>
            </a:avLst>
          </a:prstGeom>
          <a:gradFill>
            <a:gsLst>
              <a:gs pos="47000">
                <a:srgbClr val="992C5E"/>
              </a:gs>
              <a:gs pos="0">
                <a:srgbClr val="EE2E24"/>
              </a:gs>
              <a:gs pos="100000">
                <a:srgbClr val="582B8B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spc="300">
                <a:solidFill>
                  <a:schemeClr val="bg1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56" name="Rectangle: Rounded Corners 43">
            <a:extLst>
              <a:ext uri="{FF2B5EF4-FFF2-40B4-BE49-F238E27FC236}">
                <a16:creationId xmlns:a16="http://schemas.microsoft.com/office/drawing/2014/main" id="{E65907EA-CA1E-A152-E191-A69B2ABFED01}"/>
              </a:ext>
            </a:extLst>
          </p:cNvPr>
          <p:cNvSpPr/>
          <p:nvPr/>
        </p:nvSpPr>
        <p:spPr>
          <a:xfrm rot="10800000" flipV="1">
            <a:off x="1511438" y="5895628"/>
            <a:ext cx="1440000" cy="114444"/>
          </a:xfrm>
          <a:prstGeom prst="roundRect">
            <a:avLst>
              <a:gd name="adj" fmla="val 13031"/>
            </a:avLst>
          </a:prstGeom>
          <a:gradFill>
            <a:gsLst>
              <a:gs pos="47000">
                <a:srgbClr val="992C5E"/>
              </a:gs>
              <a:gs pos="0">
                <a:srgbClr val="EE2E24"/>
              </a:gs>
              <a:gs pos="100000">
                <a:srgbClr val="582B8B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spc="300">
                <a:solidFill>
                  <a:schemeClr val="bg1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57" name="Rectangle: Rounded Corners 43">
            <a:extLst>
              <a:ext uri="{FF2B5EF4-FFF2-40B4-BE49-F238E27FC236}">
                <a16:creationId xmlns:a16="http://schemas.microsoft.com/office/drawing/2014/main" id="{39760E10-0235-B42F-0B72-C5AA7FCFED4E}"/>
              </a:ext>
            </a:extLst>
          </p:cNvPr>
          <p:cNvSpPr/>
          <p:nvPr/>
        </p:nvSpPr>
        <p:spPr>
          <a:xfrm rot="10800000" flipV="1">
            <a:off x="1511438" y="6063362"/>
            <a:ext cx="1440000" cy="118876"/>
          </a:xfrm>
          <a:prstGeom prst="roundRect">
            <a:avLst>
              <a:gd name="adj" fmla="val 13031"/>
            </a:avLst>
          </a:prstGeom>
          <a:gradFill>
            <a:gsLst>
              <a:gs pos="47000">
                <a:srgbClr val="992C5E"/>
              </a:gs>
              <a:gs pos="0">
                <a:srgbClr val="EE2E24"/>
              </a:gs>
              <a:gs pos="100000">
                <a:srgbClr val="582B8B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spc="300">
                <a:solidFill>
                  <a:schemeClr val="bg1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59" name="Slide Number Placeholder 58">
            <a:extLst>
              <a:ext uri="{FF2B5EF4-FFF2-40B4-BE49-F238E27FC236}">
                <a16:creationId xmlns:a16="http://schemas.microsoft.com/office/drawing/2014/main" id="{81BCAAF8-506A-2C3E-684F-B85CAD0B86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8164" y="6356224"/>
            <a:ext cx="765702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b="0" kern="1200">
                <a:solidFill>
                  <a:srgbClr val="000000"/>
                </a:solidFill>
                <a:latin typeface="Grandview Display" panose="020B050204020402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CB6FEA-EE9F-4D6F-82EE-62C6ED86B750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B60C42-86F1-35F9-99FB-91BBA2001386}"/>
              </a:ext>
            </a:extLst>
          </p:cNvPr>
          <p:cNvSpPr txBox="1"/>
          <p:nvPr/>
        </p:nvSpPr>
        <p:spPr>
          <a:xfrm>
            <a:off x="473988" y="3824677"/>
            <a:ext cx="30937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141414"/>
                </a:solidFill>
                <a:latin typeface="Arial" panose="020B0604020202020204" pitchFamily="34" charset="0"/>
              </a:rPr>
              <a:t>Fiona LEVASSEUR</a:t>
            </a:r>
            <a:endParaRPr lang="en-US" sz="1200">
              <a:solidFill>
                <a:srgbClr val="141414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4002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D111704-A967-0A49-F9CB-7475DC8AF058}"/>
              </a:ext>
            </a:extLst>
          </p:cNvPr>
          <p:cNvSpPr txBox="1"/>
          <p:nvPr/>
        </p:nvSpPr>
        <p:spPr>
          <a:xfrm>
            <a:off x="1191985" y="1480457"/>
            <a:ext cx="980802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/>
              <a:t>We specialize in </a:t>
            </a:r>
            <a:r>
              <a:rPr lang="en-US" sz="9600" b="1" dirty="0">
                <a:solidFill>
                  <a:srgbClr val="FF0000"/>
                </a:solidFill>
              </a:rPr>
              <a:t>Software</a:t>
            </a:r>
            <a:r>
              <a:rPr lang="en-US" sz="9600" b="1" dirty="0"/>
              <a:t> Research</a:t>
            </a:r>
          </a:p>
          <a:p>
            <a:pPr algn="ctr"/>
            <a:endParaRPr lang="en-US" sz="9600" b="1" dirty="0"/>
          </a:p>
        </p:txBody>
      </p:sp>
    </p:spTree>
    <p:extLst>
      <p:ext uri="{BB962C8B-B14F-4D97-AF65-F5344CB8AC3E}">
        <p14:creationId xmlns:p14="http://schemas.microsoft.com/office/powerpoint/2010/main" val="34918778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phic 26">
            <a:extLst>
              <a:ext uri="{FF2B5EF4-FFF2-40B4-BE49-F238E27FC236}">
                <a16:creationId xmlns:a16="http://schemas.microsoft.com/office/drawing/2014/main" id="{C8EEB473-CED8-BB41-A791-56ECB61FE3C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341313">
            <a:off x="4280903" y="1692872"/>
            <a:ext cx="3630193" cy="363019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F0F25B7-C2B7-4750-9859-89392D837B9E}"/>
              </a:ext>
            </a:extLst>
          </p:cNvPr>
          <p:cNvSpPr/>
          <p:nvPr/>
        </p:nvSpPr>
        <p:spPr>
          <a:xfrm>
            <a:off x="571501" y="373463"/>
            <a:ext cx="4098222" cy="138499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400" b="1">
                <a:latin typeface="Arial"/>
                <a:cs typeface="Arial"/>
              </a:rPr>
              <a:t>Trustworthy Software Engineering (</a:t>
            </a:r>
            <a:r>
              <a:rPr lang="en-US" sz="2400" b="1" err="1">
                <a:latin typeface="Arial"/>
                <a:cs typeface="Arial"/>
              </a:rPr>
              <a:t>TruX</a:t>
            </a:r>
            <a:r>
              <a:rPr lang="en-US" sz="2400" b="1">
                <a:latin typeface="Arial"/>
                <a:cs typeface="Arial"/>
              </a:rPr>
              <a:t>)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Prof.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Tegawendé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F.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Bissyandé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Prof. Jacques Klein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F440F8E-F907-4D1E-8B63-A4129BAC86DB}"/>
              </a:ext>
            </a:extLst>
          </p:cNvPr>
          <p:cNvCxnSpPr>
            <a:cxnSpLocks/>
          </p:cNvCxnSpPr>
          <p:nvPr/>
        </p:nvCxnSpPr>
        <p:spPr>
          <a:xfrm flipH="1">
            <a:off x="643236" y="131876"/>
            <a:ext cx="1154876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92491B4-AA79-4E5A-A21D-616D61669DF6}"/>
              </a:ext>
            </a:extLst>
          </p:cNvPr>
          <p:cNvCxnSpPr>
            <a:cxnSpLocks/>
          </p:cNvCxnSpPr>
          <p:nvPr/>
        </p:nvCxnSpPr>
        <p:spPr>
          <a:xfrm flipH="1">
            <a:off x="1" y="131876"/>
            <a:ext cx="43814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D135DB96-693E-5E4D-9187-AB91CDD09ECD}"/>
              </a:ext>
            </a:extLst>
          </p:cNvPr>
          <p:cNvSpPr/>
          <p:nvPr/>
        </p:nvSpPr>
        <p:spPr>
          <a:xfrm>
            <a:off x="5282207" y="2661904"/>
            <a:ext cx="1728249" cy="17237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U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B478CFE-B46A-1C4D-A3A5-A20C5A8654E3}"/>
              </a:ext>
            </a:extLst>
          </p:cNvPr>
          <p:cNvSpPr txBox="1"/>
          <p:nvPr/>
        </p:nvSpPr>
        <p:spPr>
          <a:xfrm>
            <a:off x="570267" y="150927"/>
            <a:ext cx="45236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TruX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4A0865DE-1303-4E4B-9F54-CE2BB3978C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252" t="29589" b="20133"/>
          <a:stretch/>
        </p:blipFill>
        <p:spPr>
          <a:xfrm>
            <a:off x="5186444" y="2984317"/>
            <a:ext cx="2042751" cy="97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3504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FF675771A99854EB0F991FCDFBCB845" ma:contentTypeVersion="8" ma:contentTypeDescription="Crée un document." ma:contentTypeScope="" ma:versionID="c83f209b1b7de9ec54eca4305cbd6e83">
  <xsd:schema xmlns:xsd="http://www.w3.org/2001/XMLSchema" xmlns:xs="http://www.w3.org/2001/XMLSchema" xmlns:p="http://schemas.microsoft.com/office/2006/metadata/properties" xmlns:ns2="226060f8-0645-430c-8dbe-03f775eeb634" targetNamespace="http://schemas.microsoft.com/office/2006/metadata/properties" ma:root="true" ma:fieldsID="bd5223a9172d65a8ac4b5de886bbc5c5" ns2:_="">
    <xsd:import namespace="226060f8-0645-430c-8dbe-03f775eeb63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6060f8-0645-430c-8dbe-03f775eeb63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5CC2C92-0DA7-4EA9-B9BF-ED6C97088AEE}">
  <ds:schemaRefs>
    <ds:schemaRef ds:uri="226060f8-0645-430c-8dbe-03f775eeb63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FB863BE2-1074-453D-8C43-F08EB45BB408}">
  <ds:schemaRefs>
    <ds:schemaRef ds:uri="226060f8-0645-430c-8dbe-03f775eeb63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CB98C08-2A96-4627-A7AB-076B37EB6EB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295</TotalTime>
  <Words>2097</Words>
  <Application>Microsoft Macintosh PowerPoint</Application>
  <PresentationFormat>Widescreen</PresentationFormat>
  <Paragraphs>452</Paragraphs>
  <Slides>42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Arial</vt:lpstr>
      <vt:lpstr>Arial Black</vt:lpstr>
      <vt:lpstr>Calibri</vt:lpstr>
      <vt:lpstr>Grandview Display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Henzen 2019</dc:creator>
  <cp:lastModifiedBy>Jordan SAMHI</cp:lastModifiedBy>
  <cp:revision>43</cp:revision>
  <dcterms:created xsi:type="dcterms:W3CDTF">2020-06-18T07:37:18Z</dcterms:created>
  <dcterms:modified xsi:type="dcterms:W3CDTF">2025-03-17T06:35:35Z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ument Category">
    <vt:lpwstr/>
  </property>
  <property fmtid="{D5CDD505-2E9C-101B-9397-08002B2CF9AE}" pid="3" name="ContentTypeId">
    <vt:lpwstr>0x0101001FF675771A99854EB0F991FCDFBCB845</vt:lpwstr>
  </property>
  <property fmtid="{D5CDD505-2E9C-101B-9397-08002B2CF9AE}" pid="4" name="The University">
    <vt:lpwstr/>
  </property>
</Properties>
</file>