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0"/>
  </p:notesMasterIdLst>
  <p:handoutMasterIdLst>
    <p:handoutMasterId r:id="rId71"/>
  </p:handoutMasterIdLst>
  <p:sldIdLst>
    <p:sldId id="256" r:id="rId2"/>
    <p:sldId id="362" r:id="rId3"/>
    <p:sldId id="556" r:id="rId4"/>
    <p:sldId id="558" r:id="rId5"/>
    <p:sldId id="559" r:id="rId6"/>
    <p:sldId id="557" r:id="rId7"/>
    <p:sldId id="514" r:id="rId8"/>
    <p:sldId id="516" r:id="rId9"/>
    <p:sldId id="513" r:id="rId10"/>
    <p:sldId id="517" r:id="rId11"/>
    <p:sldId id="520" r:id="rId12"/>
    <p:sldId id="523" r:id="rId13"/>
    <p:sldId id="530" r:id="rId14"/>
    <p:sldId id="543" r:id="rId15"/>
    <p:sldId id="525" r:id="rId16"/>
    <p:sldId id="511" r:id="rId17"/>
    <p:sldId id="544" r:id="rId18"/>
    <p:sldId id="546" r:id="rId19"/>
    <p:sldId id="343" r:id="rId20"/>
    <p:sldId id="344" r:id="rId21"/>
    <p:sldId id="547" r:id="rId22"/>
    <p:sldId id="396" r:id="rId23"/>
    <p:sldId id="381" r:id="rId24"/>
    <p:sldId id="493" r:id="rId25"/>
    <p:sldId id="382" r:id="rId26"/>
    <p:sldId id="548" r:id="rId27"/>
    <p:sldId id="549" r:id="rId28"/>
    <p:sldId id="554" r:id="rId29"/>
    <p:sldId id="495" r:id="rId30"/>
    <p:sldId id="496" r:id="rId31"/>
    <p:sldId id="304" r:id="rId32"/>
    <p:sldId id="305" r:id="rId33"/>
    <p:sldId id="469" r:id="rId34"/>
    <p:sldId id="470" r:id="rId35"/>
    <p:sldId id="471" r:id="rId36"/>
    <p:sldId id="473" r:id="rId37"/>
    <p:sldId id="474" r:id="rId38"/>
    <p:sldId id="475" r:id="rId39"/>
    <p:sldId id="497" r:id="rId40"/>
    <p:sldId id="476" r:id="rId41"/>
    <p:sldId id="477" r:id="rId42"/>
    <p:sldId id="478" r:id="rId43"/>
    <p:sldId id="479" r:id="rId44"/>
    <p:sldId id="370" r:id="rId45"/>
    <p:sldId id="555" r:id="rId46"/>
    <p:sldId id="387" r:id="rId47"/>
    <p:sldId id="458" r:id="rId48"/>
    <p:sldId id="389" r:id="rId49"/>
    <p:sldId id="459" r:id="rId50"/>
    <p:sldId id="483" r:id="rId51"/>
    <p:sldId id="480" r:id="rId52"/>
    <p:sldId id="481" r:id="rId53"/>
    <p:sldId id="551" r:id="rId54"/>
    <p:sldId id="372" r:id="rId55"/>
    <p:sldId id="373" r:id="rId56"/>
    <p:sldId id="485" r:id="rId57"/>
    <p:sldId id="484" r:id="rId58"/>
    <p:sldId id="379" r:id="rId59"/>
    <p:sldId id="498" r:id="rId60"/>
    <p:sldId id="499" r:id="rId61"/>
    <p:sldId id="500" r:id="rId62"/>
    <p:sldId id="501" r:id="rId63"/>
    <p:sldId id="502" r:id="rId64"/>
    <p:sldId id="503" r:id="rId65"/>
    <p:sldId id="486" r:id="rId66"/>
    <p:sldId id="487" r:id="rId67"/>
    <p:sldId id="488" r:id="rId68"/>
    <p:sldId id="560" r:id="rId69"/>
  </p:sldIdLst>
  <p:sldSz cx="9144000" cy="6858000" type="screen4x3"/>
  <p:notesSz cx="6794500" cy="9906000"/>
  <p:defaultTextStyle>
    <a:defPPr>
      <a:defRPr lang="fr-F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0">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94764" autoAdjust="0"/>
  </p:normalViewPr>
  <p:slideViewPr>
    <p:cSldViewPr>
      <p:cViewPr varScale="1">
        <p:scale>
          <a:sx n="80" d="100"/>
          <a:sy n="80" d="100"/>
        </p:scale>
        <p:origin x="725" y="48"/>
      </p:cViewPr>
      <p:guideLst>
        <p:guide orient="horz" pos="2160"/>
        <p:guide pos="2880"/>
      </p:guideLst>
    </p:cSldViewPr>
  </p:slideViewPr>
  <p:outlineViewPr>
    <p:cViewPr>
      <p:scale>
        <a:sx n="33" d="100"/>
        <a:sy n="33" d="100"/>
      </p:scale>
      <p:origin x="0" y="53316"/>
    </p:cViewPr>
  </p:outlineViewPr>
  <p:notesTextViewPr>
    <p:cViewPr>
      <p:scale>
        <a:sx n="100" d="100"/>
        <a:sy n="100" d="100"/>
      </p:scale>
      <p:origin x="0" y="0"/>
    </p:cViewPr>
  </p:notesTextViewPr>
  <p:notesViewPr>
    <p:cSldViewPr>
      <p:cViewPr varScale="1">
        <p:scale>
          <a:sx n="70" d="100"/>
          <a:sy n="70" d="100"/>
        </p:scale>
        <p:origin x="-2676" y="-90"/>
      </p:cViewPr>
      <p:guideLst>
        <p:guide orient="horz" pos="3120"/>
        <p:guide pos="214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hdr" sz="quarter"/>
          </p:nvPr>
        </p:nvSpPr>
        <p:spPr bwMode="auto">
          <a:xfrm>
            <a:off x="0" y="0"/>
            <a:ext cx="2944813" cy="4953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0" hangingPunct="0">
              <a:defRPr sz="1200">
                <a:latin typeface="Arial" charset="0"/>
              </a:defRPr>
            </a:lvl1pPr>
          </a:lstStyle>
          <a:p>
            <a:pPr>
              <a:defRPr/>
            </a:pPr>
            <a:endParaRPr lang="en-GB" altLang="en-US"/>
          </a:p>
        </p:txBody>
      </p:sp>
      <p:sp>
        <p:nvSpPr>
          <p:cNvPr id="82947" name="Rectangle 3"/>
          <p:cNvSpPr>
            <a:spLocks noGrp="1" noChangeArrowheads="1"/>
          </p:cNvSpPr>
          <p:nvPr>
            <p:ph type="dt" sz="quarter" idx="1"/>
          </p:nvPr>
        </p:nvSpPr>
        <p:spPr bwMode="auto">
          <a:xfrm>
            <a:off x="3848100" y="0"/>
            <a:ext cx="2944813" cy="4953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0" hangingPunct="0">
              <a:defRPr sz="1200">
                <a:latin typeface="Arial" charset="0"/>
              </a:defRPr>
            </a:lvl1pPr>
          </a:lstStyle>
          <a:p>
            <a:pPr>
              <a:defRPr/>
            </a:pPr>
            <a:fld id="{F63858B3-D4D2-4E42-9CBC-50765CE8C504}" type="datetimeFigureOut">
              <a:rPr lang="en-GB" altLang="en-US"/>
              <a:pPr>
                <a:defRPr/>
              </a:pPr>
              <a:t>11/12/2018</a:t>
            </a:fld>
            <a:endParaRPr lang="en-GB" altLang="en-US"/>
          </a:p>
        </p:txBody>
      </p:sp>
      <p:sp>
        <p:nvSpPr>
          <p:cNvPr id="82948" name="Rectangle 4"/>
          <p:cNvSpPr>
            <a:spLocks noGrp="1" noChangeArrowheads="1"/>
          </p:cNvSpPr>
          <p:nvPr>
            <p:ph type="ftr" sz="quarter" idx="2"/>
          </p:nvPr>
        </p:nvSpPr>
        <p:spPr bwMode="auto">
          <a:xfrm>
            <a:off x="0" y="9409113"/>
            <a:ext cx="2944813" cy="4953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0" hangingPunct="0">
              <a:defRPr sz="1200">
                <a:latin typeface="Arial" charset="0"/>
              </a:defRPr>
            </a:lvl1pPr>
          </a:lstStyle>
          <a:p>
            <a:pPr>
              <a:defRPr/>
            </a:pPr>
            <a:endParaRPr lang="en-GB" altLang="en-US"/>
          </a:p>
        </p:txBody>
      </p:sp>
      <p:sp>
        <p:nvSpPr>
          <p:cNvPr id="82949" name="Rectangle 5"/>
          <p:cNvSpPr>
            <a:spLocks noGrp="1" noChangeArrowheads="1"/>
          </p:cNvSpPr>
          <p:nvPr>
            <p:ph type="sldNum" sz="quarter" idx="3"/>
          </p:nvPr>
        </p:nvSpPr>
        <p:spPr bwMode="auto">
          <a:xfrm>
            <a:off x="3848100" y="9409113"/>
            <a:ext cx="2944813" cy="4953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23A2A80B-97C3-4535-94E9-A5E8E9E580EE}" type="slidenum">
              <a:rPr lang="en-GB" altLang="en-US"/>
              <a:pPr>
                <a:defRPr/>
              </a:pPr>
              <a:t>‹N°›</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0" y="0"/>
            <a:ext cx="2944813"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fr-FR"/>
          </a:p>
        </p:txBody>
      </p:sp>
      <p:sp>
        <p:nvSpPr>
          <p:cNvPr id="102403" name="Rectangle 3"/>
          <p:cNvSpPr>
            <a:spLocks noGrp="1" noChangeArrowheads="1"/>
          </p:cNvSpPr>
          <p:nvPr>
            <p:ph type="dt" idx="1"/>
          </p:nvPr>
        </p:nvSpPr>
        <p:spPr bwMode="auto">
          <a:xfrm>
            <a:off x="3848100" y="0"/>
            <a:ext cx="2944813"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fr-FR"/>
          </a:p>
        </p:txBody>
      </p:sp>
      <p:sp>
        <p:nvSpPr>
          <p:cNvPr id="3076" name="Rectangle 4"/>
          <p:cNvSpPr>
            <a:spLocks noGrp="1" noRot="1" noChangeAspect="1" noChangeArrowheads="1" noTextEdit="1"/>
          </p:cNvSpPr>
          <p:nvPr>
            <p:ph type="sldImg" idx="2"/>
          </p:nvPr>
        </p:nvSpPr>
        <p:spPr bwMode="auto">
          <a:xfrm>
            <a:off x="920750" y="742950"/>
            <a:ext cx="4953000" cy="3714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5" name="Rectangle 5"/>
          <p:cNvSpPr>
            <a:spLocks noGrp="1" noChangeArrowheads="1"/>
          </p:cNvSpPr>
          <p:nvPr>
            <p:ph type="body" sz="quarter" idx="3"/>
          </p:nvPr>
        </p:nvSpPr>
        <p:spPr bwMode="auto">
          <a:xfrm>
            <a:off x="679450" y="4705350"/>
            <a:ext cx="5435600" cy="44577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02406" name="Rectangle 6"/>
          <p:cNvSpPr>
            <a:spLocks noGrp="1" noChangeArrowheads="1"/>
          </p:cNvSpPr>
          <p:nvPr>
            <p:ph type="ftr" sz="quarter" idx="4"/>
          </p:nvPr>
        </p:nvSpPr>
        <p:spPr bwMode="auto">
          <a:xfrm>
            <a:off x="0" y="9409113"/>
            <a:ext cx="2944813"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fr-FR"/>
          </a:p>
        </p:txBody>
      </p:sp>
      <p:sp>
        <p:nvSpPr>
          <p:cNvPr id="102407" name="Rectangle 7"/>
          <p:cNvSpPr>
            <a:spLocks noGrp="1" noChangeArrowheads="1"/>
          </p:cNvSpPr>
          <p:nvPr>
            <p:ph type="sldNum" sz="quarter" idx="5"/>
          </p:nvPr>
        </p:nvSpPr>
        <p:spPr bwMode="auto">
          <a:xfrm>
            <a:off x="3848100" y="9409113"/>
            <a:ext cx="2944813"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9946F8F-B2E8-4629-A360-66A1EF7AC012}"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4A0218B-12E0-47FD-A34B-D9E3DF67D761}" type="slidenum">
              <a:rPr lang="fr-FR" altLang="en-US" smtClean="0"/>
              <a:pPr>
                <a:spcBef>
                  <a:spcPct val="0"/>
                </a:spcBef>
              </a:pPr>
              <a:t>1</a:t>
            </a:fld>
            <a:endParaRPr lang="fr-FR" altLang="en-US"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848100" y="9409113"/>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25053D56-65FC-4FCF-ABD5-2A103F8B38A3}" type="slidenum">
              <a:rPr lang="en-GB" altLang="fr-FR"/>
              <a:pPr algn="r" eaLnBrk="1" hangingPunct="1">
                <a:spcBef>
                  <a:spcPct val="0"/>
                </a:spcBef>
              </a:pPr>
              <a:t>11</a:t>
            </a:fld>
            <a:endParaRPr lang="en-GB" altLang="fr-F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fr-FR" sz="1600" smtClean="0">
                <a:latin typeface="Arial" panose="020B0604020202020204" pitchFamily="34" charset="0"/>
              </a:rPr>
              <a:t>Also the self-reported measures correlate with certain physiological states (brain activty) </a:t>
            </a:r>
          </a:p>
          <a:p>
            <a:pPr eaLnBrk="1" hangingPunct="1"/>
            <a:endParaRPr lang="en-GB" altLang="fr-FR" sz="1600" smtClean="0">
              <a:latin typeface="Arial" panose="020B0604020202020204" pitchFamily="34" charset="0"/>
            </a:endParaRPr>
          </a:p>
          <a:p>
            <a:pPr eaLnBrk="1" hangingPunct="1"/>
            <a:endParaRPr lang="en-GB" altLang="fr-FR" sz="1600" smtClean="0">
              <a:latin typeface="Arial" panose="020B0604020202020204" pitchFamily="34" charset="0"/>
            </a:endParaRPr>
          </a:p>
          <a:p>
            <a:pPr eaLnBrk="1" hangingPunct="1"/>
            <a:endParaRPr lang="en-GB" altLang="fr-FR" sz="1600" smtClean="0">
              <a:latin typeface="Arial" panose="020B0604020202020204" pitchFamily="34" charset="0"/>
            </a:endParaRPr>
          </a:p>
          <a:p>
            <a:pPr eaLnBrk="1" hangingPunct="1"/>
            <a:r>
              <a:rPr lang="en-GB" altLang="fr-FR" sz="1600" smtClean="0">
                <a:latin typeface="Arial" panose="020B0604020202020204" pitchFamily="34" charset="0"/>
              </a:rPr>
              <a:t>But empirical results differ depending on what outcome measure is used</a:t>
            </a:r>
          </a:p>
          <a:p>
            <a:pPr eaLnBrk="1" hangingPunct="1"/>
            <a:endParaRPr lang="en-GB" altLang="fr-FR" sz="1600" smtClean="0">
              <a:latin typeface="Arial" panose="020B0604020202020204" pitchFamily="34" charset="0"/>
            </a:endParaRPr>
          </a:p>
          <a:p>
            <a:pPr eaLnBrk="1" hangingPunct="1"/>
            <a:r>
              <a:rPr lang="en-GB" altLang="fr-FR" sz="1600" smtClean="0">
                <a:latin typeface="Arial" panose="020B0604020202020204" pitchFamily="34" charset="0"/>
              </a:rPr>
              <a:t>e.g see the Borooah  paper on the reading list</a:t>
            </a:r>
          </a:p>
          <a:p>
            <a:pPr eaLnBrk="1" hangingPunct="1"/>
            <a:r>
              <a:rPr lang="en-GB" altLang="fr-FR" sz="1600" smtClean="0">
                <a:latin typeface="Arial" panose="020B0604020202020204" pitchFamily="34" charset="0"/>
              </a:rPr>
              <a:t>self-assessed happiness question</a:t>
            </a:r>
          </a:p>
          <a:p>
            <a:pPr eaLnBrk="1" hangingPunct="1"/>
            <a:r>
              <a:rPr lang="en-GB" altLang="fr-FR" sz="1600" smtClean="0">
                <a:latin typeface="Arial" panose="020B0604020202020204" pitchFamily="34" charset="0"/>
              </a:rPr>
              <a:t>v. usage of tranquilisers and antidepressants</a:t>
            </a:r>
          </a:p>
          <a:p>
            <a:pPr eaLnBrk="1" hangingPunct="1"/>
            <a:r>
              <a:rPr lang="en-GB" altLang="fr-FR" sz="1600" smtClean="0">
                <a:latin typeface="Arial" panose="020B0604020202020204" pitchFamily="34" charset="0"/>
              </a:rPr>
              <a:t>v. thoughts of self-harm (inc suicide) </a:t>
            </a:r>
          </a:p>
          <a:p>
            <a:pPr eaLnBrk="1" hangingPunct="1"/>
            <a:endParaRPr lang="en-GB" altLang="fr-FR" sz="1600" smtClean="0">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txBox="1">
            <a:spLocks noGrp="1" noChangeArrowheads="1"/>
          </p:cNvSpPr>
          <p:nvPr/>
        </p:nvSpPr>
        <p:spPr bwMode="auto">
          <a:xfrm>
            <a:off x="3848100" y="9409113"/>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AF28C625-230C-424E-A6B5-9711568822D3}" type="slidenum">
              <a:rPr lang="en-GB" altLang="fr-FR"/>
              <a:pPr algn="r" eaLnBrk="1" hangingPunct="1">
                <a:spcBef>
                  <a:spcPct val="0"/>
                </a:spcBef>
              </a:pPr>
              <a:t>12</a:t>
            </a:fld>
            <a:endParaRPr lang="en-GB" altLang="fr-F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fr-FR" sz="1600" smtClean="0">
                <a:latin typeface="Arial" panose="020B0604020202020204" pitchFamily="34" charset="0"/>
              </a:rPr>
              <a:t>Also the self-reported measures correlate with certain physiological states (brain activty) </a:t>
            </a:r>
          </a:p>
          <a:p>
            <a:pPr eaLnBrk="1" hangingPunct="1"/>
            <a:endParaRPr lang="en-GB" altLang="fr-FR" sz="1600" smtClean="0">
              <a:latin typeface="Arial" panose="020B0604020202020204" pitchFamily="34" charset="0"/>
            </a:endParaRPr>
          </a:p>
          <a:p>
            <a:pPr eaLnBrk="1" hangingPunct="1"/>
            <a:endParaRPr lang="en-GB" altLang="fr-FR" sz="1600" smtClean="0">
              <a:latin typeface="Arial" panose="020B0604020202020204" pitchFamily="34" charset="0"/>
            </a:endParaRPr>
          </a:p>
          <a:p>
            <a:pPr eaLnBrk="1" hangingPunct="1"/>
            <a:endParaRPr lang="en-GB" altLang="fr-FR" sz="1600" smtClean="0">
              <a:latin typeface="Arial" panose="020B0604020202020204" pitchFamily="34" charset="0"/>
            </a:endParaRPr>
          </a:p>
          <a:p>
            <a:pPr eaLnBrk="1" hangingPunct="1"/>
            <a:r>
              <a:rPr lang="en-GB" altLang="fr-FR" sz="1600" smtClean="0">
                <a:latin typeface="Arial" panose="020B0604020202020204" pitchFamily="34" charset="0"/>
              </a:rPr>
              <a:t>But empirical results differ depending on what outcome measure is used</a:t>
            </a:r>
          </a:p>
          <a:p>
            <a:pPr eaLnBrk="1" hangingPunct="1"/>
            <a:endParaRPr lang="en-GB" altLang="fr-FR" sz="1600" smtClean="0">
              <a:latin typeface="Arial" panose="020B0604020202020204" pitchFamily="34" charset="0"/>
            </a:endParaRPr>
          </a:p>
          <a:p>
            <a:pPr eaLnBrk="1" hangingPunct="1"/>
            <a:r>
              <a:rPr lang="en-GB" altLang="fr-FR" sz="1600" smtClean="0">
                <a:latin typeface="Arial" panose="020B0604020202020204" pitchFamily="34" charset="0"/>
              </a:rPr>
              <a:t>e.g see the Borooah  paper on the reading list</a:t>
            </a:r>
          </a:p>
          <a:p>
            <a:pPr eaLnBrk="1" hangingPunct="1"/>
            <a:r>
              <a:rPr lang="en-GB" altLang="fr-FR" sz="1600" smtClean="0">
                <a:latin typeface="Arial" panose="020B0604020202020204" pitchFamily="34" charset="0"/>
              </a:rPr>
              <a:t>self-assessed happiness question</a:t>
            </a:r>
          </a:p>
          <a:p>
            <a:pPr eaLnBrk="1" hangingPunct="1"/>
            <a:r>
              <a:rPr lang="en-GB" altLang="fr-FR" sz="1600" smtClean="0">
                <a:latin typeface="Arial" panose="020B0604020202020204" pitchFamily="34" charset="0"/>
              </a:rPr>
              <a:t>v. usage of tranquilisers and antidepressants</a:t>
            </a:r>
          </a:p>
          <a:p>
            <a:pPr eaLnBrk="1" hangingPunct="1"/>
            <a:r>
              <a:rPr lang="en-GB" altLang="fr-FR" sz="1600" smtClean="0">
                <a:latin typeface="Arial" panose="020B0604020202020204" pitchFamily="34" charset="0"/>
              </a:rPr>
              <a:t>v. thoughts of self-harm (inc suicide) </a:t>
            </a:r>
          </a:p>
          <a:p>
            <a:pPr eaLnBrk="1" hangingPunct="1"/>
            <a:endParaRPr lang="en-GB" altLang="fr-FR" sz="1600" smtClean="0">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txBox="1">
            <a:spLocks noGrp="1" noChangeArrowheads="1"/>
          </p:cNvSpPr>
          <p:nvPr/>
        </p:nvSpPr>
        <p:spPr bwMode="auto">
          <a:xfrm>
            <a:off x="3848100" y="9409113"/>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6FAABBBC-861C-4D19-AB51-46BA9EEA71DD}" type="slidenum">
              <a:rPr lang="en-GB" altLang="fr-FR"/>
              <a:pPr algn="r" eaLnBrk="1" hangingPunct="1">
                <a:spcBef>
                  <a:spcPct val="0"/>
                </a:spcBef>
              </a:pPr>
              <a:t>13</a:t>
            </a:fld>
            <a:endParaRPr lang="en-GB" altLang="fr-F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fr-FR" sz="1600" smtClean="0">
                <a:latin typeface="Arial" panose="020B0604020202020204" pitchFamily="34" charset="0"/>
              </a:rPr>
              <a:t>Also the self-reported measures correlate with certain physiological states (brain activty) </a:t>
            </a:r>
          </a:p>
          <a:p>
            <a:pPr eaLnBrk="1" hangingPunct="1"/>
            <a:endParaRPr lang="en-GB" altLang="fr-FR" sz="1600" smtClean="0">
              <a:latin typeface="Arial" panose="020B0604020202020204" pitchFamily="34" charset="0"/>
            </a:endParaRPr>
          </a:p>
          <a:p>
            <a:pPr eaLnBrk="1" hangingPunct="1"/>
            <a:endParaRPr lang="en-GB" altLang="fr-FR" sz="1600" smtClean="0">
              <a:latin typeface="Arial" panose="020B0604020202020204" pitchFamily="34" charset="0"/>
            </a:endParaRPr>
          </a:p>
          <a:p>
            <a:pPr eaLnBrk="1" hangingPunct="1"/>
            <a:endParaRPr lang="en-GB" altLang="fr-FR" sz="1600" smtClean="0">
              <a:latin typeface="Arial" panose="020B0604020202020204" pitchFamily="34" charset="0"/>
            </a:endParaRPr>
          </a:p>
          <a:p>
            <a:pPr eaLnBrk="1" hangingPunct="1"/>
            <a:r>
              <a:rPr lang="en-GB" altLang="fr-FR" sz="1600" smtClean="0">
                <a:latin typeface="Arial" panose="020B0604020202020204" pitchFamily="34" charset="0"/>
              </a:rPr>
              <a:t>But empirical results differ depending on what outcome measure is used</a:t>
            </a:r>
          </a:p>
          <a:p>
            <a:pPr eaLnBrk="1" hangingPunct="1"/>
            <a:endParaRPr lang="en-GB" altLang="fr-FR" sz="1600" smtClean="0">
              <a:latin typeface="Arial" panose="020B0604020202020204" pitchFamily="34" charset="0"/>
            </a:endParaRPr>
          </a:p>
          <a:p>
            <a:pPr eaLnBrk="1" hangingPunct="1"/>
            <a:r>
              <a:rPr lang="en-GB" altLang="fr-FR" sz="1600" smtClean="0">
                <a:latin typeface="Arial" panose="020B0604020202020204" pitchFamily="34" charset="0"/>
              </a:rPr>
              <a:t>e.g see the Borooah  paper on the reading list</a:t>
            </a:r>
          </a:p>
          <a:p>
            <a:pPr eaLnBrk="1" hangingPunct="1"/>
            <a:r>
              <a:rPr lang="en-GB" altLang="fr-FR" sz="1600" smtClean="0">
                <a:latin typeface="Arial" panose="020B0604020202020204" pitchFamily="34" charset="0"/>
              </a:rPr>
              <a:t>self-assessed happiness question</a:t>
            </a:r>
          </a:p>
          <a:p>
            <a:pPr eaLnBrk="1" hangingPunct="1"/>
            <a:r>
              <a:rPr lang="en-GB" altLang="fr-FR" sz="1600" smtClean="0">
                <a:latin typeface="Arial" panose="020B0604020202020204" pitchFamily="34" charset="0"/>
              </a:rPr>
              <a:t>v. usage of tranquilisers and antidepressants</a:t>
            </a:r>
          </a:p>
          <a:p>
            <a:pPr eaLnBrk="1" hangingPunct="1"/>
            <a:r>
              <a:rPr lang="en-GB" altLang="fr-FR" sz="1600" smtClean="0">
                <a:latin typeface="Arial" panose="020B0604020202020204" pitchFamily="34" charset="0"/>
              </a:rPr>
              <a:t>v. thoughts of self-harm (inc suicide) </a:t>
            </a:r>
          </a:p>
          <a:p>
            <a:pPr eaLnBrk="1" hangingPunct="1"/>
            <a:endParaRPr lang="en-GB" altLang="fr-FR" sz="1600" smtClean="0">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txBox="1">
            <a:spLocks noGrp="1" noChangeArrowheads="1"/>
          </p:cNvSpPr>
          <p:nvPr/>
        </p:nvSpPr>
        <p:spPr bwMode="auto">
          <a:xfrm>
            <a:off x="3848100" y="9409113"/>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A9684B8E-9CA1-4149-AD0F-A644204F7005}" type="slidenum">
              <a:rPr lang="en-GB" altLang="fr-FR"/>
              <a:pPr algn="r" eaLnBrk="1" hangingPunct="1">
                <a:spcBef>
                  <a:spcPct val="0"/>
                </a:spcBef>
              </a:pPr>
              <a:t>14</a:t>
            </a:fld>
            <a:endParaRPr lang="en-GB" altLang="fr-F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fr-FR" sz="1600" smtClean="0">
                <a:latin typeface="Arial" panose="020B0604020202020204" pitchFamily="34" charset="0"/>
              </a:rPr>
              <a:t>Also the self-reported measures correlate with certain physiological states (brain activty) </a:t>
            </a:r>
          </a:p>
          <a:p>
            <a:pPr eaLnBrk="1" hangingPunct="1"/>
            <a:endParaRPr lang="en-GB" altLang="fr-FR" sz="1600" smtClean="0">
              <a:latin typeface="Arial" panose="020B0604020202020204" pitchFamily="34" charset="0"/>
            </a:endParaRPr>
          </a:p>
          <a:p>
            <a:pPr eaLnBrk="1" hangingPunct="1"/>
            <a:endParaRPr lang="en-GB" altLang="fr-FR" sz="1600" smtClean="0">
              <a:latin typeface="Arial" panose="020B0604020202020204" pitchFamily="34" charset="0"/>
            </a:endParaRPr>
          </a:p>
          <a:p>
            <a:pPr eaLnBrk="1" hangingPunct="1"/>
            <a:endParaRPr lang="en-GB" altLang="fr-FR" sz="1600" smtClean="0">
              <a:latin typeface="Arial" panose="020B0604020202020204" pitchFamily="34" charset="0"/>
            </a:endParaRPr>
          </a:p>
          <a:p>
            <a:pPr eaLnBrk="1" hangingPunct="1"/>
            <a:r>
              <a:rPr lang="en-GB" altLang="fr-FR" sz="1600" smtClean="0">
                <a:latin typeface="Arial" panose="020B0604020202020204" pitchFamily="34" charset="0"/>
              </a:rPr>
              <a:t>But empirical results differ depending on what outcome measure is used</a:t>
            </a:r>
          </a:p>
          <a:p>
            <a:pPr eaLnBrk="1" hangingPunct="1"/>
            <a:endParaRPr lang="en-GB" altLang="fr-FR" sz="1600" smtClean="0">
              <a:latin typeface="Arial" panose="020B0604020202020204" pitchFamily="34" charset="0"/>
            </a:endParaRPr>
          </a:p>
          <a:p>
            <a:pPr eaLnBrk="1" hangingPunct="1"/>
            <a:r>
              <a:rPr lang="en-GB" altLang="fr-FR" sz="1600" smtClean="0">
                <a:latin typeface="Arial" panose="020B0604020202020204" pitchFamily="34" charset="0"/>
              </a:rPr>
              <a:t>e.g see the Borooah  paper on the reading list</a:t>
            </a:r>
          </a:p>
          <a:p>
            <a:pPr eaLnBrk="1" hangingPunct="1"/>
            <a:r>
              <a:rPr lang="en-GB" altLang="fr-FR" sz="1600" smtClean="0">
                <a:latin typeface="Arial" panose="020B0604020202020204" pitchFamily="34" charset="0"/>
              </a:rPr>
              <a:t>self-assessed happiness question</a:t>
            </a:r>
          </a:p>
          <a:p>
            <a:pPr eaLnBrk="1" hangingPunct="1"/>
            <a:r>
              <a:rPr lang="en-GB" altLang="fr-FR" sz="1600" smtClean="0">
                <a:latin typeface="Arial" panose="020B0604020202020204" pitchFamily="34" charset="0"/>
              </a:rPr>
              <a:t>v. usage of tranquilisers and antidepressants</a:t>
            </a:r>
          </a:p>
          <a:p>
            <a:pPr eaLnBrk="1" hangingPunct="1"/>
            <a:r>
              <a:rPr lang="en-GB" altLang="fr-FR" sz="1600" smtClean="0">
                <a:latin typeface="Arial" panose="020B0604020202020204" pitchFamily="34" charset="0"/>
              </a:rPr>
              <a:t>v. thoughts of self-harm (inc suicide) </a:t>
            </a:r>
          </a:p>
          <a:p>
            <a:pPr eaLnBrk="1" hangingPunct="1"/>
            <a:endParaRPr lang="en-GB" altLang="fr-FR" sz="1600" smtClean="0">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txBox="1">
            <a:spLocks noGrp="1" noChangeArrowheads="1"/>
          </p:cNvSpPr>
          <p:nvPr/>
        </p:nvSpPr>
        <p:spPr bwMode="auto">
          <a:xfrm>
            <a:off x="3848100" y="9409113"/>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CCC065AC-3990-4F1F-9133-F918885144C2}" type="slidenum">
              <a:rPr lang="en-GB" altLang="fr-FR"/>
              <a:pPr algn="r" eaLnBrk="1" hangingPunct="1">
                <a:spcBef>
                  <a:spcPct val="0"/>
                </a:spcBef>
              </a:pPr>
              <a:t>15</a:t>
            </a:fld>
            <a:endParaRPr lang="en-GB" altLang="fr-F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fr-FR" sz="1600" smtClean="0">
                <a:latin typeface="Arial" panose="020B0604020202020204" pitchFamily="34" charset="0"/>
              </a:rPr>
              <a:t>Also the self-reported measures correlate with certain physiological states (brain activty) </a:t>
            </a:r>
          </a:p>
          <a:p>
            <a:pPr eaLnBrk="1" hangingPunct="1"/>
            <a:endParaRPr lang="en-GB" altLang="fr-FR" sz="1600" smtClean="0">
              <a:latin typeface="Arial" panose="020B0604020202020204" pitchFamily="34" charset="0"/>
            </a:endParaRPr>
          </a:p>
          <a:p>
            <a:pPr eaLnBrk="1" hangingPunct="1"/>
            <a:endParaRPr lang="en-GB" altLang="fr-FR" sz="1600" smtClean="0">
              <a:latin typeface="Arial" panose="020B0604020202020204" pitchFamily="34" charset="0"/>
            </a:endParaRPr>
          </a:p>
          <a:p>
            <a:pPr eaLnBrk="1" hangingPunct="1"/>
            <a:endParaRPr lang="en-GB" altLang="fr-FR" sz="1600" smtClean="0">
              <a:latin typeface="Arial" panose="020B0604020202020204" pitchFamily="34" charset="0"/>
            </a:endParaRPr>
          </a:p>
          <a:p>
            <a:pPr eaLnBrk="1" hangingPunct="1"/>
            <a:r>
              <a:rPr lang="en-GB" altLang="fr-FR" sz="1600" smtClean="0">
                <a:latin typeface="Arial" panose="020B0604020202020204" pitchFamily="34" charset="0"/>
              </a:rPr>
              <a:t>But empirical results differ depending on what outcome measure is used</a:t>
            </a:r>
          </a:p>
          <a:p>
            <a:pPr eaLnBrk="1" hangingPunct="1"/>
            <a:endParaRPr lang="en-GB" altLang="fr-FR" sz="1600" smtClean="0">
              <a:latin typeface="Arial" panose="020B0604020202020204" pitchFamily="34" charset="0"/>
            </a:endParaRPr>
          </a:p>
          <a:p>
            <a:pPr eaLnBrk="1" hangingPunct="1"/>
            <a:r>
              <a:rPr lang="en-GB" altLang="fr-FR" sz="1600" smtClean="0">
                <a:latin typeface="Arial" panose="020B0604020202020204" pitchFamily="34" charset="0"/>
              </a:rPr>
              <a:t>e.g see the Borooah  paper on the reading list</a:t>
            </a:r>
          </a:p>
          <a:p>
            <a:pPr eaLnBrk="1" hangingPunct="1"/>
            <a:r>
              <a:rPr lang="en-GB" altLang="fr-FR" sz="1600" smtClean="0">
                <a:latin typeface="Arial" panose="020B0604020202020204" pitchFamily="34" charset="0"/>
              </a:rPr>
              <a:t>self-assessed happiness question</a:t>
            </a:r>
          </a:p>
          <a:p>
            <a:pPr eaLnBrk="1" hangingPunct="1"/>
            <a:r>
              <a:rPr lang="en-GB" altLang="fr-FR" sz="1600" smtClean="0">
                <a:latin typeface="Arial" panose="020B0604020202020204" pitchFamily="34" charset="0"/>
              </a:rPr>
              <a:t>v. usage of tranquilisers and antidepressants</a:t>
            </a:r>
          </a:p>
          <a:p>
            <a:pPr eaLnBrk="1" hangingPunct="1"/>
            <a:r>
              <a:rPr lang="en-GB" altLang="fr-FR" sz="1600" smtClean="0">
                <a:latin typeface="Arial" panose="020B0604020202020204" pitchFamily="34" charset="0"/>
              </a:rPr>
              <a:t>v. thoughts of self-harm (inc suicide) </a:t>
            </a:r>
          </a:p>
          <a:p>
            <a:pPr eaLnBrk="1" hangingPunct="1"/>
            <a:endParaRPr lang="en-GB" altLang="fr-FR" sz="1600" smtClean="0">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64445B2-5291-4949-9E7D-FD7099925B7B}" type="slidenum">
              <a:rPr lang="fr-FR" altLang="en-US" smtClean="0"/>
              <a:pPr>
                <a:spcBef>
                  <a:spcPct val="0"/>
                </a:spcBef>
              </a:pPr>
              <a:t>16</a:t>
            </a:fld>
            <a:endParaRPr lang="fr-FR"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808B603-A9B0-4993-B907-DAD0924E1ACF}" type="slidenum">
              <a:rPr lang="fr-FR" altLang="en-US" smtClean="0"/>
              <a:pPr>
                <a:spcBef>
                  <a:spcPct val="0"/>
                </a:spcBef>
              </a:pPr>
              <a:t>17</a:t>
            </a:fld>
            <a:endParaRPr lang="fr-FR" alt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A3451EB-CDE6-4EDF-AE13-263A2981E736}" type="slidenum">
              <a:rPr lang="fr-FR" altLang="en-US" smtClean="0"/>
              <a:pPr>
                <a:spcBef>
                  <a:spcPct val="0"/>
                </a:spcBef>
              </a:pPr>
              <a:t>18</a:t>
            </a:fld>
            <a:endParaRPr lang="fr-FR" alt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D56DC7E-D258-4A48-9D4E-3BAEF6CCBCE1}" type="slidenum">
              <a:rPr lang="fr-FR" altLang="en-US" smtClean="0"/>
              <a:pPr>
                <a:spcBef>
                  <a:spcPct val="0"/>
                </a:spcBef>
              </a:pPr>
              <a:t>19</a:t>
            </a:fld>
            <a:endParaRPr lang="fr-FR" alt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B10D2C9-BC20-4C8C-A973-040049750FD3}" type="slidenum">
              <a:rPr lang="fr-FR" altLang="en-US" smtClean="0"/>
              <a:pPr>
                <a:spcBef>
                  <a:spcPct val="0"/>
                </a:spcBef>
              </a:pPr>
              <a:t>20</a:t>
            </a:fld>
            <a:endParaRPr lang="fr-FR" alt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510E1FE-74F2-43EF-9C66-3AB4F9268595}" type="slidenum">
              <a:rPr lang="fr-FR" altLang="en-US" smtClean="0"/>
              <a:pPr>
                <a:spcBef>
                  <a:spcPct val="0"/>
                </a:spcBef>
              </a:pPr>
              <a:t>2</a:t>
            </a:fld>
            <a:endParaRPr lang="fr-FR" altLang="en-US"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A03A11F-E4C9-460C-BA0C-B9F1C181F50F}" type="slidenum">
              <a:rPr lang="fr-FR" altLang="en-US" smtClean="0"/>
              <a:pPr>
                <a:spcBef>
                  <a:spcPct val="0"/>
                </a:spcBef>
              </a:pPr>
              <a:t>21</a:t>
            </a:fld>
            <a:endParaRPr lang="fr-FR" alt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82D9ABC-66FF-4E54-B488-CA6431189E32}" type="slidenum">
              <a:rPr lang="fr-FR" altLang="en-US" smtClean="0"/>
              <a:pPr>
                <a:spcBef>
                  <a:spcPct val="0"/>
                </a:spcBef>
              </a:pPr>
              <a:t>22</a:t>
            </a:fld>
            <a:endParaRPr lang="fr-FR" alt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1BB57CC-DEB6-4E6B-8F08-AE7A79D81716}" type="slidenum">
              <a:rPr lang="fr-FR" altLang="en-US" smtClean="0"/>
              <a:pPr>
                <a:spcBef>
                  <a:spcPct val="0"/>
                </a:spcBef>
              </a:pPr>
              <a:t>23</a:t>
            </a:fld>
            <a:endParaRPr lang="fr-FR" alt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6265E7E-E803-4801-983A-876DB30E637B}" type="slidenum">
              <a:rPr lang="fr-FR" altLang="en-US" smtClean="0"/>
              <a:pPr>
                <a:spcBef>
                  <a:spcPct val="0"/>
                </a:spcBef>
              </a:pPr>
              <a:t>24</a:t>
            </a:fld>
            <a:endParaRPr lang="fr-FR" alt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1EEAA05-5E72-49D1-BF05-6BC51267A472}" type="slidenum">
              <a:rPr lang="fr-FR" altLang="en-US" smtClean="0"/>
              <a:pPr>
                <a:spcBef>
                  <a:spcPct val="0"/>
                </a:spcBef>
              </a:pPr>
              <a:t>25</a:t>
            </a:fld>
            <a:endParaRPr lang="fr-FR" alt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F6FDC8C-B9CA-40E2-9BCB-E75B51E5E506}" type="slidenum">
              <a:rPr lang="fr-FR" altLang="en-US" smtClean="0"/>
              <a:pPr>
                <a:spcBef>
                  <a:spcPct val="0"/>
                </a:spcBef>
              </a:pPr>
              <a:t>26</a:t>
            </a:fld>
            <a:endParaRPr lang="fr-FR" alt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6E9EB91-3D04-4549-B90E-15C13FC4E03B}" type="slidenum">
              <a:rPr lang="fr-FR" altLang="en-US" smtClean="0"/>
              <a:pPr>
                <a:spcBef>
                  <a:spcPct val="0"/>
                </a:spcBef>
              </a:pPr>
              <a:t>27</a:t>
            </a:fld>
            <a:endParaRPr lang="fr-FR" alt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106B841-3779-4F90-8608-F035CF7EFDD1}" type="slidenum">
              <a:rPr lang="fr-FR" altLang="en-US" smtClean="0"/>
              <a:pPr>
                <a:spcBef>
                  <a:spcPct val="0"/>
                </a:spcBef>
              </a:pPr>
              <a:t>28</a:t>
            </a:fld>
            <a:endParaRPr lang="fr-FR" alt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6152D6C-536C-40B4-B7C4-BA22FAF0A163}" type="slidenum">
              <a:rPr lang="fr-FR" altLang="en-US" smtClean="0"/>
              <a:pPr>
                <a:spcBef>
                  <a:spcPct val="0"/>
                </a:spcBef>
              </a:pPr>
              <a:t>29</a:t>
            </a:fld>
            <a:endParaRPr lang="fr-FR" alt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EB399C3-09B7-4E78-8AFB-3555BF2A703A}" type="slidenum">
              <a:rPr lang="fr-FR" altLang="en-US" smtClean="0"/>
              <a:pPr>
                <a:spcBef>
                  <a:spcPct val="0"/>
                </a:spcBef>
              </a:pPr>
              <a:t>30</a:t>
            </a:fld>
            <a:endParaRPr lang="fr-FR" alt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510E1FE-74F2-43EF-9C66-3AB4F9268595}" type="slidenum">
              <a:rPr lang="fr-FR" altLang="en-US" smtClean="0"/>
              <a:pPr>
                <a:spcBef>
                  <a:spcPct val="0"/>
                </a:spcBef>
              </a:pPr>
              <a:t>3</a:t>
            </a:fld>
            <a:endParaRPr lang="fr-FR" altLang="en-US"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extLst>
      <p:ext uri="{BB962C8B-B14F-4D97-AF65-F5344CB8AC3E}">
        <p14:creationId xmlns:p14="http://schemas.microsoft.com/office/powerpoint/2010/main" val="3289767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B6CFEB5-27D5-4BA5-BBCE-772BDB63EDE8}" type="slidenum">
              <a:rPr lang="fr-FR" altLang="en-US" smtClean="0"/>
              <a:pPr>
                <a:spcBef>
                  <a:spcPct val="0"/>
                </a:spcBef>
              </a:pPr>
              <a:t>31</a:t>
            </a:fld>
            <a:endParaRPr lang="fr-FR" alt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98AE2FC-390D-4DE7-A16D-4E1BA7F3AD4E}" type="slidenum">
              <a:rPr lang="fr-FR" altLang="en-US" smtClean="0"/>
              <a:pPr>
                <a:spcBef>
                  <a:spcPct val="0"/>
                </a:spcBef>
              </a:pPr>
              <a:t>44</a:t>
            </a:fld>
            <a:endParaRPr lang="fr-FR" alt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BCAE272-FFCC-4530-81EE-11C3312C27C5}" type="slidenum">
              <a:rPr lang="fr-FR" altLang="en-US" smtClean="0"/>
              <a:pPr>
                <a:spcBef>
                  <a:spcPct val="0"/>
                </a:spcBef>
              </a:pPr>
              <a:t>45</a:t>
            </a:fld>
            <a:endParaRPr lang="fr-FR" alt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A26FBE7-1CBA-4BC2-9473-4554829E2062}" type="slidenum">
              <a:rPr lang="fr-FR" altLang="en-US" smtClean="0"/>
              <a:pPr>
                <a:spcBef>
                  <a:spcPct val="0"/>
                </a:spcBef>
              </a:pPr>
              <a:t>51</a:t>
            </a:fld>
            <a:endParaRPr lang="fr-FR" alt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510E1FE-74F2-43EF-9C66-3AB4F9268595}" type="slidenum">
              <a:rPr lang="fr-FR" altLang="en-US" smtClean="0"/>
              <a:pPr>
                <a:spcBef>
                  <a:spcPct val="0"/>
                </a:spcBef>
              </a:pPr>
              <a:t>4</a:t>
            </a:fld>
            <a:endParaRPr lang="fr-FR" altLang="en-US"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extLst>
      <p:ext uri="{BB962C8B-B14F-4D97-AF65-F5344CB8AC3E}">
        <p14:creationId xmlns:p14="http://schemas.microsoft.com/office/powerpoint/2010/main" val="20286326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510E1FE-74F2-43EF-9C66-3AB4F9268595}" type="slidenum">
              <a:rPr lang="fr-FR" altLang="en-US" smtClean="0"/>
              <a:pPr>
                <a:spcBef>
                  <a:spcPct val="0"/>
                </a:spcBef>
              </a:pPr>
              <a:t>5</a:t>
            </a:fld>
            <a:endParaRPr lang="fr-FR" altLang="en-US"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extLst>
      <p:ext uri="{BB962C8B-B14F-4D97-AF65-F5344CB8AC3E}">
        <p14:creationId xmlns:p14="http://schemas.microsoft.com/office/powerpoint/2010/main" val="1717845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510E1FE-74F2-43EF-9C66-3AB4F9268595}" type="slidenum">
              <a:rPr lang="fr-FR" altLang="en-US" smtClean="0"/>
              <a:pPr>
                <a:spcBef>
                  <a:spcPct val="0"/>
                </a:spcBef>
              </a:pPr>
              <a:t>6</a:t>
            </a:fld>
            <a:endParaRPr lang="fr-FR" altLang="en-US"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extLst>
      <p:ext uri="{BB962C8B-B14F-4D97-AF65-F5344CB8AC3E}">
        <p14:creationId xmlns:p14="http://schemas.microsoft.com/office/powerpoint/2010/main" val="23272221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9FD8169-3734-4DEA-A5BE-345A258ED6D0}" type="slidenum">
              <a:rPr lang="en-GB" altLang="fr-FR" smtClean="0"/>
              <a:pPr>
                <a:spcBef>
                  <a:spcPct val="0"/>
                </a:spcBef>
              </a:pPr>
              <a:t>8</a:t>
            </a:fld>
            <a:endParaRPr lang="en-GB" altLang="fr-FR"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fr-FR" smtClean="0">
                <a:latin typeface="Arial" panose="020B0604020202020204" pitchFamily="34" charset="0"/>
              </a:rPr>
              <a:t>1 – not satisfied at all</a:t>
            </a:r>
          </a:p>
          <a:p>
            <a:pPr eaLnBrk="1" hangingPunct="1"/>
            <a:r>
              <a:rPr lang="en-GB" altLang="fr-FR" smtClean="0">
                <a:latin typeface="Arial" panose="020B0604020202020204" pitchFamily="34" charset="0"/>
              </a:rPr>
              <a:t>7 – completely satisfied</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8A83845-9552-4C25-B8B9-1DB35A5B1C27}" type="slidenum">
              <a:rPr lang="fr-FR" altLang="en-US" smtClean="0"/>
              <a:pPr>
                <a:spcBef>
                  <a:spcPct val="0"/>
                </a:spcBef>
              </a:pPr>
              <a:t>9</a:t>
            </a:fld>
            <a:endParaRPr lang="fr-FR" alt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48100" y="9409113"/>
            <a:ext cx="29448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A80123E2-E46E-4523-BD77-0940DA798F4E}" type="slidenum">
              <a:rPr lang="en-GB" altLang="fr-FR"/>
              <a:pPr algn="r" eaLnBrk="1" hangingPunct="1">
                <a:spcBef>
                  <a:spcPct val="0"/>
                </a:spcBef>
              </a:pPr>
              <a:t>10</a:t>
            </a:fld>
            <a:endParaRPr lang="en-GB" altLang="fr-F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fr-FR" sz="1600" smtClean="0">
                <a:latin typeface="Arial" panose="020B0604020202020204" pitchFamily="34" charset="0"/>
              </a:rPr>
              <a:t>Also the self-reported measures correlate with certain physiological states (brain activty) </a:t>
            </a:r>
          </a:p>
          <a:p>
            <a:pPr eaLnBrk="1" hangingPunct="1"/>
            <a:endParaRPr lang="en-GB" altLang="fr-FR" sz="1600" smtClean="0">
              <a:latin typeface="Arial" panose="020B0604020202020204" pitchFamily="34" charset="0"/>
            </a:endParaRPr>
          </a:p>
          <a:p>
            <a:pPr eaLnBrk="1" hangingPunct="1"/>
            <a:endParaRPr lang="en-GB" altLang="fr-FR" sz="1600" smtClean="0">
              <a:latin typeface="Arial" panose="020B0604020202020204" pitchFamily="34" charset="0"/>
            </a:endParaRPr>
          </a:p>
          <a:p>
            <a:pPr eaLnBrk="1" hangingPunct="1"/>
            <a:endParaRPr lang="en-GB" altLang="fr-FR" sz="1600" smtClean="0">
              <a:latin typeface="Arial" panose="020B0604020202020204" pitchFamily="34" charset="0"/>
            </a:endParaRPr>
          </a:p>
          <a:p>
            <a:pPr eaLnBrk="1" hangingPunct="1"/>
            <a:r>
              <a:rPr lang="en-GB" altLang="fr-FR" sz="1600" smtClean="0">
                <a:latin typeface="Arial" panose="020B0604020202020204" pitchFamily="34" charset="0"/>
              </a:rPr>
              <a:t>But empirical results differ depending on what outcome measure is used</a:t>
            </a:r>
          </a:p>
          <a:p>
            <a:pPr eaLnBrk="1" hangingPunct="1"/>
            <a:endParaRPr lang="en-GB" altLang="fr-FR" sz="1600" smtClean="0">
              <a:latin typeface="Arial" panose="020B0604020202020204" pitchFamily="34" charset="0"/>
            </a:endParaRPr>
          </a:p>
          <a:p>
            <a:pPr eaLnBrk="1" hangingPunct="1"/>
            <a:r>
              <a:rPr lang="en-GB" altLang="fr-FR" sz="1600" smtClean="0">
                <a:latin typeface="Arial" panose="020B0604020202020204" pitchFamily="34" charset="0"/>
              </a:rPr>
              <a:t>e.g see the Borooah  paper on the reading list</a:t>
            </a:r>
          </a:p>
          <a:p>
            <a:pPr eaLnBrk="1" hangingPunct="1"/>
            <a:r>
              <a:rPr lang="en-GB" altLang="fr-FR" sz="1600" smtClean="0">
                <a:latin typeface="Arial" panose="020B0604020202020204" pitchFamily="34" charset="0"/>
              </a:rPr>
              <a:t>self-assessed happiness question</a:t>
            </a:r>
          </a:p>
          <a:p>
            <a:pPr eaLnBrk="1" hangingPunct="1"/>
            <a:r>
              <a:rPr lang="en-GB" altLang="fr-FR" sz="1600" smtClean="0">
                <a:latin typeface="Arial" panose="020B0604020202020204" pitchFamily="34" charset="0"/>
              </a:rPr>
              <a:t>v. usage of tranquilisers and antidepressants</a:t>
            </a:r>
          </a:p>
          <a:p>
            <a:pPr eaLnBrk="1" hangingPunct="1"/>
            <a:r>
              <a:rPr lang="en-GB" altLang="fr-FR" sz="1600" smtClean="0">
                <a:latin typeface="Arial" panose="020B0604020202020204" pitchFamily="34" charset="0"/>
              </a:rPr>
              <a:t>v. thoughts of self-harm (inc suicide) </a:t>
            </a:r>
          </a:p>
          <a:p>
            <a:pPr eaLnBrk="1" hangingPunct="1"/>
            <a:endParaRPr lang="en-GB" altLang="fr-FR" sz="1600" smtClean="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5C2A2038-435E-48B6-9ED3-00003707270D}" type="slidenum">
              <a:rPr lang="fr-FR" altLang="fr-FR"/>
              <a:pPr>
                <a:defRPr/>
              </a:pPr>
              <a:t>‹N°›</a:t>
            </a:fld>
            <a:endParaRPr lang="fr-FR" altLang="fr-FR"/>
          </a:p>
        </p:txBody>
      </p:sp>
    </p:spTree>
    <p:extLst>
      <p:ext uri="{BB962C8B-B14F-4D97-AF65-F5344CB8AC3E}">
        <p14:creationId xmlns:p14="http://schemas.microsoft.com/office/powerpoint/2010/main" val="3003944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1EF5C5A4-FACD-4199-8E36-D2E1784E3B1D}" type="slidenum">
              <a:rPr lang="fr-FR" altLang="fr-FR"/>
              <a:pPr>
                <a:defRPr/>
              </a:pPr>
              <a:t>‹N°›</a:t>
            </a:fld>
            <a:endParaRPr lang="fr-FR" altLang="fr-FR"/>
          </a:p>
        </p:txBody>
      </p:sp>
    </p:spTree>
    <p:extLst>
      <p:ext uri="{BB962C8B-B14F-4D97-AF65-F5344CB8AC3E}">
        <p14:creationId xmlns:p14="http://schemas.microsoft.com/office/powerpoint/2010/main" val="1712604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A9DA3D9E-F544-4867-90B8-B7D8972C96CD}" type="slidenum">
              <a:rPr lang="fr-FR" altLang="fr-FR"/>
              <a:pPr>
                <a:defRPr/>
              </a:pPr>
              <a:t>‹N°›</a:t>
            </a:fld>
            <a:endParaRPr lang="fr-FR" altLang="fr-FR"/>
          </a:p>
        </p:txBody>
      </p:sp>
    </p:spTree>
    <p:extLst>
      <p:ext uri="{BB962C8B-B14F-4D97-AF65-F5344CB8AC3E}">
        <p14:creationId xmlns:p14="http://schemas.microsoft.com/office/powerpoint/2010/main" val="7770328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p:txBody>
          <a:bodyPr/>
          <a:lstStyle>
            <a:lvl1pPr>
              <a:defRPr/>
            </a:lvl1pPr>
          </a:lstStyle>
          <a:p>
            <a:pPr>
              <a:defRPr/>
            </a:pPr>
            <a:endParaRPr lang="en-GB"/>
          </a:p>
        </p:txBody>
      </p:sp>
      <p:sp>
        <p:nvSpPr>
          <p:cNvPr id="4" name="Rectangle 5"/>
          <p:cNvSpPr>
            <a:spLocks noGrp="1" noChangeArrowheads="1"/>
          </p:cNvSpPr>
          <p:nvPr>
            <p:ph type="ftr" sz="quarter" idx="11"/>
          </p:nvPr>
        </p:nvSpPr>
        <p:spPr/>
        <p:txBody>
          <a:bodyPr/>
          <a:lstStyle>
            <a:lvl1pPr>
              <a:defRPr/>
            </a:lvl1pPr>
          </a:lstStyle>
          <a:p>
            <a:pPr>
              <a:defRPr/>
            </a:pPr>
            <a:endParaRPr lang="en-GB"/>
          </a:p>
        </p:txBody>
      </p:sp>
      <p:sp>
        <p:nvSpPr>
          <p:cNvPr id="5" name="Rectangle 6"/>
          <p:cNvSpPr>
            <a:spLocks noGrp="1" noChangeArrowheads="1"/>
          </p:cNvSpPr>
          <p:nvPr>
            <p:ph type="sldNum" sz="quarter" idx="12"/>
          </p:nvPr>
        </p:nvSpPr>
        <p:spPr/>
        <p:txBody>
          <a:bodyPr/>
          <a:lstStyle>
            <a:lvl1pPr>
              <a:defRPr/>
            </a:lvl1pPr>
          </a:lstStyle>
          <a:p>
            <a:pPr>
              <a:defRPr/>
            </a:pPr>
            <a:fld id="{2F92B6A4-C5C7-4FE7-9080-44D35DE7B9AD}" type="slidenum">
              <a:rPr lang="en-GB" altLang="fr-FR"/>
              <a:pPr>
                <a:defRPr/>
              </a:pPr>
              <a:t>‹N°›</a:t>
            </a:fld>
            <a:endParaRPr lang="en-GB" altLang="fr-FR"/>
          </a:p>
        </p:txBody>
      </p:sp>
    </p:spTree>
    <p:extLst>
      <p:ext uri="{BB962C8B-B14F-4D97-AF65-F5344CB8AC3E}">
        <p14:creationId xmlns:p14="http://schemas.microsoft.com/office/powerpoint/2010/main" val="2270819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8BDDD940-83E3-4A81-A3EC-5F83B824F595}" type="slidenum">
              <a:rPr lang="fr-FR" altLang="fr-FR"/>
              <a:pPr>
                <a:defRPr/>
              </a:pPr>
              <a:t>‹N°›</a:t>
            </a:fld>
            <a:endParaRPr lang="fr-FR" altLang="fr-FR"/>
          </a:p>
        </p:txBody>
      </p:sp>
    </p:spTree>
    <p:extLst>
      <p:ext uri="{BB962C8B-B14F-4D97-AF65-F5344CB8AC3E}">
        <p14:creationId xmlns:p14="http://schemas.microsoft.com/office/powerpoint/2010/main" val="3657420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939CFF1C-D68D-499F-993A-627457E872FB}" type="slidenum">
              <a:rPr lang="fr-FR" altLang="fr-FR"/>
              <a:pPr>
                <a:defRPr/>
              </a:pPr>
              <a:t>‹N°›</a:t>
            </a:fld>
            <a:endParaRPr lang="fr-FR" altLang="fr-FR"/>
          </a:p>
        </p:txBody>
      </p:sp>
    </p:spTree>
    <p:extLst>
      <p:ext uri="{BB962C8B-B14F-4D97-AF65-F5344CB8AC3E}">
        <p14:creationId xmlns:p14="http://schemas.microsoft.com/office/powerpoint/2010/main" val="4135150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E111A524-BF6F-49E7-8AE1-670C8F9C0845}" type="slidenum">
              <a:rPr lang="fr-FR" altLang="fr-FR"/>
              <a:pPr>
                <a:defRPr/>
              </a:pPr>
              <a:t>‹N°›</a:t>
            </a:fld>
            <a:endParaRPr lang="fr-FR" altLang="fr-FR"/>
          </a:p>
        </p:txBody>
      </p:sp>
    </p:spTree>
    <p:extLst>
      <p:ext uri="{BB962C8B-B14F-4D97-AF65-F5344CB8AC3E}">
        <p14:creationId xmlns:p14="http://schemas.microsoft.com/office/powerpoint/2010/main" val="2022901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16EBC7E2-63AD-4ADA-AD71-179148E738A7}" type="slidenum">
              <a:rPr lang="fr-FR" altLang="fr-FR"/>
              <a:pPr>
                <a:defRPr/>
              </a:pPr>
              <a:t>‹N°›</a:t>
            </a:fld>
            <a:endParaRPr lang="fr-FR" altLang="fr-FR"/>
          </a:p>
        </p:txBody>
      </p:sp>
    </p:spTree>
    <p:extLst>
      <p:ext uri="{BB962C8B-B14F-4D97-AF65-F5344CB8AC3E}">
        <p14:creationId xmlns:p14="http://schemas.microsoft.com/office/powerpoint/2010/main" val="1842091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29F5D397-5C48-4E6E-A460-9B9A65EC1C23}" type="slidenum">
              <a:rPr lang="fr-FR" altLang="fr-FR"/>
              <a:pPr>
                <a:defRPr/>
              </a:pPr>
              <a:t>‹N°›</a:t>
            </a:fld>
            <a:endParaRPr lang="fr-FR" altLang="fr-FR"/>
          </a:p>
        </p:txBody>
      </p:sp>
    </p:spTree>
    <p:extLst>
      <p:ext uri="{BB962C8B-B14F-4D97-AF65-F5344CB8AC3E}">
        <p14:creationId xmlns:p14="http://schemas.microsoft.com/office/powerpoint/2010/main" val="558241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DDC6673F-54B9-4AEF-B104-ECD69788D35D}" type="slidenum">
              <a:rPr lang="fr-FR" altLang="fr-FR"/>
              <a:pPr>
                <a:defRPr/>
              </a:pPr>
              <a:t>‹N°›</a:t>
            </a:fld>
            <a:endParaRPr lang="fr-FR" altLang="fr-FR"/>
          </a:p>
        </p:txBody>
      </p:sp>
    </p:spTree>
    <p:extLst>
      <p:ext uri="{BB962C8B-B14F-4D97-AF65-F5344CB8AC3E}">
        <p14:creationId xmlns:p14="http://schemas.microsoft.com/office/powerpoint/2010/main" val="2882650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AC353D57-F0AA-4677-93F4-FC166C596B78}" type="slidenum">
              <a:rPr lang="fr-FR" altLang="fr-FR"/>
              <a:pPr>
                <a:defRPr/>
              </a:pPr>
              <a:t>‹N°›</a:t>
            </a:fld>
            <a:endParaRPr lang="fr-FR" altLang="fr-FR"/>
          </a:p>
        </p:txBody>
      </p:sp>
    </p:spTree>
    <p:extLst>
      <p:ext uri="{BB962C8B-B14F-4D97-AF65-F5344CB8AC3E}">
        <p14:creationId xmlns:p14="http://schemas.microsoft.com/office/powerpoint/2010/main" val="1610822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B84ADBF6-7BB1-4F27-9089-5B5BB12B03E0}" type="slidenum">
              <a:rPr lang="fr-FR" altLang="fr-FR"/>
              <a:pPr>
                <a:defRPr/>
              </a:pPr>
              <a:t>‹N°›</a:t>
            </a:fld>
            <a:endParaRPr lang="fr-FR" altLang="fr-FR"/>
          </a:p>
        </p:txBody>
      </p:sp>
    </p:spTree>
    <p:extLst>
      <p:ext uri="{BB962C8B-B14F-4D97-AF65-F5344CB8AC3E}">
        <p14:creationId xmlns:p14="http://schemas.microsoft.com/office/powerpoint/2010/main" val="1973178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en-US"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US" smtClean="0"/>
              <a:t>Cliquez pour modifier les styles du texte du masque</a:t>
            </a:r>
          </a:p>
          <a:p>
            <a:pPr lvl="1"/>
            <a:r>
              <a:rPr lang="fr-FR" altLang="en-US" smtClean="0"/>
              <a:t>Deuxième niveau</a:t>
            </a:r>
          </a:p>
          <a:p>
            <a:pPr lvl="2"/>
            <a:r>
              <a:rPr lang="fr-FR" altLang="en-US" smtClean="0"/>
              <a:t>Troisième niveau</a:t>
            </a:r>
          </a:p>
          <a:p>
            <a:pPr lvl="3"/>
            <a:r>
              <a:rPr lang="fr-FR" altLang="en-US" smtClean="0"/>
              <a:t>Quatrième niveau</a:t>
            </a:r>
          </a:p>
          <a:p>
            <a:pPr lvl="4"/>
            <a:r>
              <a:rPr lang="fr-FR" altLang="en-US"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3357550B-9BD7-495F-9E16-B9BFCA7B0C95}"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arisschoolofeconomics.com/clark-andrew/"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http://www.oecd.org/statistics/compare-your-income.htm"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11188" y="549275"/>
            <a:ext cx="7772400" cy="1470025"/>
          </a:xfrm>
        </p:spPr>
        <p:txBody>
          <a:bodyPr/>
          <a:lstStyle/>
          <a:p>
            <a:pPr eaLnBrk="1" hangingPunct="1">
              <a:defRPr/>
            </a:pPr>
            <a:r>
              <a:rPr lang="en-GB" altLang="en-US" sz="3600" dirty="0" smtClean="0">
                <a:latin typeface="Times New Roman" panose="02020603050405020304" pitchFamily="18" charset="0"/>
                <a:cs typeface="Times New Roman" panose="02020603050405020304" pitchFamily="18" charset="0"/>
              </a:rPr>
              <a:t>Inequality and Happiness</a:t>
            </a:r>
            <a:endParaRPr lang="fr-FR" altLang="en-US" sz="3600" dirty="0" smtClean="0">
              <a:latin typeface="Times New Roman" panose="02020603050405020304" pitchFamily="18" charset="0"/>
              <a:cs typeface="Times New Roman" panose="02020603050405020304" pitchFamily="18" charset="0"/>
            </a:endParaRPr>
          </a:p>
        </p:txBody>
      </p:sp>
      <p:sp>
        <p:nvSpPr>
          <p:cNvPr id="5123" name="Rectangle 7"/>
          <p:cNvSpPr>
            <a:spLocks noGrp="1" noChangeArrowheads="1"/>
          </p:cNvSpPr>
          <p:nvPr>
            <p:ph type="subTitle" idx="1"/>
          </p:nvPr>
        </p:nvSpPr>
        <p:spPr>
          <a:xfrm>
            <a:off x="323850" y="2852738"/>
            <a:ext cx="8496300" cy="1081087"/>
          </a:xfrm>
          <a:noFill/>
        </p:spPr>
        <p:txBody>
          <a:bodyPr/>
          <a:lstStyle/>
          <a:p>
            <a:pPr eaLnBrk="1" hangingPunct="1">
              <a:lnSpc>
                <a:spcPct val="80000"/>
              </a:lnSpc>
            </a:pPr>
            <a:r>
              <a:rPr lang="en-GB" altLang="fr-FR" sz="2400" b="1" dirty="0" smtClean="0">
                <a:latin typeface="Times New Roman" panose="02020603050405020304" pitchFamily="18" charset="0"/>
                <a:cs typeface="Times New Roman" panose="02020603050405020304" pitchFamily="18" charset="0"/>
              </a:rPr>
              <a:t>Andrew E. Clark (Paris School of Economics</a:t>
            </a:r>
            <a:r>
              <a:rPr lang="en-GB" altLang="fr-FR" sz="2400" dirty="0" smtClean="0">
                <a:latin typeface="Times New Roman" panose="02020603050405020304" pitchFamily="18" charset="0"/>
                <a:cs typeface="Times New Roman" panose="02020603050405020304" pitchFamily="18" charset="0"/>
              </a:rPr>
              <a:t> </a:t>
            </a:r>
            <a:r>
              <a:rPr lang="en-GB" altLang="fr-FR" sz="2400" b="1" dirty="0" smtClean="0">
                <a:latin typeface="Times New Roman" panose="02020603050405020304" pitchFamily="18" charset="0"/>
                <a:cs typeface="Times New Roman" panose="02020603050405020304" pitchFamily="18" charset="0"/>
              </a:rPr>
              <a:t>and CNRS)</a:t>
            </a:r>
          </a:p>
          <a:p>
            <a:pPr eaLnBrk="1" hangingPunct="1">
              <a:lnSpc>
                <a:spcPct val="80000"/>
              </a:lnSpc>
            </a:pPr>
            <a:r>
              <a:rPr lang="en-GB" altLang="fr-FR" sz="2400" dirty="0" smtClean="0">
                <a:latin typeface="Times New Roman" panose="02020603050405020304" pitchFamily="18" charset="0"/>
                <a:cs typeface="Times New Roman" panose="02020603050405020304" pitchFamily="18" charset="0"/>
                <a:hlinkClick r:id="rId3"/>
              </a:rPr>
              <a:t>http://www.parisschoolofeconomics.com/clark-andrew/</a:t>
            </a:r>
            <a:endParaRPr lang="fr-FR" altLang="fr-FR" sz="2400" dirty="0" smtClean="0">
              <a:latin typeface="Times New Roman" panose="02020603050405020304" pitchFamily="18" charset="0"/>
              <a:cs typeface="Times New Roman" panose="02020603050405020304" pitchFamily="18" charset="0"/>
            </a:endParaRPr>
          </a:p>
          <a:p>
            <a:pPr eaLnBrk="1" hangingPunct="1">
              <a:lnSpc>
                <a:spcPct val="80000"/>
              </a:lnSpc>
            </a:pPr>
            <a:endParaRPr lang="en-GB" altLang="en-US" sz="2400" b="1" dirty="0" smtClean="0">
              <a:latin typeface="Times New Roman" panose="02020603050405020304" pitchFamily="18" charset="0"/>
              <a:cs typeface="Times New Roman" panose="02020603050405020304" pitchFamily="18" charset="0"/>
            </a:endParaRPr>
          </a:p>
          <a:p>
            <a:pPr eaLnBrk="1" hangingPunct="1">
              <a:lnSpc>
                <a:spcPct val="80000"/>
              </a:lnSpc>
            </a:pPr>
            <a:endParaRPr lang="en-GB" altLang="en-US" sz="2400" b="1" dirty="0" smtClean="0">
              <a:latin typeface="Times New Roman" panose="02020603050405020304" pitchFamily="18" charset="0"/>
              <a:cs typeface="Times New Roman" panose="02020603050405020304" pitchFamily="18" charset="0"/>
            </a:endParaRPr>
          </a:p>
          <a:p>
            <a:pPr eaLnBrk="1" hangingPunct="1">
              <a:lnSpc>
                <a:spcPct val="80000"/>
              </a:lnSpc>
            </a:pPr>
            <a:endParaRPr lang="en-GB" altLang="en-US" sz="2400" dirty="0" smtClean="0">
              <a:latin typeface="Times New Roman" panose="02020603050405020304" pitchFamily="18" charset="0"/>
              <a:cs typeface="Times New Roman" panose="02020603050405020304" pitchFamily="18" charset="0"/>
            </a:endParaRPr>
          </a:p>
          <a:p>
            <a:r>
              <a:rPr lang="en-US" altLang="fr-FR" sz="2400" dirty="0" smtClean="0">
                <a:latin typeface="Times New Roman" panose="02020603050405020304" pitchFamily="18" charset="0"/>
                <a:cs typeface="Times New Roman" panose="02020603050405020304" pitchFamily="18" charset="0"/>
              </a:rPr>
              <a:t>[Partly based on Clark and </a:t>
            </a:r>
            <a:r>
              <a:rPr lang="en-US" altLang="fr-FR" sz="2400" dirty="0" err="1" smtClean="0">
                <a:latin typeface="Times New Roman" panose="02020603050405020304" pitchFamily="18" charset="0"/>
                <a:cs typeface="Times New Roman" panose="02020603050405020304" pitchFamily="18" charset="0"/>
              </a:rPr>
              <a:t>D’Ambrosio</a:t>
            </a:r>
            <a:r>
              <a:rPr lang="en-US" altLang="fr-FR" sz="2400" dirty="0" smtClean="0">
                <a:latin typeface="Times New Roman" panose="02020603050405020304" pitchFamily="18" charset="0"/>
                <a:cs typeface="Times New Roman" panose="02020603050405020304" pitchFamily="18" charset="0"/>
              </a:rPr>
              <a:t> (2015), </a:t>
            </a:r>
            <a:r>
              <a:rPr lang="en-US" altLang="fr-FR" sz="2400" b="1" i="1" dirty="0" smtClean="0">
                <a:latin typeface="Times New Roman" panose="02020603050405020304" pitchFamily="18" charset="0"/>
                <a:cs typeface="Times New Roman" panose="02020603050405020304" pitchFamily="18" charset="0"/>
              </a:rPr>
              <a:t>Handbook of Income Distribution, Vol. 2A</a:t>
            </a:r>
            <a:r>
              <a:rPr lang="en-US" altLang="fr-FR" sz="2400" dirty="0" smtClean="0">
                <a:latin typeface="Times New Roman" panose="02020603050405020304" pitchFamily="18" charset="0"/>
                <a:cs typeface="Times New Roman" panose="02020603050405020304" pitchFamily="18" charset="0"/>
              </a:rPr>
              <a:t>, Chapter 13]</a:t>
            </a:r>
            <a:endParaRPr lang="en-GB" altLang="en-US" sz="24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txBox="1">
            <a:spLocks noGrp="1"/>
          </p:cNvSpPr>
          <p:nvPr/>
        </p:nvSpPr>
        <p:spPr bwMode="auto">
          <a:xfrm>
            <a:off x="84138" y="6242050"/>
            <a:ext cx="58737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nchorCtr="1"/>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2C452332-A110-4547-89E2-0844400F906D}" type="slidenum">
              <a:rPr lang="en-GB" altLang="fr-FR" sz="2600" b="1">
                <a:solidFill>
                  <a:schemeClr val="bg1"/>
                </a:solidFill>
              </a:rPr>
              <a:pPr eaLnBrk="1" hangingPunct="1">
                <a:spcBef>
                  <a:spcPct val="0"/>
                </a:spcBef>
                <a:buFontTx/>
                <a:buNone/>
              </a:pPr>
              <a:t>10</a:t>
            </a:fld>
            <a:endParaRPr lang="en-GB" altLang="fr-FR" sz="2600" b="1">
              <a:solidFill>
                <a:schemeClr val="bg1"/>
              </a:solidFill>
            </a:endParaRPr>
          </a:p>
        </p:txBody>
      </p:sp>
      <p:sp>
        <p:nvSpPr>
          <p:cNvPr id="14339" name="AutoShape 2"/>
          <p:cNvSpPr>
            <a:spLocks noGrp="1" noChangeArrowheads="1"/>
          </p:cNvSpPr>
          <p:nvPr>
            <p:ph type="title" idx="4294967295"/>
          </p:nvPr>
        </p:nvSpPr>
        <p:spPr>
          <a:xfrm>
            <a:off x="457200" y="115888"/>
            <a:ext cx="8229600" cy="1143000"/>
          </a:xfrm>
        </p:spPr>
        <p:txBody>
          <a:bodyPr anchor="b"/>
          <a:lstStyle/>
          <a:p>
            <a:r>
              <a:rPr lang="en-GB" altLang="fr-FR" sz="3600" smtClean="0">
                <a:solidFill>
                  <a:srgbClr val="FF3300"/>
                </a:solidFill>
                <a:latin typeface="Times New Roman" panose="02020603050405020304" pitchFamily="18" charset="0"/>
              </a:rPr>
              <a:t>Cross-Rater Validity </a:t>
            </a:r>
          </a:p>
        </p:txBody>
      </p:sp>
      <p:sp>
        <p:nvSpPr>
          <p:cNvPr id="14340" name="Rectangle 3"/>
          <p:cNvSpPr>
            <a:spLocks noGrp="1" noChangeArrowheads="1"/>
          </p:cNvSpPr>
          <p:nvPr>
            <p:ph type="body" idx="4294967295"/>
          </p:nvPr>
        </p:nvSpPr>
        <p:spPr>
          <a:xfrm>
            <a:off x="107950" y="1412875"/>
            <a:ext cx="8964613" cy="5111750"/>
          </a:xfrm>
        </p:spPr>
        <p:txBody>
          <a:bodyPr/>
          <a:lstStyle/>
          <a:p>
            <a:r>
              <a:rPr lang="en-AU" altLang="fr-FR" sz="3600" smtClean="0">
                <a:latin typeface="Times New Roman" panose="02020603050405020304" pitchFamily="18" charset="0"/>
              </a:rPr>
              <a:t>If </a:t>
            </a:r>
            <a:r>
              <a:rPr lang="en-AU" altLang="fr-FR" sz="3600" i="1" smtClean="0">
                <a:latin typeface="Times New Roman" panose="02020603050405020304" pitchFamily="18" charset="0"/>
              </a:rPr>
              <a:t>A</a:t>
            </a:r>
            <a:r>
              <a:rPr lang="en-AU" altLang="fr-FR" sz="3600" smtClean="0">
                <a:latin typeface="Times New Roman" panose="02020603050405020304" pitchFamily="18" charset="0"/>
              </a:rPr>
              <a:t> is happy, then </a:t>
            </a:r>
            <a:r>
              <a:rPr lang="en-AU" altLang="fr-FR" sz="3600" i="1" smtClean="0">
                <a:latin typeface="Times New Roman" panose="02020603050405020304" pitchFamily="18" charset="0"/>
              </a:rPr>
              <a:t>B</a:t>
            </a:r>
            <a:r>
              <a:rPr lang="en-AU" altLang="fr-FR" sz="3600" smtClean="0">
                <a:latin typeface="Times New Roman" panose="02020603050405020304" pitchFamily="18" charset="0"/>
              </a:rPr>
              <a:t> is more likely to say that </a:t>
            </a:r>
            <a:r>
              <a:rPr lang="en-AU" altLang="fr-FR" sz="3600" i="1" smtClean="0">
                <a:latin typeface="Times New Roman" panose="02020603050405020304" pitchFamily="18" charset="0"/>
              </a:rPr>
              <a:t>A</a:t>
            </a:r>
            <a:r>
              <a:rPr lang="en-AU" altLang="fr-FR" sz="3600" smtClean="0">
                <a:latin typeface="Times New Roman" panose="02020603050405020304" pitchFamily="18" charset="0"/>
              </a:rPr>
              <a:t> is happy too: including </a:t>
            </a:r>
            <a:r>
              <a:rPr lang="en-AU" altLang="fr-FR" sz="3600" i="1" smtClean="0">
                <a:latin typeface="Times New Roman" panose="02020603050405020304" pitchFamily="18" charset="0"/>
              </a:rPr>
              <a:t>A</a:t>
            </a:r>
            <a:r>
              <a:rPr lang="en-AU" altLang="fr-FR" sz="3600" smtClean="0">
                <a:latin typeface="Times New Roman" panose="02020603050405020304" pitchFamily="18" charset="0"/>
              </a:rPr>
              <a:t>’s family, friends and the interviewer. </a:t>
            </a:r>
          </a:p>
          <a:p>
            <a:r>
              <a:rPr lang="en-AU" altLang="fr-FR" sz="3600" smtClean="0">
                <a:latin typeface="Times New Roman" panose="02020603050405020304" pitchFamily="18" charset="0"/>
              </a:rPr>
              <a:t>This generalises to people you don’t know: respondents shown pictures or videos of others accurately identify whether the individual shown to them was happy, sad, jealous, and so 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txBox="1">
            <a:spLocks noGrp="1"/>
          </p:cNvSpPr>
          <p:nvPr/>
        </p:nvSpPr>
        <p:spPr bwMode="auto">
          <a:xfrm>
            <a:off x="84138" y="6242050"/>
            <a:ext cx="58737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nchorCtr="1"/>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374241CA-8E4C-4582-BDF7-F230C0DEA3FD}" type="slidenum">
              <a:rPr lang="en-GB" altLang="fr-FR" sz="2600" b="1">
                <a:solidFill>
                  <a:schemeClr val="bg1"/>
                </a:solidFill>
              </a:rPr>
              <a:pPr eaLnBrk="1" hangingPunct="1">
                <a:spcBef>
                  <a:spcPct val="0"/>
                </a:spcBef>
                <a:buFontTx/>
                <a:buNone/>
              </a:pPr>
              <a:t>11</a:t>
            </a:fld>
            <a:endParaRPr lang="en-GB" altLang="fr-FR" sz="2600" b="1">
              <a:solidFill>
                <a:schemeClr val="bg1"/>
              </a:solidFill>
            </a:endParaRPr>
          </a:p>
        </p:txBody>
      </p:sp>
      <p:sp>
        <p:nvSpPr>
          <p:cNvPr id="16387" name="AutoShape 2"/>
          <p:cNvSpPr>
            <a:spLocks noGrp="1" noChangeArrowheads="1"/>
          </p:cNvSpPr>
          <p:nvPr>
            <p:ph type="title" idx="4294967295"/>
          </p:nvPr>
        </p:nvSpPr>
        <p:spPr>
          <a:xfrm>
            <a:off x="457200" y="53975"/>
            <a:ext cx="8229600" cy="566738"/>
          </a:xfrm>
        </p:spPr>
        <p:txBody>
          <a:bodyPr anchor="b"/>
          <a:lstStyle/>
          <a:p>
            <a:r>
              <a:rPr lang="en-AU" altLang="fr-FR" sz="3600" i="1" smtClean="0">
                <a:solidFill>
                  <a:srgbClr val="FF3300"/>
                </a:solidFill>
                <a:latin typeface="Times New Roman" panose="02020603050405020304" pitchFamily="18" charset="0"/>
              </a:rPr>
              <a:t>Physiological and Neurological Evidence </a:t>
            </a:r>
            <a:endParaRPr lang="en-GB" altLang="fr-FR" sz="3600" i="1" smtClean="0">
              <a:solidFill>
                <a:srgbClr val="FF3300"/>
              </a:solidFill>
              <a:latin typeface="Times New Roman" panose="02020603050405020304" pitchFamily="18" charset="0"/>
            </a:endParaRPr>
          </a:p>
        </p:txBody>
      </p:sp>
      <p:sp>
        <p:nvSpPr>
          <p:cNvPr id="16388" name="Rectangle 3"/>
          <p:cNvSpPr>
            <a:spLocks noGrp="1" noChangeArrowheads="1"/>
          </p:cNvSpPr>
          <p:nvPr>
            <p:ph type="body" idx="4294967295"/>
          </p:nvPr>
        </p:nvSpPr>
        <p:spPr>
          <a:xfrm>
            <a:off x="107950" y="692150"/>
            <a:ext cx="8964613" cy="6165850"/>
          </a:xfrm>
        </p:spPr>
        <p:txBody>
          <a:bodyPr/>
          <a:lstStyle/>
          <a:p>
            <a:r>
              <a:rPr lang="en-AU" altLang="fr-FR" dirty="0" smtClean="0">
                <a:latin typeface="Times New Roman" panose="02020603050405020304" pitchFamily="18" charset="0"/>
              </a:rPr>
              <a:t>There is a strong positive correlation between emotional expressions like </a:t>
            </a:r>
            <a:r>
              <a:rPr lang="en-AU" altLang="fr-FR" b="1" dirty="0" smtClean="0">
                <a:solidFill>
                  <a:srgbClr val="FF0000"/>
                </a:solidFill>
                <a:latin typeface="Times New Roman" panose="02020603050405020304" pitchFamily="18" charset="0"/>
              </a:rPr>
              <a:t>smiling</a:t>
            </a:r>
            <a:r>
              <a:rPr lang="en-AU" altLang="fr-FR" dirty="0" smtClean="0">
                <a:latin typeface="Times New Roman" panose="02020603050405020304" pitchFamily="18" charset="0"/>
              </a:rPr>
              <a:t>, and </a:t>
            </a:r>
            <a:r>
              <a:rPr lang="en-AU" altLang="fr-FR" b="1" dirty="0">
                <a:solidFill>
                  <a:srgbClr val="FF0000"/>
                </a:solidFill>
                <a:latin typeface="Times New Roman" panose="02020603050405020304" pitchFamily="18" charset="0"/>
              </a:rPr>
              <a:t>frowning</a:t>
            </a:r>
            <a:r>
              <a:rPr lang="en-AU" altLang="fr-FR" dirty="0" smtClean="0">
                <a:latin typeface="Times New Roman" panose="02020603050405020304" pitchFamily="18" charset="0"/>
              </a:rPr>
              <a:t>, and answers to well-being questions</a:t>
            </a:r>
          </a:p>
          <a:p>
            <a:r>
              <a:rPr lang="en-AU" altLang="fr-FR" dirty="0" smtClean="0">
                <a:latin typeface="Times New Roman" panose="02020603050405020304" pitchFamily="18" charset="0"/>
              </a:rPr>
              <a:t>In right-handed people, positive feelings are generally associated with more </a:t>
            </a:r>
            <a:r>
              <a:rPr lang="en-AU" altLang="fr-FR" b="1" dirty="0">
                <a:solidFill>
                  <a:srgbClr val="FF0000"/>
                </a:solidFill>
                <a:latin typeface="Times New Roman" panose="02020603050405020304" pitchFamily="18" charset="0"/>
              </a:rPr>
              <a:t>alpha power in the left prefrontal cortex</a:t>
            </a:r>
            <a:r>
              <a:rPr lang="en-AU" altLang="fr-FR" dirty="0" smtClean="0">
                <a:latin typeface="Times New Roman" panose="02020603050405020304" pitchFamily="18" charset="0"/>
              </a:rPr>
              <a:t> (the dominant brain wave activity of awake adults are called alpha waves), and negative feelings with more alpha power in the right prefrontal cortex (approach and avoidance). </a:t>
            </a:r>
          </a:p>
          <a:p>
            <a:r>
              <a:rPr lang="en-AU" altLang="fr-FR" b="1" dirty="0">
                <a:solidFill>
                  <a:srgbClr val="FF0000"/>
                </a:solidFill>
                <a:latin typeface="Times New Roman" panose="02020603050405020304" pitchFamily="18" charset="0"/>
              </a:rPr>
              <a:t>Left-right brain asymmetry </a:t>
            </a:r>
            <a:r>
              <a:rPr lang="en-AU" altLang="fr-FR" dirty="0" smtClean="0">
                <a:latin typeface="Times New Roman" panose="02020603050405020304" pitchFamily="18" charset="0"/>
              </a:rPr>
              <a:t>is shown to be associated with higher levels of positive affect, and with both hedonic and </a:t>
            </a:r>
            <a:r>
              <a:rPr lang="en-AU" altLang="fr-FR" dirty="0" err="1" smtClean="0">
                <a:latin typeface="Times New Roman" panose="02020603050405020304" pitchFamily="18" charset="0"/>
              </a:rPr>
              <a:t>eudaimonic</a:t>
            </a:r>
            <a:r>
              <a:rPr lang="en-AU" altLang="fr-FR" dirty="0" smtClean="0">
                <a:latin typeface="Times New Roman" panose="02020603050405020304" pitchFamily="18" charset="0"/>
              </a:rPr>
              <a:t> well-being</a:t>
            </a:r>
          </a:p>
          <a:p>
            <a:endParaRPr lang="en-AU" altLang="fr-FR" dirty="0" smtClean="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txBox="1">
            <a:spLocks noGrp="1"/>
          </p:cNvSpPr>
          <p:nvPr/>
        </p:nvSpPr>
        <p:spPr bwMode="auto">
          <a:xfrm>
            <a:off x="84138" y="6242050"/>
            <a:ext cx="58737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nchorCtr="1"/>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34A9DE18-A3D2-4A99-B49F-E7939B61EEAD}" type="slidenum">
              <a:rPr lang="en-GB" altLang="fr-FR" sz="2600" b="1">
                <a:solidFill>
                  <a:schemeClr val="bg1"/>
                </a:solidFill>
              </a:rPr>
              <a:pPr eaLnBrk="1" hangingPunct="1">
                <a:spcBef>
                  <a:spcPct val="0"/>
                </a:spcBef>
                <a:buFontTx/>
                <a:buNone/>
              </a:pPr>
              <a:t>12</a:t>
            </a:fld>
            <a:endParaRPr lang="en-GB" altLang="fr-FR" sz="2600" b="1">
              <a:solidFill>
                <a:schemeClr val="bg1"/>
              </a:solidFill>
            </a:endParaRPr>
          </a:p>
        </p:txBody>
      </p:sp>
      <p:sp>
        <p:nvSpPr>
          <p:cNvPr id="18435" name="Rectangle 3"/>
          <p:cNvSpPr>
            <a:spLocks noGrp="1" noChangeArrowheads="1"/>
          </p:cNvSpPr>
          <p:nvPr>
            <p:ph type="body" idx="4294967295"/>
          </p:nvPr>
        </p:nvSpPr>
        <p:spPr>
          <a:xfrm>
            <a:off x="107950" y="115888"/>
            <a:ext cx="8964613" cy="6553200"/>
          </a:xfrm>
        </p:spPr>
        <p:txBody>
          <a:bodyPr/>
          <a:lstStyle/>
          <a:p>
            <a:r>
              <a:rPr lang="en-AU" altLang="fr-FR" sz="3600" dirty="0" smtClean="0">
                <a:latin typeface="Times New Roman" panose="02020603050405020304" pitchFamily="18" charset="0"/>
              </a:rPr>
              <a:t>Brain asymmetry is also associated with physiological measures, such as cortisol and </a:t>
            </a:r>
            <a:r>
              <a:rPr lang="en-AU" altLang="fr-FR" sz="3600" dirty="0" err="1" smtClean="0">
                <a:latin typeface="Times New Roman" panose="02020603050405020304" pitchFamily="18" charset="0"/>
              </a:rPr>
              <a:t>corticotropin</a:t>
            </a:r>
            <a:r>
              <a:rPr lang="en-AU" altLang="fr-FR" sz="3600" dirty="0" smtClean="0">
                <a:latin typeface="Times New Roman" panose="02020603050405020304" pitchFamily="18" charset="0"/>
              </a:rPr>
              <a:t> releasing hormone (CRH)</a:t>
            </a:r>
          </a:p>
          <a:p>
            <a:endParaRPr lang="en-AU" altLang="fr-FR" sz="3600" dirty="0" smtClean="0">
              <a:latin typeface="Times New Roman" panose="02020603050405020304" pitchFamily="18" charset="0"/>
            </a:endParaRPr>
          </a:p>
          <a:p>
            <a:r>
              <a:rPr lang="en-AU" altLang="fr-FR" sz="3600" dirty="0" smtClean="0">
                <a:latin typeface="Times New Roman" panose="02020603050405020304" pitchFamily="18" charset="0"/>
              </a:rPr>
              <a:t>These </a:t>
            </a:r>
            <a:r>
              <a:rPr lang="en-AU" altLang="fr-FR" sz="3600" dirty="0" smtClean="0">
                <a:latin typeface="Times New Roman" panose="02020603050405020304" pitchFamily="18" charset="0"/>
              </a:rPr>
              <a:t>are involved in response to stress, and with antibody production in response to influenza vaccine.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txBox="1">
            <a:spLocks noGrp="1"/>
          </p:cNvSpPr>
          <p:nvPr/>
        </p:nvSpPr>
        <p:spPr bwMode="auto">
          <a:xfrm>
            <a:off x="84138" y="6242050"/>
            <a:ext cx="58737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nchorCtr="1"/>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883205A5-1144-4EFA-B131-859CBFFC84B9}" type="slidenum">
              <a:rPr lang="en-GB" altLang="fr-FR" sz="2600" b="1">
                <a:solidFill>
                  <a:schemeClr val="bg1"/>
                </a:solidFill>
              </a:rPr>
              <a:pPr eaLnBrk="1" hangingPunct="1">
                <a:spcBef>
                  <a:spcPct val="0"/>
                </a:spcBef>
                <a:buFontTx/>
                <a:buNone/>
              </a:pPr>
              <a:t>13</a:t>
            </a:fld>
            <a:endParaRPr lang="en-GB" altLang="fr-FR" sz="2600" b="1">
              <a:solidFill>
                <a:schemeClr val="bg1"/>
              </a:solidFill>
            </a:endParaRPr>
          </a:p>
        </p:txBody>
      </p:sp>
      <p:sp>
        <p:nvSpPr>
          <p:cNvPr id="20483" name="AutoShape 2"/>
          <p:cNvSpPr>
            <a:spLocks noGrp="1" noChangeArrowheads="1"/>
          </p:cNvSpPr>
          <p:nvPr>
            <p:ph type="title" idx="4294967295"/>
          </p:nvPr>
        </p:nvSpPr>
        <p:spPr>
          <a:xfrm>
            <a:off x="468313" y="188913"/>
            <a:ext cx="8229600" cy="503237"/>
          </a:xfrm>
        </p:spPr>
        <p:txBody>
          <a:bodyPr anchor="b"/>
          <a:lstStyle/>
          <a:p>
            <a:r>
              <a:rPr lang="en-AU" altLang="fr-FR" sz="3600" i="1" smtClean="0">
                <a:solidFill>
                  <a:srgbClr val="FF3300"/>
                </a:solidFill>
                <a:latin typeface="Times New Roman" panose="02020603050405020304" pitchFamily="18" charset="0"/>
              </a:rPr>
              <a:t>Predicting Health Outcomes</a:t>
            </a:r>
            <a:r>
              <a:rPr lang="en-AU" altLang="fr-FR" sz="3600" i="1" smtClean="0">
                <a:solidFill>
                  <a:srgbClr val="FF0000"/>
                </a:solidFill>
                <a:latin typeface="Times New Roman" panose="02020603050405020304" pitchFamily="18" charset="0"/>
              </a:rPr>
              <a:t> </a:t>
            </a:r>
            <a:endParaRPr lang="en-GB" altLang="fr-FR" sz="3600" i="1" smtClean="0">
              <a:solidFill>
                <a:srgbClr val="FF0000"/>
              </a:solidFill>
              <a:latin typeface="Times New Roman" panose="02020603050405020304" pitchFamily="18" charset="0"/>
            </a:endParaRPr>
          </a:p>
        </p:txBody>
      </p:sp>
      <p:sp>
        <p:nvSpPr>
          <p:cNvPr id="20484" name="Rectangle 3"/>
          <p:cNvSpPr>
            <a:spLocks noGrp="1" noChangeArrowheads="1"/>
          </p:cNvSpPr>
          <p:nvPr>
            <p:ph type="body" idx="4294967295"/>
          </p:nvPr>
        </p:nvSpPr>
        <p:spPr>
          <a:xfrm>
            <a:off x="71438" y="908050"/>
            <a:ext cx="8964612" cy="5832475"/>
          </a:xfrm>
        </p:spPr>
        <p:txBody>
          <a:bodyPr/>
          <a:lstStyle/>
          <a:p>
            <a:r>
              <a:rPr lang="en-AU" altLang="fr-FR" sz="3600" dirty="0" smtClean="0">
                <a:latin typeface="Times New Roman" panose="02020603050405020304" pitchFamily="18" charset="0"/>
              </a:rPr>
              <a:t>High </a:t>
            </a:r>
            <a:r>
              <a:rPr lang="en-AU" altLang="fr-FR" sz="3600" dirty="0" smtClean="0">
                <a:latin typeface="Times New Roman" panose="02020603050405020304" pitchFamily="18" charset="0"/>
              </a:rPr>
              <a:t>correlations in the expected sense between </a:t>
            </a:r>
            <a:r>
              <a:rPr lang="en-AU" altLang="fr-FR" sz="3600" dirty="0" smtClean="0">
                <a:latin typeface="Times New Roman" panose="02020603050405020304" pitchFamily="18" charset="0"/>
              </a:rPr>
              <a:t>well-being </a:t>
            </a:r>
            <a:r>
              <a:rPr lang="en-AU" altLang="fr-FR" sz="3600" dirty="0" smtClean="0">
                <a:latin typeface="Times New Roman" panose="02020603050405020304" pitchFamily="18" charset="0"/>
              </a:rPr>
              <a:t>scores and coronary heart disease, strokes, suicide and length of life.</a:t>
            </a:r>
          </a:p>
          <a:p>
            <a:r>
              <a:rPr lang="en-AU" altLang="fr-FR" sz="3600" dirty="0" smtClean="0">
                <a:latin typeface="Times New Roman" panose="02020603050405020304" pitchFamily="18" charset="0"/>
              </a:rPr>
              <a:t>The Nun Study: happier nuns when they joined a convent in the 1930s (textual analysis of biography) live longer.</a:t>
            </a:r>
          </a:p>
          <a:p>
            <a:r>
              <a:rPr lang="en-AU" altLang="fr-FR" sz="3600" dirty="0" smtClean="0">
                <a:latin typeface="Times New Roman" panose="02020603050405020304" pitchFamily="18" charset="0"/>
              </a:rPr>
              <a:t>Individuals </a:t>
            </a:r>
            <a:r>
              <a:rPr lang="en-AU" altLang="fr-FR" sz="3600" dirty="0">
                <a:latin typeface="Times New Roman" panose="02020603050405020304" pitchFamily="18" charset="0"/>
              </a:rPr>
              <a:t>with higher life satisfaction scores were less likely to catch a cold when exposed to a cold virus, and recovered faster if they did. </a:t>
            </a:r>
            <a:endParaRPr lang="en-GB" altLang="fr-FR" sz="3600" dirty="0">
              <a:latin typeface="Times New Roman" panose="02020603050405020304" pitchFamily="18" charset="0"/>
            </a:endParaRPr>
          </a:p>
          <a:p>
            <a:endParaRPr lang="en-AU" altLang="fr-FR" sz="3600" dirty="0" smtClean="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txBox="1">
            <a:spLocks noGrp="1"/>
          </p:cNvSpPr>
          <p:nvPr/>
        </p:nvSpPr>
        <p:spPr bwMode="auto">
          <a:xfrm>
            <a:off x="84138" y="6242050"/>
            <a:ext cx="58737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nchorCtr="1"/>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5B549FBB-F8C0-4166-862E-2D497AEAE420}" type="slidenum">
              <a:rPr lang="en-GB" altLang="fr-FR" sz="2600" b="1">
                <a:solidFill>
                  <a:schemeClr val="bg1"/>
                </a:solidFill>
              </a:rPr>
              <a:pPr eaLnBrk="1" hangingPunct="1">
                <a:spcBef>
                  <a:spcPct val="0"/>
                </a:spcBef>
                <a:buFontTx/>
                <a:buNone/>
              </a:pPr>
              <a:t>14</a:t>
            </a:fld>
            <a:endParaRPr lang="en-GB" altLang="fr-FR" sz="2600" b="1">
              <a:solidFill>
                <a:schemeClr val="bg1"/>
              </a:solidFill>
            </a:endParaRPr>
          </a:p>
        </p:txBody>
      </p:sp>
      <p:sp>
        <p:nvSpPr>
          <p:cNvPr id="22531" name="AutoShape 2"/>
          <p:cNvSpPr>
            <a:spLocks noGrp="1" noChangeArrowheads="1"/>
          </p:cNvSpPr>
          <p:nvPr>
            <p:ph type="title" idx="4294967295"/>
          </p:nvPr>
        </p:nvSpPr>
        <p:spPr>
          <a:xfrm>
            <a:off x="395288" y="188913"/>
            <a:ext cx="8229600" cy="503237"/>
          </a:xfrm>
        </p:spPr>
        <p:txBody>
          <a:bodyPr anchor="b"/>
          <a:lstStyle/>
          <a:p>
            <a:r>
              <a:rPr lang="en-AU" altLang="fr-FR" sz="3600" i="1" smtClean="0">
                <a:solidFill>
                  <a:srgbClr val="FF3300"/>
                </a:solidFill>
                <a:latin typeface="Times New Roman" panose="02020603050405020304" pitchFamily="18" charset="0"/>
              </a:rPr>
              <a:t>Predicting Labour Market Outcomes</a:t>
            </a:r>
            <a:r>
              <a:rPr lang="en-AU" altLang="fr-FR" sz="3600" i="1" smtClean="0">
                <a:solidFill>
                  <a:srgbClr val="FF0000"/>
                </a:solidFill>
                <a:latin typeface="Times New Roman" panose="02020603050405020304" pitchFamily="18" charset="0"/>
              </a:rPr>
              <a:t> </a:t>
            </a:r>
            <a:endParaRPr lang="en-GB" altLang="fr-FR" sz="3600" i="1" smtClean="0">
              <a:solidFill>
                <a:srgbClr val="FF0000"/>
              </a:solidFill>
              <a:latin typeface="Times New Roman" panose="02020603050405020304" pitchFamily="18" charset="0"/>
            </a:endParaRPr>
          </a:p>
        </p:txBody>
      </p:sp>
      <p:sp>
        <p:nvSpPr>
          <p:cNvPr id="22532" name="Rectangle 3"/>
          <p:cNvSpPr>
            <a:spLocks noGrp="1" noChangeArrowheads="1"/>
          </p:cNvSpPr>
          <p:nvPr>
            <p:ph type="body" idx="4294967295"/>
          </p:nvPr>
        </p:nvSpPr>
        <p:spPr>
          <a:xfrm>
            <a:off x="71438" y="908050"/>
            <a:ext cx="8964612" cy="5832475"/>
          </a:xfrm>
        </p:spPr>
        <p:txBody>
          <a:bodyPr/>
          <a:lstStyle/>
          <a:p>
            <a:pPr algn="just"/>
            <a:r>
              <a:rPr lang="en-AU" altLang="fr-FR" sz="3600" smtClean="0">
                <a:latin typeface="Times New Roman" panose="02020603050405020304" pitchFamily="18" charset="0"/>
              </a:rPr>
              <a:t>In the labour market, job satisfaction at time </a:t>
            </a:r>
            <a:r>
              <a:rPr lang="en-AU" altLang="fr-FR" sz="3600" i="1" smtClean="0">
                <a:latin typeface="Times New Roman" panose="02020603050405020304" pitchFamily="18" charset="0"/>
              </a:rPr>
              <a:t>t</a:t>
            </a:r>
            <a:r>
              <a:rPr lang="en-AU" altLang="fr-FR" sz="3600" smtClean="0">
                <a:latin typeface="Times New Roman" panose="02020603050405020304" pitchFamily="18" charset="0"/>
              </a:rPr>
              <a:t> is a strong predictor of job quits (even when controlling for wages, hours of work and other standard individual and job variables).</a:t>
            </a:r>
          </a:p>
          <a:p>
            <a:pPr algn="just"/>
            <a:r>
              <a:rPr lang="en-AU" altLang="fr-FR" sz="3600" smtClean="0">
                <a:latin typeface="Times New Roman" panose="02020603050405020304" pitchFamily="18" charset="0"/>
              </a:rPr>
              <a:t>Effort at work.</a:t>
            </a:r>
          </a:p>
          <a:p>
            <a:pPr algn="just"/>
            <a:r>
              <a:rPr lang="en-AU" altLang="fr-FR" sz="3600" smtClean="0">
                <a:latin typeface="Times New Roman" panose="02020603050405020304" pitchFamily="18" charset="0"/>
              </a:rPr>
              <a:t>Reciprocity between workers and firms</a:t>
            </a:r>
          </a:p>
          <a:p>
            <a:pPr algn="just"/>
            <a:r>
              <a:rPr lang="en-AU" altLang="fr-FR" sz="3600" smtClean="0">
                <a:latin typeface="Times New Roman" panose="02020603050405020304" pitchFamily="18" charset="0"/>
              </a:rPr>
              <a:t>Active sabotage</a:t>
            </a:r>
          </a:p>
          <a:p>
            <a:pPr algn="just"/>
            <a:endParaRPr lang="en-AU" altLang="fr-FR" sz="3600" smtClean="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txBox="1">
            <a:spLocks noGrp="1"/>
          </p:cNvSpPr>
          <p:nvPr/>
        </p:nvSpPr>
        <p:spPr bwMode="auto">
          <a:xfrm>
            <a:off x="84138" y="6242050"/>
            <a:ext cx="58737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nchorCtr="1"/>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77C6AFB4-8ECE-4094-A57C-87BEF7812732}" type="slidenum">
              <a:rPr lang="en-GB" altLang="fr-FR" sz="2600" b="1">
                <a:solidFill>
                  <a:schemeClr val="bg1"/>
                </a:solidFill>
              </a:rPr>
              <a:pPr eaLnBrk="1" hangingPunct="1">
                <a:spcBef>
                  <a:spcPct val="0"/>
                </a:spcBef>
                <a:buFontTx/>
                <a:buNone/>
              </a:pPr>
              <a:t>15</a:t>
            </a:fld>
            <a:endParaRPr lang="en-GB" altLang="fr-FR" sz="2600" b="1">
              <a:solidFill>
                <a:schemeClr val="bg1"/>
              </a:solidFill>
            </a:endParaRPr>
          </a:p>
        </p:txBody>
      </p:sp>
      <p:sp>
        <p:nvSpPr>
          <p:cNvPr id="24579" name="AutoShape 2"/>
          <p:cNvSpPr>
            <a:spLocks noGrp="1" noChangeArrowheads="1"/>
          </p:cNvSpPr>
          <p:nvPr>
            <p:ph type="title" idx="4294967295"/>
          </p:nvPr>
        </p:nvSpPr>
        <p:spPr>
          <a:xfrm>
            <a:off x="457200" y="188913"/>
            <a:ext cx="8435975" cy="711200"/>
          </a:xfrm>
        </p:spPr>
        <p:txBody>
          <a:bodyPr anchor="b"/>
          <a:lstStyle/>
          <a:p>
            <a:r>
              <a:rPr lang="en-GB" altLang="fr-FR" sz="3600" i="1" smtClean="0">
                <a:solidFill>
                  <a:srgbClr val="FF3300"/>
                </a:solidFill>
                <a:latin typeface="Times New Roman" panose="02020603050405020304" pitchFamily="18" charset="0"/>
              </a:rPr>
              <a:t>In general, SWB scores are “well-behaved”</a:t>
            </a:r>
          </a:p>
        </p:txBody>
      </p:sp>
      <p:sp>
        <p:nvSpPr>
          <p:cNvPr id="24580" name="Rectangle 3"/>
          <p:cNvSpPr>
            <a:spLocks noGrp="1" noChangeArrowheads="1"/>
          </p:cNvSpPr>
          <p:nvPr>
            <p:ph type="body" idx="4294967295"/>
          </p:nvPr>
        </p:nvSpPr>
        <p:spPr>
          <a:xfrm>
            <a:off x="71438" y="981075"/>
            <a:ext cx="8964612" cy="5759450"/>
          </a:xfrm>
        </p:spPr>
        <p:txBody>
          <a:bodyPr/>
          <a:lstStyle/>
          <a:p>
            <a:pPr marL="1166813" lvl="2" indent="-898525">
              <a:buFontTx/>
              <a:buNone/>
            </a:pPr>
            <a:r>
              <a:rPr lang="en-GB" altLang="fr-FR" sz="3600" smtClean="0">
                <a:latin typeface="Times New Roman" panose="02020603050405020304" pitchFamily="18" charset="0"/>
              </a:rPr>
              <a:t>Variables often associated with higher SWB:</a:t>
            </a:r>
          </a:p>
          <a:p>
            <a:pPr marL="1166813" lvl="2" indent="-898525">
              <a:buFontTx/>
              <a:buNone/>
            </a:pPr>
            <a:endParaRPr lang="en-GB" altLang="fr-FR" sz="3600" smtClean="0">
              <a:latin typeface="Times New Roman" panose="02020603050405020304" pitchFamily="18" charset="0"/>
            </a:endParaRPr>
          </a:p>
          <a:p>
            <a:pPr marL="1166813" lvl="3" indent="-898525"/>
            <a:r>
              <a:rPr lang="en-GB" altLang="fr-FR" sz="3600" smtClean="0">
                <a:latin typeface="Times New Roman" panose="02020603050405020304" pitchFamily="18" charset="0"/>
              </a:rPr>
              <a:t>being in employment</a:t>
            </a:r>
          </a:p>
          <a:p>
            <a:pPr marL="1166813" lvl="3" indent="-898525"/>
            <a:r>
              <a:rPr lang="en-GB" altLang="fr-FR" sz="3600" smtClean="0">
                <a:latin typeface="Times New Roman" panose="02020603050405020304" pitchFamily="18" charset="0"/>
              </a:rPr>
              <a:t>having good health</a:t>
            </a:r>
          </a:p>
          <a:p>
            <a:pPr marL="1166813" lvl="3" indent="-898525"/>
            <a:r>
              <a:rPr lang="en-GB" altLang="fr-FR" sz="3600" smtClean="0">
                <a:latin typeface="Times New Roman" panose="02020603050405020304" pitchFamily="18" charset="0"/>
              </a:rPr>
              <a:t>being married</a:t>
            </a:r>
          </a:p>
          <a:p>
            <a:pPr marL="1166813" lvl="3" indent="-898525"/>
            <a:r>
              <a:rPr lang="en-GB" altLang="fr-FR" sz="3600" smtClean="0">
                <a:latin typeface="Times New Roman" panose="02020603050405020304" pitchFamily="18" charset="0"/>
              </a:rPr>
              <a:t>being female</a:t>
            </a:r>
          </a:p>
          <a:p>
            <a:pPr marL="1166813" lvl="3" indent="-898525"/>
            <a:r>
              <a:rPr lang="en-GB" altLang="fr-FR" sz="3600" smtClean="0">
                <a:latin typeface="Times New Roman" panose="02020603050405020304" pitchFamily="18" charset="0"/>
              </a:rPr>
              <a:t>having higher income</a:t>
            </a:r>
          </a:p>
          <a:p>
            <a:pPr marL="1166813" lvl="3" indent="-898525"/>
            <a:r>
              <a:rPr lang="en-GB" altLang="fr-FR" sz="3600" smtClean="0">
                <a:latin typeface="Times New Roman" panose="02020603050405020304" pitchFamily="18" charset="0"/>
              </a:rPr>
              <a:t>(not) having children (?)</a:t>
            </a:r>
          </a:p>
          <a:p>
            <a:pPr marL="1166813" lvl="3" indent="-898525"/>
            <a:r>
              <a:rPr lang="en-GB" altLang="fr-FR" sz="3600" smtClean="0">
                <a:latin typeface="Times New Roman" panose="02020603050405020304" pitchFamily="18" charset="0"/>
              </a:rPr>
              <a:t>Mid-life crisis: being young; or being old</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body" idx="1"/>
          </p:nvPr>
        </p:nvSpPr>
        <p:spPr>
          <a:xfrm>
            <a:off x="179388" y="188913"/>
            <a:ext cx="8713787" cy="5761037"/>
          </a:xfrm>
        </p:spPr>
        <p:txBody>
          <a:bodyPr/>
          <a:lstStyle/>
          <a:p>
            <a:pPr eaLnBrk="1" hangingPunct="1">
              <a:buFontTx/>
              <a:buNone/>
            </a:pPr>
            <a:r>
              <a:rPr lang="en-US" altLang="en-US" sz="3600" dirty="0" smtClean="0">
                <a:latin typeface="Times New Roman" panose="02020603050405020304" pitchFamily="18" charset="0"/>
                <a:cs typeface="Times New Roman" panose="02020603050405020304" pitchFamily="18" charset="0"/>
              </a:rPr>
              <a:t>So subjective well-being measures make sense and uncover the relationships that we “think” that they should.</a:t>
            </a:r>
          </a:p>
          <a:p>
            <a:pPr eaLnBrk="1" hangingPunct="1">
              <a:buFontTx/>
              <a:buNone/>
            </a:pPr>
            <a:endParaRPr lang="en-US" altLang="en-US" sz="3600" dirty="0" smtClean="0">
              <a:latin typeface="Times New Roman" panose="02020603050405020304" pitchFamily="18" charset="0"/>
              <a:cs typeface="Times New Roman" panose="02020603050405020304" pitchFamily="18" charset="0"/>
            </a:endParaRPr>
          </a:p>
          <a:p>
            <a:pPr eaLnBrk="1" hangingPunct="1">
              <a:buFontTx/>
              <a:buNone/>
            </a:pPr>
            <a:r>
              <a:rPr lang="en-US" altLang="en-US" sz="3600" dirty="0" smtClean="0">
                <a:latin typeface="Times New Roman" panose="02020603050405020304" pitchFamily="18" charset="0"/>
                <a:cs typeface="Times New Roman" panose="02020603050405020304" pitchFamily="18" charset="0"/>
              </a:rPr>
              <a:t>And of course we all believe in inequality measurement</a:t>
            </a:r>
          </a:p>
          <a:p>
            <a:pPr eaLnBrk="1" hangingPunct="1">
              <a:buFontTx/>
              <a:buNone/>
            </a:pPr>
            <a:endParaRPr lang="en-US" altLang="en-US" sz="3600" dirty="0" smtClean="0">
              <a:latin typeface="Times New Roman" panose="02020603050405020304" pitchFamily="18" charset="0"/>
              <a:cs typeface="Times New Roman" panose="02020603050405020304" pitchFamily="18" charset="0"/>
            </a:endParaRPr>
          </a:p>
          <a:p>
            <a:pPr eaLnBrk="1" hangingPunct="1">
              <a:buFontTx/>
              <a:buNone/>
            </a:pPr>
            <a:r>
              <a:rPr lang="en-US" altLang="en-US" sz="3600" dirty="0" smtClean="0">
                <a:latin typeface="Times New Roman" panose="02020603050405020304" pitchFamily="18" charset="0"/>
                <a:cs typeface="Times New Roman" panose="02020603050405020304" pitchFamily="18" charset="0"/>
              </a:rPr>
              <a:t>Is well-being “well-behaved” with respect to income </a:t>
            </a:r>
            <a:r>
              <a:rPr lang="en-US" altLang="en-US" sz="3600" dirty="0" smtClean="0">
                <a:latin typeface="Times New Roman" panose="02020603050405020304" pitchFamily="18" charset="0"/>
                <a:cs typeface="Times New Roman" panose="02020603050405020304" pitchFamily="18" charset="0"/>
              </a:rPr>
              <a:t>inequality </a:t>
            </a:r>
            <a:r>
              <a:rPr lang="en-US" altLang="en-US" sz="3600" dirty="0" smtClean="0">
                <a:latin typeface="Times New Roman" panose="02020603050405020304" pitchFamily="18" charset="0"/>
                <a:cs typeface="Times New Roman" panose="02020603050405020304" pitchFamily="18" charset="0"/>
              </a:rPr>
              <a:t>too?</a:t>
            </a:r>
            <a:endParaRPr lang="en-US" altLang="en-US" sz="3600" dirty="0" smtClean="0">
              <a:latin typeface="Times New Roman" panose="02020603050405020304" pitchFamily="18" charset="0"/>
              <a:cs typeface="Times New Roman" panose="02020603050405020304" pitchFamily="18" charset="0"/>
            </a:endParaRPr>
          </a:p>
          <a:p>
            <a:pPr eaLnBrk="1" hangingPunct="1">
              <a:buFontTx/>
              <a:buNone/>
            </a:pPr>
            <a:endParaRPr lang="en-US" altLang="en-US" sz="3600" dirty="0" smtClean="0">
              <a:latin typeface="Times New Roman" panose="02020603050405020304" pitchFamily="18" charset="0"/>
              <a:cs typeface="Times New Roman" panose="02020603050405020304" pitchFamily="18" charset="0"/>
            </a:endParaRPr>
          </a:p>
          <a:p>
            <a:pPr eaLnBrk="1" hangingPunct="1">
              <a:buFontTx/>
              <a:buNone/>
            </a:pPr>
            <a:endParaRPr lang="en-US" altLang="en-US" sz="3600" dirty="0" smtClean="0">
              <a:latin typeface="Times New Roman" panose="02020603050405020304" pitchFamily="18" charset="0"/>
              <a:cs typeface="Times New Roman" panose="02020603050405020304" pitchFamily="18" charset="0"/>
            </a:endParaRPr>
          </a:p>
          <a:p>
            <a:pPr eaLnBrk="1" hangingPunct="1">
              <a:lnSpc>
                <a:spcPct val="90000"/>
              </a:lnSpc>
              <a:buFontTx/>
              <a:buNone/>
            </a:pPr>
            <a:endParaRPr lang="en-US" altLang="en-US" sz="3600" dirty="0" smtClean="0">
              <a:latin typeface="Times New Roman" panose="02020603050405020304" pitchFamily="18" charset="0"/>
              <a:cs typeface="Times New Roman" panose="02020603050405020304" pitchFamily="18" charset="0"/>
            </a:endParaRPr>
          </a:p>
          <a:p>
            <a:pPr eaLnBrk="1" hangingPunct="1">
              <a:lnSpc>
                <a:spcPct val="90000"/>
              </a:lnSpc>
              <a:buFontTx/>
              <a:buNone/>
            </a:pPr>
            <a:endParaRPr lang="en-US" altLang="en-US" sz="28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body" idx="1"/>
          </p:nvPr>
        </p:nvSpPr>
        <p:spPr>
          <a:xfrm>
            <a:off x="395288" y="188913"/>
            <a:ext cx="8497887" cy="5761037"/>
          </a:xfrm>
        </p:spPr>
        <p:txBody>
          <a:bodyPr/>
          <a:lstStyle/>
          <a:p>
            <a:pPr algn="ctr" eaLnBrk="1" hangingPunct="1">
              <a:buFontTx/>
              <a:buNone/>
            </a:pPr>
            <a:endParaRPr lang="en-US" altLang="en-US" sz="5400" smtClean="0">
              <a:latin typeface="Times New Roman" panose="02020603050405020304" pitchFamily="18" charset="0"/>
              <a:cs typeface="Times New Roman" panose="02020603050405020304" pitchFamily="18" charset="0"/>
            </a:endParaRPr>
          </a:p>
          <a:p>
            <a:pPr algn="ctr" eaLnBrk="1" hangingPunct="1">
              <a:buFontTx/>
              <a:buNone/>
            </a:pPr>
            <a:endParaRPr lang="en-US" altLang="en-US" sz="5400" smtClean="0">
              <a:latin typeface="Times New Roman" panose="02020603050405020304" pitchFamily="18" charset="0"/>
              <a:cs typeface="Times New Roman" panose="02020603050405020304" pitchFamily="18" charset="0"/>
            </a:endParaRPr>
          </a:p>
          <a:p>
            <a:pPr algn="ctr" eaLnBrk="1" hangingPunct="1">
              <a:buFontTx/>
              <a:buNone/>
            </a:pPr>
            <a:r>
              <a:rPr lang="en-US" altLang="en-US" sz="5400" smtClean="0">
                <a:latin typeface="Times New Roman" panose="02020603050405020304" pitchFamily="18" charset="0"/>
                <a:cs typeface="Times New Roman" panose="02020603050405020304" pitchFamily="18" charset="0"/>
              </a:rPr>
              <a:t>I used to think that this was a no-brainer question</a:t>
            </a:r>
          </a:p>
          <a:p>
            <a:pPr algn="ctr" eaLnBrk="1" hangingPunct="1">
              <a:buFontTx/>
              <a:buNone/>
            </a:pPr>
            <a:endParaRPr lang="en-US" altLang="en-US" sz="5400" smtClean="0">
              <a:latin typeface="Times New Roman" panose="02020603050405020304" pitchFamily="18" charset="0"/>
              <a:cs typeface="Times New Roman" panose="02020603050405020304" pitchFamily="18" charset="0"/>
            </a:endParaRPr>
          </a:p>
          <a:p>
            <a:pPr algn="ctr" eaLnBrk="1" hangingPunct="1">
              <a:lnSpc>
                <a:spcPct val="90000"/>
              </a:lnSpc>
              <a:buFontTx/>
              <a:buNone/>
            </a:pPr>
            <a:endParaRPr lang="en-US" altLang="en-US" sz="5400" smtClean="0">
              <a:latin typeface="Times New Roman" panose="02020603050405020304" pitchFamily="18" charset="0"/>
              <a:cs typeface="Times New Roman" panose="02020603050405020304" pitchFamily="18" charset="0"/>
            </a:endParaRPr>
          </a:p>
          <a:p>
            <a:pPr algn="ctr" eaLnBrk="1" hangingPunct="1">
              <a:lnSpc>
                <a:spcPct val="90000"/>
              </a:lnSpc>
              <a:buFontTx/>
              <a:buNone/>
            </a:pPr>
            <a:endParaRPr lang="en-US" altLang="en-US" sz="54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a:xfrm>
            <a:off x="395288" y="188913"/>
            <a:ext cx="8497887" cy="5761037"/>
          </a:xfrm>
        </p:spPr>
        <p:txBody>
          <a:bodyPr/>
          <a:lstStyle/>
          <a:p>
            <a:pPr algn="ctr" eaLnBrk="1" hangingPunct="1">
              <a:buFontTx/>
              <a:buNone/>
            </a:pPr>
            <a:endParaRPr lang="en-US" altLang="en-US" sz="5400" smtClean="0">
              <a:latin typeface="Times New Roman" panose="02020603050405020304" pitchFamily="18" charset="0"/>
              <a:cs typeface="Times New Roman" panose="02020603050405020304" pitchFamily="18" charset="0"/>
            </a:endParaRPr>
          </a:p>
          <a:p>
            <a:pPr algn="ctr" eaLnBrk="1" hangingPunct="1">
              <a:buFontTx/>
              <a:buNone/>
            </a:pPr>
            <a:endParaRPr lang="en-US" altLang="en-US" sz="5400" smtClean="0">
              <a:latin typeface="Times New Roman" panose="02020603050405020304" pitchFamily="18" charset="0"/>
              <a:cs typeface="Times New Roman" panose="02020603050405020304" pitchFamily="18" charset="0"/>
            </a:endParaRPr>
          </a:p>
          <a:p>
            <a:pPr algn="ctr" eaLnBrk="1" hangingPunct="1">
              <a:buFontTx/>
              <a:buNone/>
            </a:pPr>
            <a:r>
              <a:rPr lang="en-US" altLang="en-US" sz="5400" smtClean="0">
                <a:latin typeface="Times New Roman" panose="02020603050405020304" pitchFamily="18" charset="0"/>
                <a:cs typeface="Times New Roman" panose="02020603050405020304" pitchFamily="18" charset="0"/>
              </a:rPr>
              <a:t>I don’t any more…</a:t>
            </a:r>
          </a:p>
          <a:p>
            <a:pPr algn="ctr" eaLnBrk="1" hangingPunct="1">
              <a:buFontTx/>
              <a:buNone/>
            </a:pPr>
            <a:endParaRPr lang="en-US" altLang="en-US" sz="5400" smtClean="0">
              <a:latin typeface="Times New Roman" panose="02020603050405020304" pitchFamily="18" charset="0"/>
              <a:cs typeface="Times New Roman" panose="02020603050405020304" pitchFamily="18" charset="0"/>
            </a:endParaRPr>
          </a:p>
          <a:p>
            <a:pPr algn="ctr" eaLnBrk="1" hangingPunct="1">
              <a:lnSpc>
                <a:spcPct val="90000"/>
              </a:lnSpc>
              <a:buFontTx/>
              <a:buNone/>
            </a:pPr>
            <a:endParaRPr lang="en-US" altLang="en-US" sz="5400" smtClean="0">
              <a:latin typeface="Times New Roman" panose="02020603050405020304" pitchFamily="18" charset="0"/>
              <a:cs typeface="Times New Roman" panose="02020603050405020304" pitchFamily="18" charset="0"/>
            </a:endParaRPr>
          </a:p>
          <a:p>
            <a:pPr algn="ctr" eaLnBrk="1" hangingPunct="1">
              <a:lnSpc>
                <a:spcPct val="90000"/>
              </a:lnSpc>
              <a:buFontTx/>
              <a:buNone/>
            </a:pPr>
            <a:endParaRPr lang="en-US" altLang="en-US" sz="54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body" idx="1"/>
          </p:nvPr>
        </p:nvSpPr>
        <p:spPr>
          <a:xfrm>
            <a:off x="0" y="44450"/>
            <a:ext cx="8964613" cy="5761038"/>
          </a:xfrm>
        </p:spPr>
        <p:txBody>
          <a:bodyPr/>
          <a:lstStyle/>
          <a:p>
            <a:pPr marL="361950" indent="-361950" eaLnBrk="1" hangingPunct="1">
              <a:buFontTx/>
              <a:buNone/>
            </a:pPr>
            <a:r>
              <a:rPr lang="en-US" altLang="en-US" dirty="0" smtClean="0">
                <a:latin typeface="Times New Roman" panose="02020603050405020304" pitchFamily="18" charset="0"/>
                <a:cs typeface="Times New Roman" panose="02020603050405020304" pitchFamily="18" charset="0"/>
              </a:rPr>
              <a:t>1) A very simple model of inequality and happiness produces a simple answer:</a:t>
            </a:r>
          </a:p>
          <a:p>
            <a:pPr marL="361950" indent="-361950" eaLnBrk="1" hangingPunct="1">
              <a:buFontTx/>
              <a:buNone/>
            </a:pPr>
            <a:endParaRPr lang="en-US" altLang="en-US" dirty="0" smtClean="0">
              <a:latin typeface="Times New Roman" panose="02020603050405020304" pitchFamily="18" charset="0"/>
              <a:cs typeface="Times New Roman" panose="02020603050405020304" pitchFamily="18" charset="0"/>
            </a:endParaRPr>
          </a:p>
          <a:p>
            <a:pPr marL="361950" indent="-361950" eaLnBrk="1" hangingPunct="1">
              <a:buFontTx/>
              <a:buAutoNum type="romanLcParenR"/>
            </a:pPr>
            <a:r>
              <a:rPr lang="en-US" altLang="en-US" dirty="0" smtClean="0">
                <a:latin typeface="Times New Roman" panose="02020603050405020304" pitchFamily="18" charset="0"/>
                <a:cs typeface="Times New Roman" panose="02020603050405020304" pitchFamily="18" charset="0"/>
              </a:rPr>
              <a:t>Individual well-being is </a:t>
            </a:r>
            <a:r>
              <a:rPr lang="en-US" altLang="en-US" b="1" dirty="0" smtClean="0">
                <a:solidFill>
                  <a:srgbClr val="FF0000"/>
                </a:solidFill>
                <a:latin typeface="Times New Roman" panose="02020603050405020304" pitchFamily="18" charset="0"/>
                <a:cs typeface="Times New Roman" panose="02020603050405020304" pitchFamily="18" charset="0"/>
              </a:rPr>
              <a:t>concave in income </a:t>
            </a:r>
            <a:r>
              <a:rPr lang="en-US" altLang="en-US" dirty="0" smtClean="0">
                <a:latin typeface="Times New Roman" panose="02020603050405020304" pitchFamily="18" charset="0"/>
                <a:cs typeface="Times New Roman" panose="02020603050405020304" pitchFamily="18" charset="0"/>
              </a:rPr>
              <a:t>(an extra $1000 matters less for someone with $200 000 than for someone with $40 000)</a:t>
            </a:r>
          </a:p>
          <a:p>
            <a:pPr marL="361950" indent="-361950" eaLnBrk="1" hangingPunct="1">
              <a:buFontTx/>
              <a:buAutoNum type="romanLcParenR"/>
            </a:pPr>
            <a:r>
              <a:rPr lang="en-US" altLang="en-US" dirty="0" smtClean="0">
                <a:latin typeface="Times New Roman" panose="02020603050405020304" pitchFamily="18" charset="0"/>
                <a:cs typeface="Times New Roman" panose="02020603050405020304" pitchFamily="18" charset="0"/>
              </a:rPr>
              <a:t>The “social welfare function” (our overall index for how society is doing) rises with the sum of individual well-being</a:t>
            </a:r>
          </a:p>
          <a:p>
            <a:pPr marL="361950" indent="-361950" eaLnBrk="1" hangingPunct="1">
              <a:buFontTx/>
              <a:buAutoNum type="romanLcParenR"/>
            </a:pPr>
            <a:endParaRPr lang="en-US" altLang="en-US" b="1" dirty="0">
              <a:solidFill>
                <a:srgbClr val="FF0000"/>
              </a:solidFill>
              <a:latin typeface="Times New Roman" panose="02020603050405020304" pitchFamily="18" charset="0"/>
              <a:cs typeface="Times New Roman" panose="02020603050405020304" pitchFamily="18" charset="0"/>
            </a:endParaRPr>
          </a:p>
          <a:p>
            <a:pPr marL="361950" indent="-361950" eaLnBrk="1" hangingPunct="1">
              <a:buFontTx/>
              <a:buNone/>
            </a:pPr>
            <a:r>
              <a:rPr lang="en-US" altLang="en-US" dirty="0" smtClean="0">
                <a:latin typeface="Times New Roman" panose="02020603050405020304" pitchFamily="18" charset="0"/>
                <a:cs typeface="Times New Roman" panose="02020603050405020304" pitchFamily="18" charset="0"/>
              </a:rPr>
              <a:t>Then </a:t>
            </a:r>
            <a:r>
              <a:rPr lang="en-US" altLang="en-US" b="1" dirty="0">
                <a:solidFill>
                  <a:srgbClr val="FF0000"/>
                </a:solidFill>
                <a:latin typeface="Times New Roman" panose="02020603050405020304" pitchFamily="18" charset="0"/>
                <a:cs typeface="Times New Roman" panose="02020603050405020304" pitchFamily="18" charset="0"/>
              </a:rPr>
              <a:t>greater income inequality reduces social welfare </a:t>
            </a:r>
            <a:r>
              <a:rPr lang="en-US" altLang="en-US" dirty="0" smtClean="0">
                <a:latin typeface="Times New Roman" panose="02020603050405020304" pitchFamily="18" charset="0"/>
                <a:cs typeface="Times New Roman" panose="02020603050405020304" pitchFamily="18" charset="0"/>
              </a:rPr>
              <a:t>(as we are taking income away from those who value it more)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a:xfrm>
            <a:off x="395288" y="548283"/>
            <a:ext cx="8497192" cy="5761037"/>
          </a:xfrm>
        </p:spPr>
        <p:txBody>
          <a:bodyPr/>
          <a:lstStyle/>
          <a:p>
            <a:pPr algn="just" eaLnBrk="1" hangingPunct="1">
              <a:lnSpc>
                <a:spcPct val="90000"/>
              </a:lnSpc>
              <a:buFontTx/>
              <a:buNone/>
            </a:pPr>
            <a:r>
              <a:rPr lang="en-US" altLang="en-US" sz="3600" dirty="0" smtClean="0">
                <a:latin typeface="Times New Roman" panose="02020603050405020304" pitchFamily="18" charset="0"/>
                <a:cs typeface="Times New Roman" panose="02020603050405020304" pitchFamily="18" charset="0"/>
              </a:rPr>
              <a:t>This presentation is going to be about one thing that you think you know </a:t>
            </a:r>
            <a:r>
              <a:rPr lang="en-US" altLang="en-US" sz="3600" dirty="0" smtClean="0">
                <a:latin typeface="Times New Roman" panose="02020603050405020304" pitchFamily="18" charset="0"/>
                <a:cs typeface="Times New Roman" panose="02020603050405020304" pitchFamily="18" charset="0"/>
              </a:rPr>
              <a:t>about …. because of this lecture series</a:t>
            </a:r>
            <a:endParaRPr lang="en-US" altLang="en-US" sz="3600" dirty="0" smtClean="0">
              <a:latin typeface="Times New Roman" panose="02020603050405020304" pitchFamily="18" charset="0"/>
              <a:cs typeface="Times New Roman" panose="02020603050405020304" pitchFamily="18" charset="0"/>
            </a:endParaRPr>
          </a:p>
          <a:p>
            <a:pPr algn="just" eaLnBrk="1" hangingPunct="1">
              <a:lnSpc>
                <a:spcPct val="90000"/>
              </a:lnSpc>
              <a:buFontTx/>
              <a:buNone/>
            </a:pPr>
            <a:endParaRPr lang="en-US" altLang="en-US" sz="3600" dirty="0" smtClean="0">
              <a:latin typeface="Times New Roman" panose="02020603050405020304" pitchFamily="18" charset="0"/>
              <a:cs typeface="Times New Roman" panose="02020603050405020304" pitchFamily="18" charset="0"/>
            </a:endParaRPr>
          </a:p>
          <a:p>
            <a:pPr algn="just" eaLnBrk="1" hangingPunct="1">
              <a:lnSpc>
                <a:spcPct val="90000"/>
              </a:lnSpc>
              <a:buFontTx/>
              <a:buNone/>
            </a:pPr>
            <a:r>
              <a:rPr lang="en-US" altLang="en-US" sz="3600" dirty="0" smtClean="0">
                <a:latin typeface="Times New Roman" panose="02020603050405020304" pitchFamily="18" charset="0"/>
                <a:cs typeface="Times New Roman" panose="02020603050405020304" pitchFamily="18" charset="0"/>
              </a:rPr>
              <a:t>- Income Inequality;</a:t>
            </a:r>
          </a:p>
          <a:p>
            <a:pPr eaLnBrk="1" hangingPunct="1">
              <a:lnSpc>
                <a:spcPct val="90000"/>
              </a:lnSpc>
              <a:buFontTx/>
              <a:buNone/>
            </a:pPr>
            <a:endParaRPr lang="en-US" altLang="en-US" sz="3600" dirty="0" smtClean="0">
              <a:latin typeface="Times New Roman" panose="02020603050405020304" pitchFamily="18" charset="0"/>
              <a:cs typeface="Times New Roman" panose="02020603050405020304" pitchFamily="18" charset="0"/>
            </a:endParaRPr>
          </a:p>
          <a:p>
            <a:pPr eaLnBrk="1" hangingPunct="1">
              <a:buFontTx/>
              <a:buNone/>
            </a:pPr>
            <a:r>
              <a:rPr lang="en-US" altLang="en-US" sz="3600" dirty="0" smtClean="0">
                <a:latin typeface="Times New Roman" panose="02020603050405020304" pitchFamily="18" charset="0"/>
                <a:cs typeface="Times New Roman" panose="02020603050405020304" pitchFamily="18" charset="0"/>
              </a:rPr>
              <a:t>And subjective well-being, or happiness</a:t>
            </a:r>
          </a:p>
          <a:p>
            <a:pPr eaLnBrk="1" hangingPunct="1">
              <a:buFontTx/>
              <a:buNone/>
            </a:pPr>
            <a:endParaRPr lang="en-US" altLang="en-US" sz="3600" dirty="0" smtClean="0">
              <a:latin typeface="Times New Roman" panose="02020603050405020304" pitchFamily="18" charset="0"/>
              <a:cs typeface="Times New Roman" panose="02020603050405020304" pitchFamily="18" charset="0"/>
            </a:endParaRPr>
          </a:p>
          <a:p>
            <a:pPr eaLnBrk="1" hangingPunct="1">
              <a:buFontTx/>
              <a:buNone/>
            </a:pPr>
            <a:r>
              <a:rPr lang="en-US" altLang="en-US" sz="3600" dirty="0" smtClean="0">
                <a:latin typeface="Times New Roman" panose="02020603050405020304" pitchFamily="18" charset="0"/>
                <a:cs typeface="Times New Roman" panose="02020603050405020304" pitchFamily="18" charset="0"/>
              </a:rPr>
              <a:t>What do we think the relationship might be?</a:t>
            </a:r>
            <a:endParaRPr lang="en-US" altLang="en-US" sz="36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body" idx="1"/>
          </p:nvPr>
        </p:nvSpPr>
        <p:spPr>
          <a:xfrm>
            <a:off x="323850" y="115888"/>
            <a:ext cx="8280400" cy="5761037"/>
          </a:xfrm>
        </p:spPr>
        <p:txBody>
          <a:bodyPr/>
          <a:lstStyle/>
          <a:p>
            <a:pPr marL="571500" indent="-571500" eaLnBrk="1" hangingPunct="1">
              <a:buFontTx/>
              <a:buNone/>
            </a:pPr>
            <a:endParaRPr lang="en-US" altLang="en-US" dirty="0" smtClean="0">
              <a:latin typeface="Times New Roman" panose="02020603050405020304" pitchFamily="18" charset="0"/>
              <a:cs typeface="Times New Roman" panose="02020603050405020304" pitchFamily="18" charset="0"/>
            </a:endParaRPr>
          </a:p>
          <a:p>
            <a:pPr marL="571500" indent="-571500" eaLnBrk="1" hangingPunct="1">
              <a:buFontTx/>
              <a:buNone/>
            </a:pPr>
            <a:endParaRPr lang="en-US" altLang="en-US" dirty="0" smtClean="0">
              <a:latin typeface="Times New Roman" panose="02020603050405020304" pitchFamily="18" charset="0"/>
              <a:cs typeface="Times New Roman" panose="02020603050405020304" pitchFamily="18" charset="0"/>
            </a:endParaRPr>
          </a:p>
          <a:p>
            <a:pPr marL="571500" indent="-571500" eaLnBrk="1" hangingPunct="1">
              <a:buFontTx/>
              <a:buNone/>
            </a:pPr>
            <a:r>
              <a:rPr lang="en-US" altLang="en-US" sz="3600" b="1" dirty="0" smtClean="0">
                <a:solidFill>
                  <a:srgbClr val="FF0000"/>
                </a:solidFill>
                <a:latin typeface="Times New Roman" panose="02020603050405020304" pitchFamily="18" charset="0"/>
                <a:cs typeface="Times New Roman" panose="02020603050405020304" pitchFamily="18" charset="0"/>
              </a:rPr>
              <a:t>Game over!</a:t>
            </a:r>
          </a:p>
          <a:p>
            <a:pPr marL="571500" indent="-571500" eaLnBrk="1" hangingPunct="1">
              <a:buFontTx/>
              <a:buNone/>
            </a:pPr>
            <a:endParaRPr lang="en-US" altLang="en-US" sz="3600" dirty="0" smtClean="0">
              <a:latin typeface="Times New Roman" panose="02020603050405020304" pitchFamily="18" charset="0"/>
              <a:cs typeface="Times New Roman" panose="02020603050405020304" pitchFamily="18" charset="0"/>
            </a:endParaRPr>
          </a:p>
          <a:p>
            <a:pPr marL="571500" indent="-571500" eaLnBrk="1" hangingPunct="1">
              <a:buFontTx/>
              <a:buNone/>
            </a:pPr>
            <a:r>
              <a:rPr lang="en-US" altLang="en-US" sz="3600" dirty="0" smtClean="0">
                <a:latin typeface="Times New Roman" panose="02020603050405020304" pitchFamily="18" charset="0"/>
                <a:cs typeface="Times New Roman" panose="02020603050405020304" pitchFamily="18" charset="0"/>
              </a:rPr>
              <a:t>But can it really be that easy?</a:t>
            </a:r>
            <a:endParaRPr lang="en-GB" altLang="en-US" sz="36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body" idx="1"/>
          </p:nvPr>
        </p:nvSpPr>
        <p:spPr>
          <a:xfrm>
            <a:off x="323850" y="115888"/>
            <a:ext cx="8280400" cy="5761037"/>
          </a:xfrm>
        </p:spPr>
        <p:txBody>
          <a:bodyPr/>
          <a:lstStyle/>
          <a:p>
            <a:pPr marL="533400" indent="-533400" algn="just" eaLnBrk="1" hangingPunct="1">
              <a:buFontTx/>
              <a:buNone/>
            </a:pPr>
            <a:r>
              <a:rPr lang="en-US" altLang="en-US" smtClean="0"/>
              <a:t>Inequality is a </a:t>
            </a:r>
            <a:r>
              <a:rPr lang="en-US" altLang="en-US" smtClean="0">
                <a:solidFill>
                  <a:srgbClr val="FF0000"/>
                </a:solidFill>
              </a:rPr>
              <a:t>social phenomenon</a:t>
            </a:r>
            <a:r>
              <a:rPr lang="en-US" altLang="en-US" smtClean="0"/>
              <a:t>: it </a:t>
            </a:r>
            <a:r>
              <a:rPr lang="en-GB" altLang="en-US" smtClean="0"/>
              <a:t>refers to </a:t>
            </a:r>
            <a:r>
              <a:rPr lang="en-GB" altLang="en-US" smtClean="0">
                <a:solidFill>
                  <a:srgbClr val="FF0000"/>
                </a:solidFill>
              </a:rPr>
              <a:t>disparities in incomes between individuals </a:t>
            </a:r>
            <a:r>
              <a:rPr lang="en-GB" altLang="en-US" smtClean="0"/>
              <a:t>(i.e. there is income inequality when some individuals receive different incomes than do others). </a:t>
            </a:r>
          </a:p>
          <a:p>
            <a:pPr marL="533400" indent="-533400" algn="just" eaLnBrk="1" hangingPunct="1">
              <a:buFontTx/>
              <a:buNone/>
            </a:pPr>
            <a:endParaRPr lang="en-US" alt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body" idx="1"/>
          </p:nvPr>
        </p:nvSpPr>
        <p:spPr>
          <a:xfrm>
            <a:off x="323850" y="404813"/>
            <a:ext cx="8280400" cy="5761037"/>
          </a:xfrm>
        </p:spPr>
        <p:txBody>
          <a:bodyPr/>
          <a:lstStyle/>
          <a:p>
            <a:pPr marL="533400" indent="-533400" algn="just" eaLnBrk="1" hangingPunct="1">
              <a:buFontTx/>
              <a:buNone/>
            </a:pPr>
            <a:r>
              <a:rPr lang="en-GB" altLang="en-US" dirty="0" smtClean="0"/>
              <a:t>2) We can have a dispassionate </a:t>
            </a:r>
            <a:r>
              <a:rPr lang="en-GB" altLang="en-US" dirty="0" smtClean="0">
                <a:solidFill>
                  <a:srgbClr val="FF0000"/>
                </a:solidFill>
              </a:rPr>
              <a:t>normative </a:t>
            </a:r>
            <a:r>
              <a:rPr lang="en-GB" altLang="en-US" dirty="0" smtClean="0"/>
              <a:t>opinion about any distribution of income, which is independent of our own position in that distribution. </a:t>
            </a:r>
          </a:p>
          <a:p>
            <a:pPr marL="533400" indent="-533400" algn="just" eaLnBrk="1" hangingPunct="1">
              <a:buFontTx/>
              <a:buNone/>
            </a:pPr>
            <a:endParaRPr lang="en-US" altLang="en-US" dirty="0" smtClean="0"/>
          </a:p>
          <a:p>
            <a:pPr marL="533400" indent="-533400" algn="just" eaLnBrk="1" hangingPunct="1"/>
            <a:r>
              <a:rPr lang="en-US" altLang="en-US" dirty="0" smtClean="0"/>
              <a:t>I can have an opinion about income distribution in </a:t>
            </a:r>
            <a:r>
              <a:rPr lang="en-US" altLang="en-US" dirty="0" smtClean="0"/>
              <a:t>Luxembourg</a:t>
            </a:r>
            <a:endParaRPr lang="en-US" altLang="en-US" dirty="0" smtClean="0"/>
          </a:p>
          <a:p>
            <a:pPr marL="533400" indent="-533400" algn="just" eaLnBrk="1" hangingPunct="1"/>
            <a:r>
              <a:rPr lang="en-US" altLang="en-US" dirty="0" smtClean="0"/>
              <a:t>You can have an opinion about income distribution in Brazil</a:t>
            </a:r>
          </a:p>
          <a:p>
            <a:pPr marL="533400" indent="-533400" algn="just" eaLnBrk="1" hangingPunct="1"/>
            <a:r>
              <a:rPr lang="en-US" altLang="en-US" dirty="0" smtClean="0"/>
              <a:t>We can both have an opinion about the distribution of income in 19</a:t>
            </a:r>
            <a:r>
              <a:rPr lang="en-US" altLang="en-US" baseline="30000" dirty="0" smtClean="0"/>
              <a:t>th</a:t>
            </a:r>
            <a:r>
              <a:rPr lang="en-US" altLang="en-US" dirty="0" smtClean="0"/>
              <a:t> Century Germany.</a:t>
            </a:r>
            <a:endParaRPr lang="en-GB" altLang="en-US" dirty="0" smtClean="0"/>
          </a:p>
          <a:p>
            <a:pPr marL="533400" indent="-533400" algn="just" eaLnBrk="1" hangingPunct="1">
              <a:buFontTx/>
              <a:buNone/>
            </a:pPr>
            <a:endParaRPr lang="en-GB" alt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body" idx="1"/>
          </p:nvPr>
        </p:nvSpPr>
        <p:spPr>
          <a:xfrm>
            <a:off x="323850" y="333375"/>
            <a:ext cx="8280400" cy="5761038"/>
          </a:xfrm>
        </p:spPr>
        <p:txBody>
          <a:bodyPr/>
          <a:lstStyle/>
          <a:p>
            <a:pPr marL="533400" indent="-533400" algn="just" eaLnBrk="1" hangingPunct="1">
              <a:buFontTx/>
              <a:buNone/>
            </a:pPr>
            <a:r>
              <a:rPr lang="en-US" altLang="en-US" smtClean="0"/>
              <a:t>These “gut feelings” may well lead us to say that there is too much inequality too… (but we’ll come back this to think why)</a:t>
            </a:r>
          </a:p>
          <a:p>
            <a:pPr marL="533400" indent="-533400" algn="just" eaLnBrk="1" hangingPunct="1">
              <a:buFontTx/>
              <a:buNone/>
            </a:pPr>
            <a:endParaRPr lang="en-US" altLang="en-US" smtClean="0"/>
          </a:p>
          <a:p>
            <a:pPr marL="533400" indent="-533400" algn="just" eaLnBrk="1" hangingPunct="1">
              <a:buFontTx/>
              <a:buNone/>
            </a:pPr>
            <a:r>
              <a:rPr lang="en-US" altLang="en-US" smtClean="0"/>
              <a:t>Over and above our (correct) fixation on the diminishing marginal utility of income, we can then still conclude that inequality reduces subjective well-being, right?</a:t>
            </a:r>
          </a:p>
          <a:p>
            <a:pPr marL="533400" indent="-533400" eaLnBrk="1" hangingPunct="1">
              <a:buFontTx/>
              <a:buNone/>
            </a:pPr>
            <a:endParaRPr lang="en-US" altLang="en-US" smtClean="0"/>
          </a:p>
          <a:p>
            <a:pPr marL="533400" indent="-533400" eaLnBrk="1" hangingPunct="1">
              <a:buFontTx/>
              <a:buNone/>
            </a:pPr>
            <a:r>
              <a:rPr lang="en-US" altLang="en-US" smtClean="0"/>
              <a:t>Not finished yet though…</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body" idx="1"/>
          </p:nvPr>
        </p:nvSpPr>
        <p:spPr>
          <a:xfrm>
            <a:off x="323850" y="404813"/>
            <a:ext cx="8280400" cy="5761037"/>
          </a:xfrm>
        </p:spPr>
        <p:txBody>
          <a:bodyPr/>
          <a:lstStyle/>
          <a:p>
            <a:pPr marL="533400" indent="-533400" algn="just" eaLnBrk="1" hangingPunct="1">
              <a:buFontTx/>
              <a:buNone/>
            </a:pPr>
            <a:r>
              <a:rPr lang="en-US" altLang="en-US" smtClean="0"/>
              <a:t>3) Most of the time, </a:t>
            </a:r>
            <a:r>
              <a:rPr lang="en-US" altLang="en-US" smtClean="0">
                <a:solidFill>
                  <a:srgbClr val="FF0000"/>
                </a:solidFill>
              </a:rPr>
              <a:t>we also appear </a:t>
            </a:r>
            <a:r>
              <a:rPr lang="en-US" altLang="en-US" smtClean="0"/>
              <a:t>in the income distributions that are changing.</a:t>
            </a:r>
          </a:p>
          <a:p>
            <a:pPr marL="533400" indent="-533400" algn="just" eaLnBrk="1" hangingPunct="1">
              <a:buFontTx/>
              <a:buNone/>
            </a:pPr>
            <a:endParaRPr lang="en-US" altLang="en-US" smtClean="0"/>
          </a:p>
          <a:p>
            <a:pPr marL="533400" indent="-533400" algn="just" eaLnBrk="1" hangingPunct="1">
              <a:buFontTx/>
              <a:buNone/>
            </a:pPr>
            <a:r>
              <a:rPr lang="en-US" altLang="en-US" smtClean="0"/>
              <a:t>So: any change in incomes will affect not only </a:t>
            </a:r>
            <a:r>
              <a:rPr lang="en-US" altLang="en-US" smtClean="0">
                <a:solidFill>
                  <a:srgbClr val="FF0000"/>
                </a:solidFill>
              </a:rPr>
              <a:t>my own income</a:t>
            </a:r>
            <a:r>
              <a:rPr lang="en-US" altLang="en-US" smtClean="0"/>
              <a:t>, but also the </a:t>
            </a:r>
            <a:r>
              <a:rPr lang="en-US" altLang="en-US" smtClean="0">
                <a:solidFill>
                  <a:srgbClr val="FF0000"/>
                </a:solidFill>
              </a:rPr>
              <a:t>gaps between my income and the income of others in my society</a:t>
            </a:r>
            <a:r>
              <a:rPr lang="en-US" altLang="en-US" smtClean="0"/>
              <a:t> (to whom I compare) – my reference group.</a:t>
            </a:r>
          </a:p>
          <a:p>
            <a:pPr marL="533400" indent="-533400" algn="just" eaLnBrk="1" hangingPunct="1">
              <a:buFontTx/>
              <a:buNone/>
            </a:pPr>
            <a:endParaRPr lang="en-US" altLang="en-US" smtClean="0"/>
          </a:p>
          <a:p>
            <a:pPr marL="533400" indent="-533400" algn="just" eaLnBrk="1" hangingPunct="1">
              <a:buFontTx/>
              <a:buNone/>
            </a:pPr>
            <a:r>
              <a:rPr lang="en-US" altLang="en-US" smtClean="0"/>
              <a:t>This brings about a passionate response, as it were.</a:t>
            </a:r>
          </a:p>
          <a:p>
            <a:pPr marL="533400" indent="-533400" eaLnBrk="1" hangingPunct="1">
              <a:buFontTx/>
              <a:buNone/>
            </a:pPr>
            <a:endParaRPr lang="en-US" alt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body" idx="1"/>
          </p:nvPr>
        </p:nvSpPr>
        <p:spPr>
          <a:xfrm>
            <a:off x="323850" y="333375"/>
            <a:ext cx="8280400" cy="6119813"/>
          </a:xfrm>
        </p:spPr>
        <p:txBody>
          <a:bodyPr/>
          <a:lstStyle/>
          <a:p>
            <a:pPr marL="533400" indent="-533400" algn="just" eaLnBrk="1" hangingPunct="1">
              <a:buFontTx/>
              <a:buNone/>
            </a:pPr>
            <a:r>
              <a:rPr lang="en-US" altLang="en-US" smtClean="0"/>
              <a:t>Changing income inequality affects not only how much income I receive (my absolute income), but also how much richer and poorer I am </a:t>
            </a:r>
            <a:r>
              <a:rPr lang="en-US" altLang="en-US" smtClean="0">
                <a:solidFill>
                  <a:srgbClr val="FF0000"/>
                </a:solidFill>
              </a:rPr>
              <a:t>compared to others</a:t>
            </a:r>
            <a:r>
              <a:rPr lang="en-US" altLang="en-US" smtClean="0"/>
              <a:t>. </a:t>
            </a:r>
          </a:p>
          <a:p>
            <a:pPr marL="533400" indent="-533400" algn="just" eaLnBrk="1" hangingPunct="1">
              <a:buFontTx/>
              <a:buNone/>
            </a:pPr>
            <a:endParaRPr lang="en-US" altLang="en-US" smtClean="0"/>
          </a:p>
          <a:p>
            <a:pPr marL="533400" indent="-533400" algn="just" eaLnBrk="1" hangingPunct="1">
              <a:buFontTx/>
              <a:buNone/>
            </a:pPr>
            <a:r>
              <a:rPr lang="en-US" altLang="en-US" smtClean="0"/>
              <a:t>In this sense, we can think of the utility from income, as depending on not only my income but also the income of my </a:t>
            </a:r>
            <a:r>
              <a:rPr lang="en-US" altLang="en-US" smtClean="0">
                <a:solidFill>
                  <a:srgbClr val="FF0000"/>
                </a:solidFill>
              </a:rPr>
              <a:t>reference group</a:t>
            </a:r>
            <a:r>
              <a:rPr lang="en-US" altLang="en-US" smtClean="0"/>
              <a:t>:</a:t>
            </a:r>
          </a:p>
          <a:p>
            <a:pPr marL="533400" indent="-533400" algn="just" eaLnBrk="1" hangingPunct="1">
              <a:buFontTx/>
              <a:buNone/>
            </a:pPr>
            <a:endParaRPr lang="en-US" altLang="en-US" smtClean="0"/>
          </a:p>
          <a:p>
            <a:pPr marL="533400" indent="-533400" algn="just" eaLnBrk="1" hangingPunct="1">
              <a:buFontTx/>
              <a:buNone/>
            </a:pPr>
            <a:r>
              <a:rPr lang="en-US" altLang="en-US" smtClean="0"/>
              <a:t>V = V(</a:t>
            </a:r>
            <a:r>
              <a:rPr lang="en-GB" altLang="en-US" smtClean="0"/>
              <a:t>Y</a:t>
            </a:r>
            <a:r>
              <a:rPr lang="en-GB" altLang="en-US" baseline="-25000" smtClean="0"/>
              <a:t>i</a:t>
            </a:r>
            <a:r>
              <a:rPr lang="en-GB" altLang="en-US" smtClean="0"/>
              <a:t>, Y</a:t>
            </a:r>
            <a:r>
              <a:rPr lang="en-GB" altLang="en-US" baseline="-25000" smtClean="0"/>
              <a:t>i, ref</a:t>
            </a:r>
            <a:r>
              <a:rPr lang="en-GB" altLang="en-US" smtClean="0"/>
              <a:t>)</a:t>
            </a:r>
            <a:endParaRPr lang="en-US" altLang="en-US" smtClean="0"/>
          </a:p>
          <a:p>
            <a:pPr marL="533400" indent="-533400" algn="just" eaLnBrk="1" hangingPunct="1">
              <a:buFontTx/>
              <a:buNone/>
            </a:pPr>
            <a:endParaRPr lang="en-US" altLang="en-US" smtClean="0"/>
          </a:p>
          <a:p>
            <a:pPr marL="533400" indent="-533400" eaLnBrk="1" hangingPunct="1">
              <a:buFontTx/>
              <a:buNone/>
            </a:pPr>
            <a:endParaRPr lang="en-US" alt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body" idx="1"/>
          </p:nvPr>
        </p:nvSpPr>
        <p:spPr>
          <a:xfrm>
            <a:off x="323850" y="71438"/>
            <a:ext cx="8280400" cy="6453187"/>
          </a:xfrm>
        </p:spPr>
        <p:txBody>
          <a:bodyPr/>
          <a:lstStyle/>
          <a:p>
            <a:pPr marL="533400" indent="-533400" algn="just" eaLnBrk="1" hangingPunct="1">
              <a:buFontTx/>
              <a:buNone/>
            </a:pPr>
            <a:r>
              <a:rPr lang="en-US" altLang="en-US" smtClean="0"/>
              <a:t>We think in general that:</a:t>
            </a:r>
          </a:p>
          <a:p>
            <a:pPr marL="533400" indent="-533400" algn="just" eaLnBrk="1" hangingPunct="1">
              <a:buFontTx/>
              <a:buNone/>
            </a:pPr>
            <a:endParaRPr lang="en-US" altLang="en-US" smtClean="0"/>
          </a:p>
          <a:p>
            <a:pPr marL="533400" indent="-533400" algn="just" eaLnBrk="1" hangingPunct="1">
              <a:buFontTx/>
              <a:buNone/>
            </a:pPr>
            <a:r>
              <a:rPr lang="en-US" altLang="en-US" smtClean="0"/>
              <a:t>V = V(</a:t>
            </a:r>
            <a:r>
              <a:rPr lang="en-GB" altLang="en-US" smtClean="0"/>
              <a:t>Y</a:t>
            </a:r>
            <a:r>
              <a:rPr lang="en-GB" altLang="en-US" baseline="-25000" smtClean="0"/>
              <a:t>i</a:t>
            </a:r>
            <a:r>
              <a:rPr lang="en-GB" altLang="en-US" smtClean="0"/>
              <a:t>, Y</a:t>
            </a:r>
            <a:r>
              <a:rPr lang="en-GB" altLang="en-US" baseline="-25000" smtClean="0"/>
              <a:t>i, ref</a:t>
            </a:r>
            <a:r>
              <a:rPr lang="en-GB" altLang="en-US" smtClean="0"/>
              <a:t>)</a:t>
            </a:r>
            <a:endParaRPr lang="en-US" altLang="en-US" smtClean="0"/>
          </a:p>
          <a:p>
            <a:pPr marL="533400" indent="-533400" algn="just" eaLnBrk="1" hangingPunct="1">
              <a:buFontTx/>
              <a:buNone/>
            </a:pPr>
            <a:r>
              <a:rPr lang="en-US" altLang="en-US" smtClean="0"/>
              <a:t>		   +	-	</a:t>
            </a:r>
          </a:p>
          <a:p>
            <a:pPr marL="533400" indent="-533400" eaLnBrk="1" hangingPunct="1">
              <a:buFontTx/>
              <a:buNone/>
            </a:pPr>
            <a:r>
              <a:rPr lang="en-US" altLang="en-US" smtClean="0"/>
              <a:t>An increase in income inequality that makes </a:t>
            </a:r>
            <a:r>
              <a:rPr lang="en-US" altLang="en-US" smtClean="0">
                <a:solidFill>
                  <a:srgbClr val="FF0000"/>
                </a:solidFill>
              </a:rPr>
              <a:t>you richer </a:t>
            </a:r>
            <a:r>
              <a:rPr lang="en-US" altLang="en-US" smtClean="0"/>
              <a:t>(but not me) then makes </a:t>
            </a:r>
            <a:r>
              <a:rPr lang="en-US" altLang="en-US" smtClean="0">
                <a:solidFill>
                  <a:srgbClr val="FF0000"/>
                </a:solidFill>
              </a:rPr>
              <a:t>me</a:t>
            </a:r>
            <a:r>
              <a:rPr lang="en-US" altLang="en-US" smtClean="0"/>
              <a:t> </a:t>
            </a:r>
            <a:r>
              <a:rPr lang="en-US" altLang="en-US" smtClean="0">
                <a:solidFill>
                  <a:srgbClr val="FF0000"/>
                </a:solidFill>
              </a:rPr>
              <a:t>relatively poor </a:t>
            </a:r>
            <a:r>
              <a:rPr lang="en-US" altLang="en-US" smtClean="0"/>
              <a:t>(relative to you) and </a:t>
            </a:r>
            <a:r>
              <a:rPr lang="en-US" altLang="en-US" smtClean="0">
                <a:solidFill>
                  <a:srgbClr val="FF0000"/>
                </a:solidFill>
              </a:rPr>
              <a:t>reduces my well-being</a:t>
            </a:r>
          </a:p>
          <a:p>
            <a:pPr marL="533400" indent="-533400" eaLnBrk="1" hangingPunct="1">
              <a:buFontTx/>
              <a:buNone/>
            </a:pPr>
            <a:r>
              <a:rPr lang="en-US" altLang="en-US" smtClean="0"/>
              <a:t>But the same increase in income inequality that makes </a:t>
            </a:r>
            <a:r>
              <a:rPr lang="en-US" altLang="en-US" smtClean="0">
                <a:solidFill>
                  <a:srgbClr val="FF0000"/>
                </a:solidFill>
              </a:rPr>
              <a:t>you richer </a:t>
            </a:r>
            <a:r>
              <a:rPr lang="en-US" altLang="en-US" smtClean="0"/>
              <a:t>(but not me) makes </a:t>
            </a:r>
            <a:r>
              <a:rPr lang="en-US" altLang="en-US" smtClean="0">
                <a:solidFill>
                  <a:srgbClr val="FF0000"/>
                </a:solidFill>
              </a:rPr>
              <a:t>you relatively rich</a:t>
            </a:r>
            <a:r>
              <a:rPr lang="en-US" altLang="en-US" smtClean="0"/>
              <a:t> (relative to me) and </a:t>
            </a:r>
            <a:r>
              <a:rPr lang="en-US" altLang="en-US" smtClean="0">
                <a:solidFill>
                  <a:srgbClr val="FF0000"/>
                </a:solidFill>
              </a:rPr>
              <a:t>increases your well-being</a:t>
            </a:r>
          </a:p>
          <a:p>
            <a:pPr marL="533400" indent="-533400" eaLnBrk="1" hangingPunct="1">
              <a:buFontTx/>
              <a:buNone/>
            </a:pPr>
            <a:endParaRPr lang="en-US" alt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body" idx="1"/>
          </p:nvPr>
        </p:nvSpPr>
        <p:spPr>
          <a:xfrm>
            <a:off x="323850" y="215900"/>
            <a:ext cx="8280400" cy="6453188"/>
          </a:xfrm>
        </p:spPr>
        <p:txBody>
          <a:bodyPr/>
          <a:lstStyle/>
          <a:p>
            <a:pPr marL="533400" indent="-533400" algn="just" eaLnBrk="1" hangingPunct="1">
              <a:buFontTx/>
              <a:buNone/>
            </a:pPr>
            <a:endParaRPr lang="en-US" altLang="en-US" dirty="0" smtClean="0"/>
          </a:p>
          <a:p>
            <a:pPr marL="533400" indent="-533400" algn="just" eaLnBrk="1" hangingPunct="1">
              <a:buFontTx/>
              <a:buNone/>
            </a:pPr>
            <a:endParaRPr lang="en-US" altLang="en-US" dirty="0" smtClean="0"/>
          </a:p>
          <a:p>
            <a:pPr marL="533400" indent="-533400" algn="just" eaLnBrk="1" hangingPunct="1">
              <a:buFontTx/>
              <a:buNone/>
            </a:pPr>
            <a:r>
              <a:rPr lang="en-US" altLang="en-US" dirty="0" smtClean="0"/>
              <a:t>Here, the rise in your income makes you richer in dollars, and you richer relative to everyone else.</a:t>
            </a:r>
          </a:p>
          <a:p>
            <a:pPr marL="533400" indent="-533400" algn="just" eaLnBrk="1" hangingPunct="1">
              <a:buFontTx/>
              <a:buNone/>
            </a:pPr>
            <a:endParaRPr lang="en-US" altLang="en-US" dirty="0" smtClean="0"/>
          </a:p>
          <a:p>
            <a:pPr marL="533400" indent="-533400" algn="just" eaLnBrk="1" hangingPunct="1">
              <a:buFontTx/>
              <a:buNone/>
            </a:pPr>
            <a:r>
              <a:rPr lang="en-US" altLang="en-US" dirty="0" smtClean="0"/>
              <a:t>But at the same time, this rise will make anyone who compares to you (for whom you are in their “reference group”) relatively poorer.</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body" idx="1"/>
          </p:nvPr>
        </p:nvSpPr>
        <p:spPr>
          <a:xfrm>
            <a:off x="323850" y="115888"/>
            <a:ext cx="8280400" cy="6453187"/>
          </a:xfrm>
        </p:spPr>
        <p:txBody>
          <a:bodyPr/>
          <a:lstStyle/>
          <a:p>
            <a:pPr marL="533400" indent="-533400" algn="just" eaLnBrk="1" hangingPunct="1">
              <a:buFontTx/>
              <a:buNone/>
            </a:pPr>
            <a:r>
              <a:rPr lang="en-US" altLang="en-US" smtClean="0"/>
              <a:t>In general then, any change in the distribution of income will have many, many effects on our incomes relative to others, depending on:</a:t>
            </a:r>
          </a:p>
          <a:p>
            <a:pPr marL="533400" indent="-533400" algn="just" eaLnBrk="1" hangingPunct="1">
              <a:buFontTx/>
              <a:buNone/>
            </a:pPr>
            <a:endParaRPr lang="en-US" altLang="en-US" smtClean="0"/>
          </a:p>
          <a:p>
            <a:pPr marL="533400" indent="-533400" algn="just" eaLnBrk="1" hangingPunct="1"/>
            <a:r>
              <a:rPr lang="en-US" altLang="en-US" smtClean="0"/>
              <a:t>the change in how much we earn;</a:t>
            </a:r>
          </a:p>
          <a:p>
            <a:pPr marL="533400" indent="-533400" algn="just" eaLnBrk="1" hangingPunct="1"/>
            <a:r>
              <a:rPr lang="en-US" altLang="en-US" smtClean="0"/>
              <a:t>the change in how much others earn; </a:t>
            </a:r>
          </a:p>
          <a:p>
            <a:pPr marL="533400" indent="-533400" algn="just" eaLnBrk="1" hangingPunct="1"/>
            <a:r>
              <a:rPr lang="en-US" altLang="en-US" smtClean="0"/>
              <a:t>to whom we compare (Everyone? Richer? Poorer?)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body" idx="1"/>
          </p:nvPr>
        </p:nvSpPr>
        <p:spPr>
          <a:xfrm>
            <a:off x="323850" y="260350"/>
            <a:ext cx="8280400" cy="5761038"/>
          </a:xfrm>
        </p:spPr>
        <p:txBody>
          <a:bodyPr/>
          <a:lstStyle/>
          <a:p>
            <a:pPr marL="533400" indent="-533400" algn="just" eaLnBrk="1" hangingPunct="1">
              <a:lnSpc>
                <a:spcPct val="90000"/>
              </a:lnSpc>
              <a:buFontTx/>
              <a:buNone/>
            </a:pPr>
            <a:r>
              <a:rPr lang="en-GB" altLang="en-US" smtClean="0"/>
              <a:t>Let’s take all of this at face value. </a:t>
            </a:r>
          </a:p>
          <a:p>
            <a:pPr marL="533400" indent="-533400" algn="just" eaLnBrk="1" hangingPunct="1">
              <a:lnSpc>
                <a:spcPct val="90000"/>
              </a:lnSpc>
              <a:buFontTx/>
              <a:buNone/>
            </a:pPr>
            <a:endParaRPr lang="en-GB" altLang="en-US" smtClean="0"/>
          </a:p>
          <a:p>
            <a:pPr marL="533400" indent="-533400" algn="just" eaLnBrk="1" hangingPunct="1">
              <a:lnSpc>
                <a:spcPct val="90000"/>
              </a:lnSpc>
              <a:buFontTx/>
              <a:buNone/>
            </a:pPr>
            <a:r>
              <a:rPr lang="en-US" altLang="en-US" smtClean="0"/>
              <a:t>The correlation between inequality and happiness will be</a:t>
            </a:r>
            <a:endParaRPr lang="en-GB" altLang="en-US" smtClean="0"/>
          </a:p>
          <a:p>
            <a:pPr marL="533400" indent="-533400" algn="just" eaLnBrk="1" hangingPunct="1">
              <a:lnSpc>
                <a:spcPct val="90000"/>
              </a:lnSpc>
              <a:buFontTx/>
              <a:buNone/>
            </a:pPr>
            <a:endParaRPr lang="en-US" altLang="en-US" smtClean="0"/>
          </a:p>
          <a:p>
            <a:pPr marL="533400" indent="-533400" algn="just" eaLnBrk="1" hangingPunct="1">
              <a:lnSpc>
                <a:spcPct val="90000"/>
              </a:lnSpc>
              <a:buFontTx/>
              <a:buNone/>
            </a:pPr>
            <a:r>
              <a:rPr lang="en-US" altLang="en-US" smtClean="0"/>
              <a:t>1) </a:t>
            </a:r>
            <a:r>
              <a:rPr lang="en-US" altLang="en-US" smtClean="0">
                <a:solidFill>
                  <a:srgbClr val="FF0000"/>
                </a:solidFill>
              </a:rPr>
              <a:t>Negative</a:t>
            </a:r>
            <a:r>
              <a:rPr lang="en-US" altLang="en-US" smtClean="0"/>
              <a:t> via own income (concavity)</a:t>
            </a:r>
          </a:p>
          <a:p>
            <a:pPr marL="533400" indent="-533400" algn="just" eaLnBrk="1" hangingPunct="1">
              <a:lnSpc>
                <a:spcPct val="90000"/>
              </a:lnSpc>
              <a:buFontTx/>
              <a:buNone/>
            </a:pPr>
            <a:r>
              <a:rPr lang="en-US" altLang="en-US" smtClean="0"/>
              <a:t>2) </a:t>
            </a:r>
            <a:r>
              <a:rPr lang="en-US" altLang="en-US" smtClean="0">
                <a:solidFill>
                  <a:srgbClr val="FF0000"/>
                </a:solidFill>
              </a:rPr>
              <a:t>Negative? (but who knows)</a:t>
            </a:r>
            <a:r>
              <a:rPr lang="en-US" altLang="en-US" smtClean="0"/>
              <a:t> via normative evaluation (this depends on your views of fairness)</a:t>
            </a:r>
          </a:p>
          <a:p>
            <a:pPr marL="533400" indent="-533400" algn="just" eaLnBrk="1" hangingPunct="1">
              <a:lnSpc>
                <a:spcPct val="90000"/>
              </a:lnSpc>
              <a:buFontTx/>
              <a:buNone/>
            </a:pPr>
            <a:r>
              <a:rPr lang="en-US" altLang="en-US" smtClean="0"/>
              <a:t>3) </a:t>
            </a:r>
            <a:r>
              <a:rPr lang="en-US" altLang="en-US" smtClean="0">
                <a:solidFill>
                  <a:srgbClr val="FF0000"/>
                </a:solidFill>
              </a:rPr>
              <a:t>Ambiguous </a:t>
            </a:r>
            <a:r>
              <a:rPr lang="en-US" altLang="en-US" smtClean="0"/>
              <a:t>via comparisons to others, as it depends how </a:t>
            </a:r>
            <a:r>
              <a:rPr lang="en-GB" altLang="en-US" smtClean="0"/>
              <a:t>your own income changes relative to that of your reference group.</a:t>
            </a:r>
            <a:endParaRPr lang="en-GB" altLang="en-US" baseline="-25000" smtClean="0"/>
          </a:p>
          <a:p>
            <a:pPr marL="533400" indent="-533400" algn="just" eaLnBrk="1" hangingPunct="1">
              <a:lnSpc>
                <a:spcPct val="90000"/>
              </a:lnSpc>
              <a:buFontTx/>
              <a:buNone/>
            </a:pPr>
            <a:endParaRPr lang="en-US" alt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avec flèche 3"/>
          <p:cNvCxnSpPr/>
          <p:nvPr/>
        </p:nvCxnSpPr>
        <p:spPr>
          <a:xfrm flipV="1">
            <a:off x="539552" y="908720"/>
            <a:ext cx="0" cy="4608512"/>
          </a:xfrm>
          <a:prstGeom prst="straightConnector1">
            <a:avLst/>
          </a:prstGeom>
          <a:ln w="34925">
            <a:tailEnd type="triangle"/>
          </a:ln>
        </p:spPr>
        <p:style>
          <a:lnRef idx="1">
            <a:schemeClr val="accent1"/>
          </a:lnRef>
          <a:fillRef idx="0">
            <a:schemeClr val="accent1"/>
          </a:fillRef>
          <a:effectRef idx="0">
            <a:schemeClr val="accent1"/>
          </a:effectRef>
          <a:fontRef idx="minor">
            <a:schemeClr val="tx1"/>
          </a:fontRef>
        </p:style>
      </p:cxnSp>
      <p:cxnSp>
        <p:nvCxnSpPr>
          <p:cNvPr id="6" name="Connecteur droit avec flèche 5"/>
          <p:cNvCxnSpPr/>
          <p:nvPr/>
        </p:nvCxnSpPr>
        <p:spPr>
          <a:xfrm>
            <a:off x="539552" y="5517232"/>
            <a:ext cx="734481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6512" y="692696"/>
            <a:ext cx="432048" cy="523220"/>
          </a:xfrm>
          <a:prstGeom prst="rect">
            <a:avLst/>
          </a:prstGeom>
          <a:noFill/>
        </p:spPr>
        <p:txBody>
          <a:bodyPr wrap="square" rtlCol="0">
            <a:spAutoFit/>
          </a:bodyPr>
          <a:lstStyle/>
          <a:p>
            <a:r>
              <a:rPr lang="en-GB" sz="2800" dirty="0" smtClean="0">
                <a:latin typeface="Times New Roman" panose="02020603050405020304" pitchFamily="18" charset="0"/>
                <a:cs typeface="Times New Roman" panose="02020603050405020304" pitchFamily="18" charset="0"/>
              </a:rPr>
              <a:t>W</a:t>
            </a:r>
            <a:endParaRPr lang="fr-FR" sz="2800" dirty="0">
              <a:latin typeface="Times New Roman" panose="02020603050405020304" pitchFamily="18" charset="0"/>
              <a:cs typeface="Times New Roman" panose="02020603050405020304" pitchFamily="18" charset="0"/>
            </a:endParaRPr>
          </a:p>
        </p:txBody>
      </p:sp>
      <p:sp>
        <p:nvSpPr>
          <p:cNvPr id="8" name="ZoneTexte 7"/>
          <p:cNvSpPr txBox="1"/>
          <p:nvPr/>
        </p:nvSpPr>
        <p:spPr>
          <a:xfrm>
            <a:off x="6732240" y="5661248"/>
            <a:ext cx="2016224" cy="523220"/>
          </a:xfrm>
          <a:prstGeom prst="rect">
            <a:avLst/>
          </a:prstGeom>
          <a:noFill/>
        </p:spPr>
        <p:txBody>
          <a:bodyPr wrap="square" rtlCol="0">
            <a:spAutoFit/>
          </a:bodyPr>
          <a:lstStyle/>
          <a:p>
            <a:r>
              <a:rPr lang="en-GB" sz="2800" dirty="0" smtClean="0">
                <a:latin typeface="Times New Roman" panose="02020603050405020304" pitchFamily="18" charset="0"/>
                <a:cs typeface="Times New Roman" panose="02020603050405020304" pitchFamily="18" charset="0"/>
              </a:rPr>
              <a:t>Inequality </a:t>
            </a:r>
            <a:endParaRPr lang="fr-FR" sz="2800" dirty="0">
              <a:latin typeface="Times New Roman" panose="02020603050405020304" pitchFamily="18" charset="0"/>
              <a:cs typeface="Times New Roman" panose="02020603050405020304" pitchFamily="18" charset="0"/>
            </a:endParaRPr>
          </a:p>
        </p:txBody>
      </p:sp>
      <p:sp>
        <p:nvSpPr>
          <p:cNvPr id="9" name="Arc 8"/>
          <p:cNvSpPr/>
          <p:nvPr/>
        </p:nvSpPr>
        <p:spPr>
          <a:xfrm>
            <a:off x="755576" y="764704"/>
            <a:ext cx="6552728" cy="5904656"/>
          </a:xfrm>
          <a:prstGeom prst="arc">
            <a:avLst>
              <a:gd name="adj1" fmla="val 10610389"/>
              <a:gd name="adj2" fmla="val 0"/>
            </a:avLst>
          </a:prstGeom>
          <a:ln w="31750"/>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3" name="Connecteur droit 12"/>
          <p:cNvCxnSpPr/>
          <p:nvPr/>
        </p:nvCxnSpPr>
        <p:spPr>
          <a:xfrm flipH="1">
            <a:off x="3923928" y="764704"/>
            <a:ext cx="72008" cy="4752528"/>
          </a:xfrm>
          <a:prstGeom prst="line">
            <a:avLst/>
          </a:prstGeom>
          <a:ln w="31750">
            <a:prstDash val="sysDash"/>
          </a:ln>
        </p:spPr>
        <p:style>
          <a:lnRef idx="1">
            <a:schemeClr val="accent1"/>
          </a:lnRef>
          <a:fillRef idx="0">
            <a:schemeClr val="accent1"/>
          </a:fillRef>
          <a:effectRef idx="0">
            <a:schemeClr val="accent1"/>
          </a:effectRef>
          <a:fontRef idx="minor">
            <a:schemeClr val="tx1"/>
          </a:fontRef>
        </p:style>
      </p:cxnSp>
      <p:sp>
        <p:nvSpPr>
          <p:cNvPr id="15" name="ZoneTexte 14"/>
          <p:cNvSpPr txBox="1"/>
          <p:nvPr/>
        </p:nvSpPr>
        <p:spPr>
          <a:xfrm>
            <a:off x="3775570" y="5661248"/>
            <a:ext cx="580406" cy="523220"/>
          </a:xfrm>
          <a:prstGeom prst="rect">
            <a:avLst/>
          </a:prstGeom>
          <a:noFill/>
        </p:spPr>
        <p:txBody>
          <a:bodyPr wrap="square" rtlCol="0">
            <a:spAutoFit/>
          </a:bodyPr>
          <a:lstStyle/>
          <a:p>
            <a:r>
              <a:rPr lang="en-GB" sz="2800" dirty="0" smtClean="0">
                <a:latin typeface="Times New Roman" panose="02020603050405020304" pitchFamily="18" charset="0"/>
                <a:cs typeface="Times New Roman" panose="02020603050405020304" pitchFamily="18" charset="0"/>
              </a:rPr>
              <a:t>I*</a:t>
            </a: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41413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body" idx="1"/>
          </p:nvPr>
        </p:nvSpPr>
        <p:spPr>
          <a:xfrm>
            <a:off x="323850" y="331788"/>
            <a:ext cx="8640763" cy="5761037"/>
          </a:xfrm>
        </p:spPr>
        <p:txBody>
          <a:bodyPr/>
          <a:lstStyle/>
          <a:p>
            <a:pPr marL="533400" indent="-533400" algn="just" eaLnBrk="1" hangingPunct="1">
              <a:lnSpc>
                <a:spcPct val="90000"/>
              </a:lnSpc>
              <a:buFontTx/>
              <a:buNone/>
            </a:pPr>
            <a:r>
              <a:rPr lang="en-US" altLang="en-US" b="1" smtClean="0"/>
              <a:t>The jury really is out.</a:t>
            </a:r>
          </a:p>
          <a:p>
            <a:pPr marL="533400" indent="-533400" algn="just" eaLnBrk="1" hangingPunct="1">
              <a:lnSpc>
                <a:spcPct val="90000"/>
              </a:lnSpc>
              <a:buFontTx/>
              <a:buNone/>
            </a:pPr>
            <a:endParaRPr lang="en-US" altLang="en-US" smtClean="0"/>
          </a:p>
          <a:p>
            <a:pPr marL="533400" indent="-533400" algn="just" eaLnBrk="1" hangingPunct="1">
              <a:lnSpc>
                <a:spcPct val="90000"/>
              </a:lnSpc>
              <a:buFontTx/>
              <a:buNone/>
            </a:pPr>
            <a:endParaRPr lang="en-US" altLang="en-US" smtClean="0"/>
          </a:p>
          <a:p>
            <a:pPr marL="533400" indent="-533400" algn="just" eaLnBrk="1" hangingPunct="1">
              <a:lnSpc>
                <a:spcPct val="90000"/>
              </a:lnSpc>
              <a:buFontTx/>
              <a:buNone/>
            </a:pPr>
            <a:r>
              <a:rPr lang="en-US" altLang="en-US" smtClean="0"/>
              <a:t>The main culprit so far for this ambiguity is </a:t>
            </a:r>
            <a:r>
              <a:rPr lang="en-US" altLang="en-US" smtClean="0">
                <a:solidFill>
                  <a:srgbClr val="FF0000"/>
                </a:solidFill>
              </a:rPr>
              <a:t>income comparisons</a:t>
            </a:r>
            <a:r>
              <a:rPr lang="en-US" altLang="en-US" smtClean="0"/>
              <a:t>: inequality implies changes in both absolute income, and relative income. </a:t>
            </a:r>
          </a:p>
          <a:p>
            <a:pPr marL="533400" indent="-533400" algn="just" eaLnBrk="1" hangingPunct="1">
              <a:lnSpc>
                <a:spcPct val="90000"/>
              </a:lnSpc>
              <a:buFontTx/>
              <a:buNone/>
            </a:pPr>
            <a:endParaRPr lang="en-US" altLang="en-US" smtClean="0"/>
          </a:p>
          <a:p>
            <a:pPr marL="533400" indent="-533400" algn="just" eaLnBrk="1" hangingPunct="1">
              <a:lnSpc>
                <a:spcPct val="90000"/>
              </a:lnSpc>
              <a:buFontTx/>
              <a:buNone/>
            </a:pPr>
            <a:r>
              <a:rPr lang="en-US" altLang="en-US" smtClean="0"/>
              <a:t>Life would be so much easier without the latter</a:t>
            </a:r>
          </a:p>
          <a:p>
            <a:pPr marL="533400" indent="-533400" algn="just" eaLnBrk="1" hangingPunct="1">
              <a:lnSpc>
                <a:spcPct val="90000"/>
              </a:lnSpc>
              <a:buFontTx/>
              <a:buNone/>
            </a:pPr>
            <a:endParaRPr lang="en-US" altLang="en-US" smtClean="0"/>
          </a:p>
          <a:p>
            <a:pPr marL="533400" indent="-533400" algn="just" eaLnBrk="1" hangingPunct="1">
              <a:lnSpc>
                <a:spcPct val="90000"/>
              </a:lnSpc>
              <a:buFontTx/>
              <a:buNone/>
            </a:pPr>
            <a:r>
              <a:rPr lang="en-US" altLang="en-US" smtClean="0"/>
              <a:t>So how do we know that income comparisons matter for individual happiness?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9"/>
          <p:cNvSpPr>
            <a:spLocks noGrp="1" noChangeArrowheads="1"/>
          </p:cNvSpPr>
          <p:nvPr>
            <p:ph type="title"/>
          </p:nvPr>
        </p:nvSpPr>
        <p:spPr>
          <a:xfrm>
            <a:off x="311150" y="333375"/>
            <a:ext cx="8653338" cy="1143000"/>
          </a:xfrm>
        </p:spPr>
        <p:txBody>
          <a:bodyPr/>
          <a:lstStyle/>
          <a:p>
            <a:pPr eaLnBrk="1" hangingPunct="1">
              <a:defRPr/>
            </a:pPr>
            <a:r>
              <a:rPr lang="en-GB" altLang="en-US" sz="3600" b="1" dirty="0" smtClean="0">
                <a:solidFill>
                  <a:srgbClr val="FF0000"/>
                </a:solidFill>
                <a:latin typeface="+mn-lt"/>
              </a:rPr>
              <a:t>1) Happiness </a:t>
            </a:r>
            <a:r>
              <a:rPr lang="en-GB" altLang="en-US" sz="3600" b="1" dirty="0" smtClean="0">
                <a:solidFill>
                  <a:srgbClr val="FF0000"/>
                </a:solidFill>
                <a:latin typeface="+mn-lt"/>
              </a:rPr>
              <a:t>approach</a:t>
            </a:r>
            <a:r>
              <a:rPr lang="en-GB" altLang="en-US" sz="3600" dirty="0" smtClean="0">
                <a:latin typeface="+mn-lt"/>
              </a:rPr>
              <a:t>: </a:t>
            </a:r>
            <a:r>
              <a:rPr lang="en-GB" altLang="en-US" sz="3600" dirty="0" err="1" smtClean="0">
                <a:latin typeface="+mn-lt"/>
              </a:rPr>
              <a:t>Luttmer</a:t>
            </a:r>
            <a:r>
              <a:rPr lang="en-GB" altLang="en-US" sz="3600" dirty="0" smtClean="0">
                <a:latin typeface="+mn-lt"/>
              </a:rPr>
              <a:t> (2005) </a:t>
            </a:r>
            <a:r>
              <a:rPr lang="en-GB" sz="3600" dirty="0"/>
              <a:t>US National Survey of Families and Households</a:t>
            </a:r>
            <a:endParaRPr lang="fr-FR" altLang="en-US" sz="3600" dirty="0" smtClean="0">
              <a:latin typeface="+mn-lt"/>
            </a:endParaRPr>
          </a:p>
        </p:txBody>
      </p:sp>
      <p:pic>
        <p:nvPicPr>
          <p:cNvPr id="5734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13" y="2060575"/>
            <a:ext cx="9124951"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8" name="Oval 4"/>
          <p:cNvSpPr>
            <a:spLocks noChangeArrowheads="1"/>
          </p:cNvSpPr>
          <p:nvPr/>
        </p:nvSpPr>
        <p:spPr bwMode="auto">
          <a:xfrm>
            <a:off x="7092950" y="5157788"/>
            <a:ext cx="1079500" cy="865187"/>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fr-FR" sz="1800">
              <a:latin typeface="Times New Roman" panose="02020603050405020304" pitchFamily="18" charset="0"/>
            </a:endParaRPr>
          </a:p>
        </p:txBody>
      </p:sp>
      <p:sp>
        <p:nvSpPr>
          <p:cNvPr id="57349" name="ZoneTexte 1"/>
          <p:cNvSpPr txBox="1">
            <a:spLocks noChangeArrowheads="1"/>
          </p:cNvSpPr>
          <p:nvPr/>
        </p:nvSpPr>
        <p:spPr bwMode="auto">
          <a:xfrm>
            <a:off x="4427538" y="6237288"/>
            <a:ext cx="47529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fr-FR">
                <a:solidFill>
                  <a:srgbClr val="FF0000"/>
                </a:solidFill>
              </a:rPr>
              <a:t>NB. Equal and Opposite</a:t>
            </a:r>
            <a:endParaRPr lang="fr-FR" altLang="fr-FR">
              <a:solidFill>
                <a:srgbClr val="FF000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34950"/>
            <a:ext cx="9144000" cy="1143000"/>
          </a:xfrm>
        </p:spPr>
        <p:txBody>
          <a:bodyPr/>
          <a:lstStyle/>
          <a:p>
            <a:pPr eaLnBrk="1" hangingPunct="1">
              <a:defRPr/>
            </a:pPr>
            <a:r>
              <a:rPr lang="en-GB" altLang="en-US" sz="3200" dirty="0" smtClean="0">
                <a:latin typeface="+mn-lt"/>
              </a:rPr>
              <a:t>Clark (1996). BHPS (UK): very local comparisons</a:t>
            </a:r>
            <a:endParaRPr lang="fr-FR" altLang="en-US" sz="3200" dirty="0" smtClean="0">
              <a:latin typeface="+mn-lt"/>
            </a:endParaRPr>
          </a:p>
        </p:txBody>
      </p:sp>
      <p:sp>
        <p:nvSpPr>
          <p:cNvPr id="59395" name="Rectangle 3"/>
          <p:cNvSpPr>
            <a:spLocks noGrp="1" noChangeArrowheads="1"/>
          </p:cNvSpPr>
          <p:nvPr>
            <p:ph type="body" idx="1"/>
          </p:nvPr>
        </p:nvSpPr>
        <p:spPr>
          <a:xfrm>
            <a:off x="457200" y="5084763"/>
            <a:ext cx="8362950" cy="1152525"/>
          </a:xfrm>
        </p:spPr>
        <p:txBody>
          <a:bodyPr/>
          <a:lstStyle/>
          <a:p>
            <a:pPr eaLnBrk="1" hangingPunct="1">
              <a:lnSpc>
                <a:spcPct val="80000"/>
              </a:lnSpc>
              <a:buFontTx/>
              <a:buNone/>
            </a:pPr>
            <a:r>
              <a:rPr lang="en-GB" altLang="en-US" sz="2400" smtClean="0"/>
              <a:t>Estimated only on couples where both partners are in work. Includes other standard control variables.</a:t>
            </a:r>
          </a:p>
        </p:txBody>
      </p:sp>
      <p:pic>
        <p:nvPicPr>
          <p:cNvPr id="59396"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9138" y="908050"/>
            <a:ext cx="8424862" cy="3748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body" idx="1"/>
          </p:nvPr>
        </p:nvSpPr>
        <p:spPr>
          <a:xfrm>
            <a:off x="323850" y="404813"/>
            <a:ext cx="8362950" cy="5792787"/>
          </a:xfrm>
        </p:spPr>
        <p:txBody>
          <a:bodyPr/>
          <a:lstStyle/>
          <a:p>
            <a:pPr eaLnBrk="1" hangingPunct="1">
              <a:lnSpc>
                <a:spcPct val="90000"/>
              </a:lnSpc>
              <a:buFontTx/>
              <a:buNone/>
            </a:pPr>
            <a:r>
              <a:rPr lang="en-GB" altLang="fr-FR" smtClean="0">
                <a:latin typeface="Times New Roman" panose="02020603050405020304" pitchFamily="18" charset="0"/>
              </a:rPr>
              <a:t>2) </a:t>
            </a:r>
            <a:r>
              <a:rPr lang="en-GB" altLang="fr-FR" b="1" smtClean="0">
                <a:solidFill>
                  <a:srgbClr val="FF0000"/>
                </a:solidFill>
                <a:latin typeface="Times New Roman" panose="02020603050405020304" pitchFamily="18" charset="0"/>
              </a:rPr>
              <a:t>Ask people</a:t>
            </a:r>
            <a:r>
              <a:rPr lang="en-GB" altLang="fr-FR" smtClean="0">
                <a:latin typeface="Times New Roman" panose="02020603050405020304" pitchFamily="18" charset="0"/>
              </a:rPr>
              <a:t>. Preference for rising income profiles, and preferences for lower absolute incomes:</a:t>
            </a:r>
            <a:endParaRPr lang="fr-FR" altLang="fr-FR" smtClean="0">
              <a:latin typeface="Times New Roman" panose="02020603050405020304" pitchFamily="18" charset="0"/>
            </a:endParaRPr>
          </a:p>
          <a:p>
            <a:pPr eaLnBrk="1" hangingPunct="1">
              <a:lnSpc>
                <a:spcPct val="90000"/>
              </a:lnSpc>
            </a:pPr>
            <a:r>
              <a:rPr lang="en-GB" altLang="fr-FR" b="1" smtClean="0">
                <a:latin typeface="Times New Roman" panose="02020603050405020304" pitchFamily="18" charset="0"/>
              </a:rPr>
              <a:t>A</a:t>
            </a:r>
            <a:r>
              <a:rPr lang="en-GB" altLang="fr-FR" smtClean="0">
                <a:latin typeface="Times New Roman" panose="02020603050405020304" pitchFamily="18" charset="0"/>
              </a:rPr>
              <a:t>: Your current yearly income is $50,000; others earn $25,000.</a:t>
            </a:r>
            <a:endParaRPr lang="en-GB" altLang="fr-FR" b="1" smtClean="0">
              <a:latin typeface="Times New Roman" panose="02020603050405020304" pitchFamily="18" charset="0"/>
            </a:endParaRPr>
          </a:p>
          <a:p>
            <a:pPr eaLnBrk="1" hangingPunct="1">
              <a:lnSpc>
                <a:spcPct val="90000"/>
              </a:lnSpc>
            </a:pPr>
            <a:r>
              <a:rPr lang="en-GB" altLang="fr-FR" b="1" smtClean="0">
                <a:latin typeface="Times New Roman" panose="02020603050405020304" pitchFamily="18" charset="0"/>
              </a:rPr>
              <a:t>B</a:t>
            </a:r>
            <a:r>
              <a:rPr lang="en-GB" altLang="fr-FR" smtClean="0">
                <a:latin typeface="Times New Roman" panose="02020603050405020304" pitchFamily="18" charset="0"/>
              </a:rPr>
              <a:t>: Your current yearly income is $100,000; others earn $200,000.</a:t>
            </a:r>
          </a:p>
          <a:p>
            <a:pPr eaLnBrk="1" hangingPunct="1">
              <a:lnSpc>
                <a:spcPct val="90000"/>
              </a:lnSpc>
              <a:buFontTx/>
              <a:buNone/>
            </a:pPr>
            <a:r>
              <a:rPr lang="en-GB" altLang="fr-FR" smtClean="0">
                <a:latin typeface="Times New Roman" panose="02020603050405020304" pitchFamily="18" charset="0"/>
              </a:rPr>
              <a:t>Individuals have a marked preference for A over B.</a:t>
            </a:r>
          </a:p>
          <a:p>
            <a:pPr eaLnBrk="1" hangingPunct="1">
              <a:lnSpc>
                <a:spcPct val="90000"/>
              </a:lnSpc>
              <a:buFontTx/>
              <a:buNone/>
            </a:pPr>
            <a:r>
              <a:rPr lang="en-GB" altLang="fr-FR" smtClean="0">
                <a:latin typeface="Times New Roman" panose="02020603050405020304" pitchFamily="18" charset="0"/>
              </a:rPr>
              <a:t>Positionality differs according to the domain. In Alpizar </a:t>
            </a:r>
            <a:r>
              <a:rPr lang="en-GB" altLang="fr-FR" i="1" smtClean="0">
                <a:latin typeface="Times New Roman" panose="02020603050405020304" pitchFamily="18" charset="0"/>
              </a:rPr>
              <a:t>et al</a:t>
            </a:r>
            <a:r>
              <a:rPr lang="en-GB" altLang="fr-FR" smtClean="0">
                <a:latin typeface="Times New Roman" panose="02020603050405020304" pitchFamily="18" charset="0"/>
              </a:rPr>
              <a:t>. (2005) this is stronger for cars and housing, and weaker for vacations and insurance.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body" idx="1"/>
          </p:nvPr>
        </p:nvSpPr>
        <p:spPr>
          <a:xfrm>
            <a:off x="0" y="444500"/>
            <a:ext cx="9144000" cy="5792788"/>
          </a:xfrm>
        </p:spPr>
        <p:txBody>
          <a:bodyPr/>
          <a:lstStyle/>
          <a:p>
            <a:pPr eaLnBrk="1" hangingPunct="1">
              <a:lnSpc>
                <a:spcPct val="90000"/>
              </a:lnSpc>
              <a:buFontTx/>
              <a:buNone/>
              <a:defRPr/>
            </a:pPr>
            <a:r>
              <a:rPr lang="en-GB" sz="3600" dirty="0" smtClean="0">
                <a:latin typeface="Times New Roman" pitchFamily="18" charset="0"/>
              </a:rPr>
              <a:t>3) </a:t>
            </a:r>
            <a:r>
              <a:rPr lang="en-GB" sz="3600" b="1" dirty="0" smtClean="0">
                <a:solidFill>
                  <a:srgbClr val="FF0000"/>
                </a:solidFill>
                <a:latin typeface="Times New Roman" pitchFamily="18" charset="0"/>
              </a:rPr>
              <a:t>Experimental</a:t>
            </a:r>
            <a:r>
              <a:rPr lang="en-GB" sz="3600" dirty="0" smtClean="0">
                <a:latin typeface="Times New Roman" pitchFamily="18" charset="0"/>
              </a:rPr>
              <a:t>. </a:t>
            </a:r>
          </a:p>
          <a:p>
            <a:pPr marL="457200" indent="-457200" eaLnBrk="1" hangingPunct="1">
              <a:lnSpc>
                <a:spcPct val="90000"/>
              </a:lnSpc>
              <a:buFontTx/>
              <a:buAutoNum type="alphaLcParenR"/>
              <a:defRPr/>
            </a:pPr>
            <a:endParaRPr lang="en-GB" sz="3600" dirty="0" smtClean="0">
              <a:latin typeface="Times New Roman" pitchFamily="18" charset="0"/>
            </a:endParaRPr>
          </a:p>
          <a:p>
            <a:pPr marL="0" indent="0" eaLnBrk="1" hangingPunct="1">
              <a:lnSpc>
                <a:spcPct val="90000"/>
              </a:lnSpc>
              <a:buNone/>
              <a:defRPr/>
            </a:pPr>
            <a:r>
              <a:rPr lang="en-GB" sz="3600" dirty="0" smtClean="0">
                <a:latin typeface="Times New Roman" pitchFamily="18" charset="0"/>
              </a:rPr>
              <a:t>In the u</a:t>
            </a:r>
            <a:r>
              <a:rPr lang="en-GB" sz="3600" dirty="0" smtClean="0">
                <a:latin typeface="Times New Roman" pitchFamily="18" charset="0"/>
              </a:rPr>
              <a:t>ltimatum game (</a:t>
            </a:r>
            <a:r>
              <a:rPr lang="en-GB" sz="3600" b="1" dirty="0" smtClean="0">
                <a:solidFill>
                  <a:srgbClr val="FF0000"/>
                </a:solidFill>
                <a:latin typeface="Times New Roman" pitchFamily="18" charset="0"/>
              </a:rPr>
              <a:t>where I essentially propose free money to you</a:t>
            </a:r>
            <a:r>
              <a:rPr lang="en-GB" sz="3600" dirty="0" smtClean="0">
                <a:latin typeface="Times New Roman" pitchFamily="18" charset="0"/>
              </a:rPr>
              <a:t>) </a:t>
            </a:r>
            <a:r>
              <a:rPr lang="en-US" sz="3600" dirty="0" smtClean="0">
                <a:latin typeface="Times New Roman" pitchFamily="18" charset="0"/>
              </a:rPr>
              <a:t>responders </a:t>
            </a:r>
            <a:r>
              <a:rPr lang="en-US" sz="3600" dirty="0" smtClean="0">
                <a:latin typeface="Times New Roman" pitchFamily="18" charset="0"/>
              </a:rPr>
              <a:t>frequently </a:t>
            </a:r>
            <a:r>
              <a:rPr lang="en-US" sz="3600" dirty="0" smtClean="0">
                <a:latin typeface="Times New Roman" pitchFamily="18" charset="0"/>
              </a:rPr>
              <a:t>reject </a:t>
            </a:r>
            <a:r>
              <a:rPr lang="en-US" sz="3600" dirty="0" smtClean="0">
                <a:latin typeface="Times New Roman" pitchFamily="18" charset="0"/>
              </a:rPr>
              <a:t>offers that are under 25% of the total sum</a:t>
            </a:r>
            <a:r>
              <a:rPr lang="en-GB" sz="3600" dirty="0" smtClean="0">
                <a:latin typeface="Times New Roman" pitchFamily="18" charset="0"/>
              </a:rPr>
              <a:t>; as such the </a:t>
            </a:r>
            <a:r>
              <a:rPr lang="en-US" sz="3600" dirty="0" smtClean="0">
                <a:latin typeface="Times New Roman" pitchFamily="18" charset="0"/>
              </a:rPr>
              <a:t>the vast majority of offers are between 40% and 50% of the sum.</a:t>
            </a:r>
          </a:p>
          <a:p>
            <a:pPr marL="457200" indent="-457200" eaLnBrk="1" hangingPunct="1">
              <a:lnSpc>
                <a:spcPct val="90000"/>
              </a:lnSpc>
              <a:buFontTx/>
              <a:buNone/>
              <a:defRPr/>
            </a:pPr>
            <a:endParaRPr lang="fr-FR" sz="2400" dirty="0" smtClean="0">
              <a:latin typeface="Times New Roman"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body" idx="1"/>
          </p:nvPr>
        </p:nvSpPr>
        <p:spPr>
          <a:xfrm>
            <a:off x="323850" y="44450"/>
            <a:ext cx="8362950" cy="5792788"/>
          </a:xfrm>
        </p:spPr>
        <p:txBody>
          <a:bodyPr/>
          <a:lstStyle/>
          <a:p>
            <a:pPr marL="0" indent="0" eaLnBrk="1" hangingPunct="1">
              <a:lnSpc>
                <a:spcPct val="90000"/>
              </a:lnSpc>
              <a:buNone/>
              <a:defRPr/>
            </a:pPr>
            <a:endParaRPr lang="en-GB" dirty="0" smtClean="0">
              <a:latin typeface="Times New Roman" pitchFamily="18" charset="0"/>
            </a:endParaRPr>
          </a:p>
          <a:p>
            <a:pPr marL="0" indent="0" eaLnBrk="1" hangingPunct="1">
              <a:lnSpc>
                <a:spcPct val="90000"/>
              </a:lnSpc>
              <a:buNone/>
              <a:defRPr/>
            </a:pPr>
            <a:r>
              <a:rPr lang="en-GB" dirty="0" err="1" smtClean="0">
                <a:latin typeface="Times New Roman" pitchFamily="18" charset="0"/>
              </a:rPr>
              <a:t>Zizzo</a:t>
            </a:r>
            <a:r>
              <a:rPr lang="en-GB" dirty="0" smtClean="0">
                <a:latin typeface="Times New Roman" pitchFamily="18" charset="0"/>
              </a:rPr>
              <a:t> </a:t>
            </a:r>
            <a:r>
              <a:rPr lang="en-GB" dirty="0" smtClean="0">
                <a:latin typeface="Times New Roman" pitchFamily="18" charset="0"/>
              </a:rPr>
              <a:t>and Oswald (2001) report the results of an experiment whereby subjects can </a:t>
            </a:r>
            <a:r>
              <a:rPr lang="en-GB" b="1" dirty="0" smtClean="0">
                <a:solidFill>
                  <a:srgbClr val="FF0000"/>
                </a:solidFill>
                <a:latin typeface="Times New Roman" pitchFamily="18" charset="0"/>
              </a:rPr>
              <a:t>pay to burn each other’s money</a:t>
            </a:r>
            <a:r>
              <a:rPr lang="en-GB" dirty="0" smtClean="0">
                <a:latin typeface="Times New Roman" pitchFamily="18" charset="0"/>
              </a:rPr>
              <a:t>. A majority of subjects chose to do so, even though it costs them real earnings. The average subject had half of her earnings burnt, and richer subjects were burnt more often.</a:t>
            </a:r>
          </a:p>
          <a:p>
            <a:pPr marL="0" indent="0" eaLnBrk="1" hangingPunct="1">
              <a:lnSpc>
                <a:spcPct val="90000"/>
              </a:lnSpc>
              <a:buNone/>
              <a:defRPr/>
            </a:pPr>
            <a:endParaRPr lang="en-GB" dirty="0" smtClean="0">
              <a:latin typeface="Times New Roman" pitchFamily="18" charset="0"/>
            </a:endParaRPr>
          </a:p>
          <a:p>
            <a:pPr marL="457200" indent="-457200" eaLnBrk="1" hangingPunct="1">
              <a:lnSpc>
                <a:spcPct val="90000"/>
              </a:lnSpc>
              <a:buFontTx/>
              <a:buNone/>
              <a:defRPr/>
            </a:pPr>
            <a:endParaRPr lang="fr-FR" sz="2400" dirty="0" smtClean="0">
              <a:latin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57200" y="274638"/>
            <a:ext cx="8229600" cy="6583362"/>
          </a:xfrm>
        </p:spPr>
        <p:txBody>
          <a:bodyPr anchor="t"/>
          <a:lstStyle/>
          <a:p>
            <a:pPr algn="l" eaLnBrk="1" hangingPunct="1"/>
            <a:r>
              <a:rPr lang="en-GB" altLang="fr-FR" sz="2800" smtClean="0">
                <a:latin typeface="Times New Roman" panose="02020603050405020304" pitchFamily="18" charset="0"/>
              </a:rPr>
              <a:t>4) </a:t>
            </a:r>
            <a:r>
              <a:rPr lang="en-GB" altLang="fr-FR" sz="2800" b="1" smtClean="0">
                <a:solidFill>
                  <a:srgbClr val="FF0000"/>
                </a:solidFill>
                <a:latin typeface="Times New Roman" panose="02020603050405020304" pitchFamily="18" charset="0"/>
              </a:rPr>
              <a:t>Natural Experiments</a:t>
            </a:r>
            <a:r>
              <a:rPr lang="en-GB" altLang="fr-FR" sz="2800" smtClean="0">
                <a:latin typeface="Times New Roman" panose="02020603050405020304" pitchFamily="18" charset="0"/>
              </a:rPr>
              <a:t/>
            </a:r>
            <a:br>
              <a:rPr lang="en-GB" altLang="fr-FR" sz="2800" smtClean="0">
                <a:latin typeface="Times New Roman" panose="02020603050405020304" pitchFamily="18" charset="0"/>
              </a:rPr>
            </a:br>
            <a:r>
              <a:rPr lang="en-GB" altLang="fr-FR" sz="2800" smtClean="0">
                <a:latin typeface="Times New Roman" panose="02020603050405020304" pitchFamily="18" charset="0"/>
              </a:rPr>
              <a:t/>
            </a:r>
            <a:br>
              <a:rPr lang="en-GB" altLang="fr-FR" sz="2800" smtClean="0">
                <a:latin typeface="Times New Roman" panose="02020603050405020304" pitchFamily="18" charset="0"/>
              </a:rPr>
            </a:br>
            <a:r>
              <a:rPr lang="en-US" altLang="fr-FR" sz="2800" smtClean="0">
                <a:latin typeface="Times New Roman" panose="02020603050405020304" pitchFamily="18" charset="0"/>
              </a:rPr>
              <a:t>Card </a:t>
            </a:r>
            <a:r>
              <a:rPr lang="en-US" altLang="fr-FR" sz="2800" i="1" smtClean="0">
                <a:latin typeface="Times New Roman" panose="02020603050405020304" pitchFamily="18" charset="0"/>
              </a:rPr>
              <a:t>et al</a:t>
            </a:r>
            <a:r>
              <a:rPr lang="en-US" altLang="fr-FR" sz="2800" smtClean="0">
                <a:latin typeface="Times New Roman" panose="02020603050405020304" pitchFamily="18" charset="0"/>
              </a:rPr>
              <a:t>. (2012): the revelation of information on others' earnings. </a:t>
            </a:r>
            <a:br>
              <a:rPr lang="en-US" altLang="fr-FR" sz="2800" smtClean="0">
                <a:latin typeface="Times New Roman" panose="02020603050405020304" pitchFamily="18" charset="0"/>
              </a:rPr>
            </a:br>
            <a:r>
              <a:rPr lang="en-US" altLang="fr-FR" sz="2800" smtClean="0">
                <a:latin typeface="Times New Roman" panose="02020603050405020304" pitchFamily="18" charset="0"/>
              </a:rPr>
              <a:t/>
            </a:r>
            <a:br>
              <a:rPr lang="en-US" altLang="fr-FR" sz="2800" smtClean="0">
                <a:latin typeface="Times New Roman" panose="02020603050405020304" pitchFamily="18" charset="0"/>
              </a:rPr>
            </a:br>
            <a:r>
              <a:rPr lang="en-US" altLang="fr-FR" sz="2800" smtClean="0">
                <a:latin typeface="Times New Roman" panose="02020603050405020304" pitchFamily="18" charset="0"/>
              </a:rPr>
              <a:t>The natural experiment here is a court decision that made the salary of any California state employee public knowledge. </a:t>
            </a:r>
            <a:br>
              <a:rPr lang="en-US" altLang="fr-FR" sz="2800" smtClean="0">
                <a:latin typeface="Times New Roman" panose="02020603050405020304" pitchFamily="18" charset="0"/>
              </a:rPr>
            </a:br>
            <a:r>
              <a:rPr lang="en-US" altLang="fr-FR" sz="2800" smtClean="0">
                <a:latin typeface="Times New Roman" panose="02020603050405020304" pitchFamily="18" charset="0"/>
              </a:rPr>
              <a:t/>
            </a:r>
            <a:br>
              <a:rPr lang="en-US" altLang="fr-FR" sz="2800" smtClean="0">
                <a:latin typeface="Times New Roman" panose="02020603050405020304" pitchFamily="18" charset="0"/>
              </a:rPr>
            </a:br>
            <a:r>
              <a:rPr lang="en-US" altLang="fr-FR" sz="2800" smtClean="0">
                <a:latin typeface="Times New Roman" panose="02020603050405020304" pitchFamily="18" charset="0"/>
              </a:rPr>
              <a:t>A local newspaper set up a website making it easy to find this information. </a:t>
            </a:r>
            <a:br>
              <a:rPr lang="en-US" altLang="fr-FR" sz="2800" smtClean="0">
                <a:latin typeface="Times New Roman" panose="02020603050405020304" pitchFamily="18" charset="0"/>
              </a:rPr>
            </a:br>
            <a:r>
              <a:rPr lang="en-US" altLang="fr-FR" sz="2800" smtClean="0">
                <a:latin typeface="Times New Roman" panose="02020603050405020304" pitchFamily="18" charset="0"/>
              </a:rPr>
              <a:t/>
            </a:r>
            <a:br>
              <a:rPr lang="en-US" altLang="fr-FR" sz="2800" smtClean="0">
                <a:latin typeface="Times New Roman" panose="02020603050405020304" pitchFamily="18" charset="0"/>
              </a:rPr>
            </a:br>
            <a:r>
              <a:rPr lang="en-US" altLang="fr-FR" sz="2800" smtClean="0">
                <a:latin typeface="Times New Roman" panose="02020603050405020304" pitchFamily="18" charset="0"/>
              </a:rPr>
              <a:t>Following this website launch, Card </a:t>
            </a:r>
            <a:r>
              <a:rPr lang="en-US" altLang="fr-FR" sz="2800" i="1" smtClean="0">
                <a:latin typeface="Times New Roman" panose="02020603050405020304" pitchFamily="18" charset="0"/>
              </a:rPr>
              <a:t>et al</a:t>
            </a:r>
            <a:r>
              <a:rPr lang="en-US" altLang="fr-FR" sz="2800" smtClean="0">
                <a:latin typeface="Times New Roman" panose="02020603050405020304" pitchFamily="18" charset="0"/>
              </a:rPr>
              <a:t>. informed a random subset of employees at three UC campuses about the site. </a:t>
            </a:r>
            <a:endParaRPr lang="fr-FR" altLang="fr-FR" sz="2800" smtClean="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457200" y="260350"/>
            <a:ext cx="8229600" cy="6178550"/>
          </a:xfrm>
        </p:spPr>
        <p:txBody>
          <a:bodyPr anchor="t"/>
          <a:lstStyle/>
          <a:p>
            <a:pPr algn="l" eaLnBrk="1" hangingPunct="1"/>
            <a:r>
              <a:rPr lang="en-US" altLang="fr-FR" sz="3600" smtClean="0">
                <a:latin typeface="Times New Roman" panose="02020603050405020304" pitchFamily="18" charset="0"/>
              </a:rPr>
              <a:t>Some days later, all employees on the three campuses were surveyed. </a:t>
            </a:r>
            <a:br>
              <a:rPr lang="en-US" altLang="fr-FR" sz="3600" smtClean="0">
                <a:latin typeface="Times New Roman" panose="02020603050405020304" pitchFamily="18" charset="0"/>
              </a:rPr>
            </a:br>
            <a:r>
              <a:rPr lang="en-US" altLang="fr-FR" sz="3600" smtClean="0">
                <a:latin typeface="Times New Roman" panose="02020603050405020304" pitchFamily="18" charset="0"/>
              </a:rPr>
              <a:t/>
            </a:r>
            <a:br>
              <a:rPr lang="en-US" altLang="fr-FR" sz="3600" smtClean="0">
                <a:latin typeface="Times New Roman" panose="02020603050405020304" pitchFamily="18" charset="0"/>
              </a:rPr>
            </a:br>
            <a:r>
              <a:rPr lang="en-US" altLang="fr-FR" sz="3600" smtClean="0">
                <a:latin typeface="Times New Roman" panose="02020603050405020304" pitchFamily="18" charset="0"/>
              </a:rPr>
              <a:t>Compare the treatment group (informed about the website) to others to reveal the impact of information on others' salaries. </a:t>
            </a:r>
            <a:br>
              <a:rPr lang="en-US" altLang="fr-FR" sz="3600" smtClean="0">
                <a:latin typeface="Times New Roman" panose="02020603050405020304" pitchFamily="18" charset="0"/>
              </a:rPr>
            </a:br>
            <a:r>
              <a:rPr lang="en-US" altLang="fr-FR" sz="3600" smtClean="0">
                <a:latin typeface="Times New Roman" panose="02020603050405020304" pitchFamily="18" charset="0"/>
              </a:rPr>
              <a:t/>
            </a:r>
            <a:br>
              <a:rPr lang="en-US" altLang="fr-FR" sz="3600" smtClean="0">
                <a:latin typeface="Times New Roman" panose="02020603050405020304" pitchFamily="18" charset="0"/>
              </a:rPr>
            </a:br>
            <a:r>
              <a:rPr lang="en-US" altLang="fr-FR" sz="3600" smtClean="0">
                <a:latin typeface="Times New Roman" panose="02020603050405020304" pitchFamily="18" charset="0"/>
              </a:rPr>
              <a:t>The reference group was defined here as co-workers in the same occupation group (faculty vs. staff) and administrative unit in the university.</a:t>
            </a:r>
            <a:endParaRPr lang="fr-FR" altLang="fr-FR" sz="3600" smtClean="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457200" y="260350"/>
            <a:ext cx="8229600" cy="6178550"/>
          </a:xfrm>
        </p:spPr>
        <p:txBody>
          <a:bodyPr anchor="t"/>
          <a:lstStyle/>
          <a:p>
            <a:pPr algn="l" eaLnBrk="1" hangingPunct="1"/>
            <a:r>
              <a:rPr lang="en-US" altLang="fr-FR" sz="3600" smtClean="0">
                <a:latin typeface="Times New Roman" panose="02020603050405020304" pitchFamily="18" charset="0"/>
              </a:rPr>
              <a:t>The survey found lower job satisfaction for those with pay below the reference group median and a greater intention to look for a new job. </a:t>
            </a:r>
            <a:br>
              <a:rPr lang="en-US" altLang="fr-FR" sz="3600" smtClean="0">
                <a:latin typeface="Times New Roman" panose="02020603050405020304" pitchFamily="18" charset="0"/>
              </a:rPr>
            </a:br>
            <a:r>
              <a:rPr lang="en-US" altLang="fr-FR" sz="3600" smtClean="0">
                <a:latin typeface="Times New Roman" panose="02020603050405020304" pitchFamily="18" charset="0"/>
              </a:rPr>
              <a:t/>
            </a:r>
            <a:br>
              <a:rPr lang="en-US" altLang="fr-FR" sz="3600" smtClean="0">
                <a:latin typeface="Times New Roman" panose="02020603050405020304" pitchFamily="18" charset="0"/>
              </a:rPr>
            </a:br>
            <a:r>
              <a:rPr lang="en-US" altLang="fr-FR" sz="3600" smtClean="0">
                <a:latin typeface="Times New Roman" panose="02020603050405020304" pitchFamily="18" charset="0"/>
              </a:rPr>
              <a:t>The effect on both for those who were relatively well-paid was insignificant. </a:t>
            </a:r>
            <a:br>
              <a:rPr lang="en-US" altLang="fr-FR" sz="3600" smtClean="0">
                <a:latin typeface="Times New Roman" panose="02020603050405020304" pitchFamily="18" charset="0"/>
              </a:rPr>
            </a:br>
            <a:r>
              <a:rPr lang="en-US" altLang="fr-FR" sz="3600" smtClean="0">
                <a:latin typeface="Times New Roman" panose="02020603050405020304" pitchFamily="18" charset="0"/>
              </a:rPr>
              <a:t/>
            </a:r>
            <a:br>
              <a:rPr lang="en-US" altLang="fr-FR" sz="3600" smtClean="0">
                <a:latin typeface="Times New Roman" panose="02020603050405020304" pitchFamily="18" charset="0"/>
              </a:rPr>
            </a:br>
            <a:r>
              <a:rPr lang="en-US" altLang="fr-FR" sz="3600" smtClean="0">
                <a:latin typeface="Times New Roman" panose="02020603050405020304" pitchFamily="18" charset="0"/>
              </a:rPr>
              <a:t>There is some evidence of an actual quitting effect on those who were found to be in the bottom earnings quartile in the reference group.</a:t>
            </a:r>
            <a:r>
              <a:rPr lang="en-GB" altLang="fr-FR" sz="3600" smtClean="0">
                <a:latin typeface="Times New Roman" panose="02020603050405020304" pitchFamily="18" charset="0"/>
              </a:rPr>
              <a:t/>
            </a:r>
            <a:br>
              <a:rPr lang="en-GB" altLang="fr-FR" sz="3600" smtClean="0">
                <a:latin typeface="Times New Roman" panose="02020603050405020304" pitchFamily="18" charset="0"/>
              </a:rPr>
            </a:br>
            <a:endParaRPr lang="fr-FR" altLang="fr-FR" sz="3600" smtClean="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57200" y="274638"/>
            <a:ext cx="8229600" cy="6178550"/>
          </a:xfrm>
        </p:spPr>
        <p:txBody>
          <a:bodyPr anchor="t"/>
          <a:lstStyle/>
          <a:p>
            <a:pPr algn="l" eaLnBrk="1" hangingPunct="1"/>
            <a:r>
              <a:rPr lang="en-US" altLang="fr-FR" sz="3600" smtClean="0">
                <a:latin typeface="Times New Roman" panose="02020603050405020304" pitchFamily="18" charset="0"/>
              </a:rPr>
              <a:t>This is not a banal effect of “low pay leads to lower satisfaction and greater quits”.</a:t>
            </a:r>
            <a:br>
              <a:rPr lang="en-US" altLang="fr-FR" sz="3600" smtClean="0">
                <a:latin typeface="Times New Roman" panose="02020603050405020304" pitchFamily="18" charset="0"/>
              </a:rPr>
            </a:br>
            <a:r>
              <a:rPr lang="en-US" altLang="fr-FR" sz="3600" smtClean="0">
                <a:latin typeface="Times New Roman" panose="02020603050405020304" pitchFamily="18" charset="0"/>
              </a:rPr>
              <a:t/>
            </a:r>
            <a:br>
              <a:rPr lang="en-US" altLang="fr-FR" sz="3600" smtClean="0">
                <a:latin typeface="Times New Roman" panose="02020603050405020304" pitchFamily="18" charset="0"/>
              </a:rPr>
            </a:br>
            <a:r>
              <a:rPr lang="en-US" altLang="fr-FR" sz="3600" smtClean="0">
                <a:latin typeface="Times New Roman" panose="02020603050405020304" pitchFamily="18" charset="0"/>
              </a:rPr>
              <a:t>Pay in the treated and untreated groups is the same. </a:t>
            </a:r>
            <a:br>
              <a:rPr lang="en-US" altLang="fr-FR" sz="3600" smtClean="0">
                <a:latin typeface="Times New Roman" panose="02020603050405020304" pitchFamily="18" charset="0"/>
              </a:rPr>
            </a:br>
            <a:r>
              <a:rPr lang="en-US" altLang="fr-FR" sz="3600" smtClean="0">
                <a:latin typeface="Times New Roman" panose="02020603050405020304" pitchFamily="18" charset="0"/>
              </a:rPr>
              <a:t/>
            </a:r>
            <a:br>
              <a:rPr lang="en-US" altLang="fr-FR" sz="3600" smtClean="0">
                <a:latin typeface="Times New Roman" panose="02020603050405020304" pitchFamily="18" charset="0"/>
              </a:rPr>
            </a:br>
            <a:r>
              <a:rPr lang="en-US" altLang="fr-FR" sz="3600" smtClean="0">
                <a:latin typeface="Times New Roman" panose="02020603050405020304" pitchFamily="18" charset="0"/>
              </a:rPr>
              <a:t>The treated group are instead more likely to </a:t>
            </a:r>
            <a:r>
              <a:rPr lang="en-US" altLang="fr-FR" sz="3600" smtClean="0">
                <a:solidFill>
                  <a:srgbClr val="FF0000"/>
                </a:solidFill>
                <a:latin typeface="Times New Roman" panose="02020603050405020304" pitchFamily="18" charset="0"/>
              </a:rPr>
              <a:t>find out that they are relatively badly-paid</a:t>
            </a:r>
            <a:endParaRPr lang="fr-FR" altLang="fr-FR" sz="3600" smtClean="0">
              <a:solidFill>
                <a:srgbClr val="FF0000"/>
              </a:solidFill>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a:xfrm>
            <a:off x="395288" y="548283"/>
            <a:ext cx="8497192" cy="5761037"/>
          </a:xfrm>
        </p:spPr>
        <p:txBody>
          <a:bodyPr/>
          <a:lstStyle/>
          <a:p>
            <a:pPr algn="just" eaLnBrk="1" hangingPunct="1">
              <a:lnSpc>
                <a:spcPct val="90000"/>
              </a:lnSpc>
              <a:buFontTx/>
              <a:buNone/>
            </a:pPr>
            <a:r>
              <a:rPr lang="en-US" altLang="en-US" sz="3600" dirty="0" smtClean="0">
                <a:latin typeface="Times New Roman" panose="02020603050405020304" pitchFamily="18" charset="0"/>
                <a:cs typeface="Times New Roman" panose="02020603050405020304" pitchFamily="18" charset="0"/>
              </a:rPr>
              <a:t>Why this hump shape? </a:t>
            </a:r>
          </a:p>
          <a:p>
            <a:pPr algn="just" eaLnBrk="1" hangingPunct="1">
              <a:lnSpc>
                <a:spcPct val="90000"/>
              </a:lnSpc>
              <a:buFontTx/>
              <a:buNone/>
            </a:pPr>
            <a:endParaRPr lang="en-US" altLang="en-US" sz="3600" dirty="0">
              <a:latin typeface="Times New Roman" panose="02020603050405020304" pitchFamily="18" charset="0"/>
              <a:cs typeface="Times New Roman" panose="02020603050405020304" pitchFamily="18" charset="0"/>
            </a:endParaRPr>
          </a:p>
          <a:p>
            <a:pPr algn="just" eaLnBrk="1" hangingPunct="1">
              <a:lnSpc>
                <a:spcPct val="90000"/>
              </a:lnSpc>
              <a:buFontTx/>
              <a:buNone/>
            </a:pPr>
            <a:r>
              <a:rPr lang="en-US" altLang="en-US" sz="3600" dirty="0" smtClean="0">
                <a:latin typeface="Times New Roman" panose="02020603050405020304" pitchFamily="18" charset="0"/>
                <a:cs typeface="Times New Roman" panose="02020603050405020304" pitchFamily="18" charset="0"/>
              </a:rPr>
              <a:t>Because of incentive problems at low levels of inequality</a:t>
            </a:r>
          </a:p>
          <a:p>
            <a:pPr algn="just" eaLnBrk="1" hangingPunct="1">
              <a:lnSpc>
                <a:spcPct val="90000"/>
              </a:lnSpc>
              <a:buFontTx/>
              <a:buNone/>
            </a:pPr>
            <a:endParaRPr lang="en-US" altLang="en-US" sz="3600" dirty="0">
              <a:latin typeface="Times New Roman" panose="02020603050405020304" pitchFamily="18" charset="0"/>
              <a:cs typeface="Times New Roman" panose="02020603050405020304" pitchFamily="18" charset="0"/>
            </a:endParaRPr>
          </a:p>
          <a:p>
            <a:pPr algn="just" eaLnBrk="1" hangingPunct="1">
              <a:lnSpc>
                <a:spcPct val="90000"/>
              </a:lnSpc>
              <a:buFontTx/>
              <a:buNone/>
            </a:pPr>
            <a:r>
              <a:rPr lang="en-US" altLang="en-US" sz="3600" dirty="0" smtClean="0">
                <a:latin typeface="Times New Roman" panose="02020603050405020304" pitchFamily="18" charset="0"/>
                <a:cs typeface="Times New Roman" panose="02020603050405020304" pitchFamily="18" charset="0"/>
              </a:rPr>
              <a:t>And fairness issues at the top end</a:t>
            </a:r>
            <a:endParaRPr lang="en-US" altLang="en-US" sz="3600" dirty="0" smtClean="0">
              <a:latin typeface="Times New Roman" panose="02020603050405020304" pitchFamily="18" charset="0"/>
              <a:cs typeface="Times New Roman" panose="02020603050405020304" pitchFamily="18" charset="0"/>
            </a:endParaRPr>
          </a:p>
          <a:p>
            <a:pPr algn="just" eaLnBrk="1" hangingPunct="1">
              <a:lnSpc>
                <a:spcPct val="90000"/>
              </a:lnSpc>
              <a:buFontTx/>
              <a:buNone/>
            </a:pPr>
            <a:endParaRPr lang="en-US" altLang="en-US" sz="36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24825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6"/>
          <p:cNvSpPr>
            <a:spLocks noGrp="1" noChangeArrowheads="1"/>
          </p:cNvSpPr>
          <p:nvPr>
            <p:ph type="title"/>
          </p:nvPr>
        </p:nvSpPr>
        <p:spPr/>
        <p:txBody>
          <a:bodyPr/>
          <a:lstStyle/>
          <a:p>
            <a:pPr algn="l" eaLnBrk="1" hangingPunct="1"/>
            <a:r>
              <a:rPr lang="en-GB" altLang="fr-FR" sz="2000" smtClean="0">
                <a:latin typeface="Times New Roman" panose="02020603050405020304" pitchFamily="18" charset="0"/>
              </a:rPr>
              <a:t>5) </a:t>
            </a:r>
            <a:r>
              <a:rPr lang="en-GB" altLang="fr-FR" sz="2000" b="1" smtClean="0">
                <a:solidFill>
                  <a:srgbClr val="FF0000"/>
                </a:solidFill>
                <a:latin typeface="Times New Roman" panose="02020603050405020304" pitchFamily="18" charset="0"/>
              </a:rPr>
              <a:t>Neuro</a:t>
            </a:r>
            <a:r>
              <a:rPr lang="en-GB" altLang="fr-FR" sz="2000" smtClean="0">
                <a:latin typeface="Times New Roman" panose="02020603050405020304" pitchFamily="18" charset="0"/>
              </a:rPr>
              <a:t>. </a:t>
            </a:r>
            <a:r>
              <a:rPr lang="fr-FR" altLang="fr-FR" sz="2000" smtClean="0">
                <a:latin typeface="Times New Roman" panose="02020603050405020304" pitchFamily="18" charset="0"/>
              </a:rPr>
              <a:t>Fließbach, K., Weber, B., Trautner, P., Dohmen, T., Sunde, U., Elger, C., &amp; Falk, A. (2007). "Social comparison affects reward-related brain activity in the human ventral striatum". </a:t>
            </a:r>
            <a:r>
              <a:rPr lang="fr-FR" altLang="fr-FR" sz="2000" i="1" smtClean="0">
                <a:latin typeface="Times New Roman" panose="02020603050405020304" pitchFamily="18" charset="0"/>
              </a:rPr>
              <a:t>Science, </a:t>
            </a:r>
            <a:r>
              <a:rPr lang="fr-FR" altLang="fr-FR" sz="2000" b="1" smtClean="0">
                <a:latin typeface="Times New Roman" panose="02020603050405020304" pitchFamily="18" charset="0"/>
              </a:rPr>
              <a:t>318</a:t>
            </a:r>
            <a:r>
              <a:rPr lang="fr-FR" altLang="fr-FR" sz="2000" smtClean="0">
                <a:latin typeface="Times New Roman" panose="02020603050405020304" pitchFamily="18" charset="0"/>
              </a:rPr>
              <a:t>, 1305-1308.</a:t>
            </a:r>
          </a:p>
        </p:txBody>
      </p:sp>
      <p:pic>
        <p:nvPicPr>
          <p:cNvPr id="71683" name="Picture 7"/>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r>
              <a:rPr lang="en-GB" altLang="fr-FR" sz="1800" smtClean="0">
                <a:latin typeface="Times New Roman" panose="02020603050405020304" pitchFamily="18" charset="0"/>
              </a:rPr>
              <a:t>Payoffs vary according to whether the individual gets the task right, and also randomly when the task is correct</a:t>
            </a:r>
            <a:endParaRPr lang="fr-FR" altLang="fr-FR" sz="1800" smtClean="0">
              <a:latin typeface="Times New Roman" panose="02020603050405020304" pitchFamily="18" charset="0"/>
            </a:endParaRPr>
          </a:p>
        </p:txBody>
      </p:sp>
      <p:pic>
        <p:nvPicPr>
          <p:cNvPr id="72707"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body" idx="4294967295"/>
          </p:nvPr>
        </p:nvSpPr>
        <p:spPr>
          <a:xfrm>
            <a:off x="323850" y="476250"/>
            <a:ext cx="8280400" cy="5761038"/>
          </a:xfrm>
        </p:spPr>
        <p:txBody>
          <a:bodyPr/>
          <a:lstStyle/>
          <a:p>
            <a:pPr eaLnBrk="1" hangingPunct="1">
              <a:lnSpc>
                <a:spcPct val="80000"/>
              </a:lnSpc>
              <a:spcBef>
                <a:spcPct val="0"/>
              </a:spcBef>
              <a:buFontTx/>
              <a:buNone/>
            </a:pPr>
            <a:r>
              <a:rPr lang="en-GB" altLang="fr-FR" smtClean="0">
                <a:latin typeface="Times New Roman" panose="02020603050405020304" pitchFamily="18" charset="0"/>
              </a:rPr>
              <a:t>Brain activity measured via BOLD blood flow in various voxels.</a:t>
            </a:r>
          </a:p>
          <a:p>
            <a:pPr eaLnBrk="1" hangingPunct="1">
              <a:lnSpc>
                <a:spcPct val="80000"/>
              </a:lnSpc>
              <a:spcBef>
                <a:spcPct val="0"/>
              </a:spcBef>
              <a:buFontTx/>
              <a:buNone/>
            </a:pPr>
            <a:endParaRPr lang="en-GB" altLang="fr-FR" smtClean="0">
              <a:latin typeface="Times New Roman" panose="02020603050405020304" pitchFamily="18" charset="0"/>
            </a:endParaRPr>
          </a:p>
          <a:p>
            <a:pPr eaLnBrk="1" hangingPunct="1">
              <a:lnSpc>
                <a:spcPct val="80000"/>
              </a:lnSpc>
              <a:spcBef>
                <a:spcPct val="0"/>
              </a:spcBef>
              <a:buFontTx/>
              <a:buNone/>
            </a:pPr>
            <a:r>
              <a:rPr lang="en-GB" altLang="fr-FR" smtClean="0">
                <a:latin typeface="Times New Roman" panose="02020603050405020304" pitchFamily="18" charset="0"/>
              </a:rPr>
              <a:t>Particular attention paid to the ventral striatum: the “neural circuitry of reward”</a:t>
            </a:r>
          </a:p>
          <a:p>
            <a:pPr eaLnBrk="1" hangingPunct="1">
              <a:lnSpc>
                <a:spcPct val="80000"/>
              </a:lnSpc>
              <a:spcBef>
                <a:spcPct val="0"/>
              </a:spcBef>
              <a:buFontTx/>
              <a:buNone/>
            </a:pPr>
            <a:endParaRPr lang="en-GB" altLang="fr-FR" smtClean="0">
              <a:latin typeface="Times New Roman" panose="02020603050405020304" pitchFamily="18" charset="0"/>
            </a:endParaRPr>
          </a:p>
          <a:p>
            <a:pPr eaLnBrk="1" hangingPunct="1">
              <a:lnSpc>
                <a:spcPct val="80000"/>
              </a:lnSpc>
              <a:spcBef>
                <a:spcPct val="0"/>
              </a:spcBef>
              <a:buFontTx/>
              <a:buNone/>
            </a:pPr>
            <a:r>
              <a:rPr lang="en-GB" altLang="fr-FR" smtClean="0">
                <a:latin typeface="Times New Roman" panose="02020603050405020304" pitchFamily="18" charset="0"/>
              </a:rPr>
              <a:t>This kind of striatal activity has been shown to predict both </a:t>
            </a:r>
            <a:r>
              <a:rPr lang="en-GB" altLang="fr-FR" smtClean="0">
                <a:solidFill>
                  <a:srgbClr val="FF0000"/>
                </a:solidFill>
                <a:latin typeface="Times New Roman" panose="02020603050405020304" pitchFamily="18" charset="0"/>
              </a:rPr>
              <a:t>hedonic </a:t>
            </a:r>
            <a:r>
              <a:rPr lang="en-GB" altLang="fr-FR" smtClean="0">
                <a:latin typeface="Times New Roman" panose="02020603050405020304" pitchFamily="18" charset="0"/>
              </a:rPr>
              <a:t>outcomes (subjective well-being) and </a:t>
            </a:r>
            <a:r>
              <a:rPr lang="en-GB" altLang="fr-FR" smtClean="0">
                <a:solidFill>
                  <a:srgbClr val="FF0000"/>
                </a:solidFill>
                <a:latin typeface="Times New Roman" panose="02020603050405020304" pitchFamily="18" charset="0"/>
              </a:rPr>
              <a:t>physiological</a:t>
            </a:r>
            <a:r>
              <a:rPr lang="en-GB" altLang="fr-FR" smtClean="0">
                <a:latin typeface="Times New Roman" panose="02020603050405020304" pitchFamily="18" charset="0"/>
              </a:rPr>
              <a:t> outcomes (cortisol output: the body’s </a:t>
            </a:r>
            <a:r>
              <a:rPr lang="en-AU" altLang="fr-FR" smtClean="0">
                <a:latin typeface="Times New Roman" panose="02020603050405020304" pitchFamily="18" charset="0"/>
                <a:cs typeface="Times New Roman" panose="02020603050405020304" pitchFamily="18" charset="0"/>
              </a:rPr>
              <a:t>response to stress</a:t>
            </a:r>
            <a:r>
              <a:rPr lang="en-GB" altLang="fr-FR" smtClean="0">
                <a:latin typeface="Times New Roman" panose="02020603050405020304" pitchFamily="18" charset="0"/>
              </a:rPr>
              <a:t>)</a:t>
            </a:r>
          </a:p>
          <a:p>
            <a:pPr eaLnBrk="1" hangingPunct="1">
              <a:lnSpc>
                <a:spcPct val="80000"/>
              </a:lnSpc>
              <a:spcBef>
                <a:spcPct val="0"/>
              </a:spcBef>
              <a:buFontTx/>
              <a:buNone/>
            </a:pPr>
            <a:endParaRPr lang="en-GB" altLang="fr-FR" smtClean="0">
              <a:latin typeface="Times New Roman" panose="02020603050405020304" pitchFamily="18" charset="0"/>
            </a:endParaRPr>
          </a:p>
          <a:p>
            <a:pPr eaLnBrk="1" hangingPunct="1">
              <a:lnSpc>
                <a:spcPct val="80000"/>
              </a:lnSpc>
              <a:spcBef>
                <a:spcPct val="0"/>
              </a:spcBef>
              <a:buFontTx/>
              <a:buNone/>
            </a:pPr>
            <a:endParaRPr lang="en-GB" altLang="fr-FR" smtClean="0">
              <a:latin typeface="Times New Roman" panose="02020603050405020304" pitchFamily="18" charset="0"/>
            </a:endParaRPr>
          </a:p>
          <a:p>
            <a:pPr eaLnBrk="1" hangingPunct="1">
              <a:lnSpc>
                <a:spcPct val="80000"/>
              </a:lnSpc>
              <a:spcBef>
                <a:spcPct val="0"/>
              </a:spcBef>
              <a:buFontTx/>
              <a:buNone/>
            </a:pPr>
            <a:endParaRPr lang="en-GB" altLang="fr-FR" smtClean="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eaLnBrk="1" hangingPunct="1"/>
            <a:r>
              <a:rPr lang="en-GB" altLang="fr-FR" sz="1800" smtClean="0">
                <a:latin typeface="Times New Roman" panose="02020603050405020304" pitchFamily="18" charset="0"/>
              </a:rPr>
              <a:t>Brain activation depends on relative income: compare C6, C8 and C11 (where the individual receives 60 Euros), and C7 to C9.</a:t>
            </a:r>
            <a:endParaRPr lang="fr-FR" altLang="fr-FR" sz="1800" smtClean="0">
              <a:latin typeface="Times New Roman" panose="02020603050405020304" pitchFamily="18" charset="0"/>
            </a:endParaRPr>
          </a:p>
        </p:txBody>
      </p:sp>
      <p:pic>
        <p:nvPicPr>
          <p:cNvPr id="74755"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body" idx="1"/>
          </p:nvPr>
        </p:nvSpPr>
        <p:spPr>
          <a:xfrm>
            <a:off x="144463" y="908720"/>
            <a:ext cx="8891587" cy="5113337"/>
          </a:xfrm>
        </p:spPr>
        <p:txBody>
          <a:bodyPr/>
          <a:lstStyle/>
          <a:p>
            <a:pPr marL="533400" indent="-533400" algn="ctr" eaLnBrk="1" hangingPunct="1">
              <a:buFontTx/>
              <a:buNone/>
            </a:pPr>
            <a:r>
              <a:rPr lang="en-GB" altLang="en-US" sz="4400" dirty="0" smtClean="0">
                <a:solidFill>
                  <a:srgbClr val="FF0000"/>
                </a:solidFill>
              </a:rPr>
              <a:t>A variety of types of evidence then suggest that income comparisons exist. </a:t>
            </a:r>
            <a:endParaRPr lang="en-GB" altLang="en-US" sz="4400" dirty="0" smtClean="0">
              <a:solidFill>
                <a:srgbClr val="FF0000"/>
              </a:solidFill>
            </a:endParaRPr>
          </a:p>
          <a:p>
            <a:pPr marL="533400" indent="-533400" algn="ctr" eaLnBrk="1" hangingPunct="1">
              <a:buFontTx/>
              <a:buNone/>
            </a:pPr>
            <a:endParaRPr lang="en-GB" altLang="en-US" sz="4400" dirty="0">
              <a:solidFill>
                <a:srgbClr val="FF0000"/>
              </a:solidFill>
            </a:endParaRPr>
          </a:p>
          <a:p>
            <a:pPr marL="533400" indent="-533400" algn="ctr" eaLnBrk="1" hangingPunct="1">
              <a:buFontTx/>
              <a:buNone/>
            </a:pPr>
            <a:r>
              <a:rPr lang="en-GB" altLang="en-US" sz="4400" dirty="0" smtClean="0">
                <a:solidFill>
                  <a:srgbClr val="FF0000"/>
                </a:solidFill>
              </a:rPr>
              <a:t>So </a:t>
            </a:r>
            <a:r>
              <a:rPr lang="en-GB" altLang="en-US" sz="4400" dirty="0" smtClean="0">
                <a:solidFill>
                  <a:srgbClr val="FF0000"/>
                </a:solidFill>
              </a:rPr>
              <a:t>that inequality will affect well-being via relative income</a:t>
            </a:r>
            <a:endParaRPr lang="en-US" altLang="en-US" sz="4400" dirty="0" smtClean="0">
              <a:solidFill>
                <a:srgbClr val="FF0000"/>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body" idx="1"/>
          </p:nvPr>
        </p:nvSpPr>
        <p:spPr>
          <a:xfrm>
            <a:off x="144463" y="547688"/>
            <a:ext cx="8891587" cy="5113337"/>
          </a:xfrm>
        </p:spPr>
        <p:txBody>
          <a:bodyPr/>
          <a:lstStyle/>
          <a:p>
            <a:pPr marL="533400" indent="-533400" algn="ctr" eaLnBrk="1" hangingPunct="1">
              <a:buFontTx/>
              <a:buNone/>
            </a:pPr>
            <a:r>
              <a:rPr lang="en-GB" altLang="en-US" sz="4400" smtClean="0">
                <a:solidFill>
                  <a:srgbClr val="FF0000"/>
                </a:solidFill>
              </a:rPr>
              <a:t>What do we know about </a:t>
            </a:r>
            <a:r>
              <a:rPr lang="en-GB" altLang="en-US" sz="4400" b="1" smtClean="0">
                <a:solidFill>
                  <a:srgbClr val="FF0000"/>
                </a:solidFill>
              </a:rPr>
              <a:t>normative</a:t>
            </a:r>
            <a:r>
              <a:rPr lang="en-GB" altLang="en-US" sz="4400" smtClean="0">
                <a:solidFill>
                  <a:srgbClr val="FF0000"/>
                </a:solidFill>
              </a:rPr>
              <a:t> evaluations of inequality?</a:t>
            </a:r>
            <a:endParaRPr lang="en-US" altLang="en-US" sz="4400" smtClean="0">
              <a:solidFill>
                <a:srgbClr val="FF0000"/>
              </a:solidFill>
            </a:endParaRPr>
          </a:p>
          <a:p>
            <a:pPr marL="533400" indent="-533400" eaLnBrk="1" hangingPunct="1">
              <a:buFontTx/>
              <a:buNone/>
            </a:pPr>
            <a:endParaRPr lang="en-US" altLang="en-US" smtClean="0">
              <a:solidFill>
                <a:srgbClr val="FF0000"/>
              </a:solidFill>
            </a:endParaRPr>
          </a:p>
          <a:p>
            <a:pPr marL="533400" indent="-533400" algn="just" eaLnBrk="1" hangingPunct="1">
              <a:buFontTx/>
              <a:buNone/>
            </a:pPr>
            <a:r>
              <a:rPr lang="en-GB" altLang="en-US" smtClean="0"/>
              <a:t>What do people say about the overall degree of income inequality, </a:t>
            </a:r>
            <a:r>
              <a:rPr lang="en-GB" altLang="en-US" b="1" i="1" smtClean="0">
                <a:solidFill>
                  <a:srgbClr val="FF0000"/>
                </a:solidFill>
              </a:rPr>
              <a:t>without </a:t>
            </a:r>
            <a:r>
              <a:rPr lang="en-GB" altLang="en-US" smtClean="0"/>
              <a:t>making any comparisons to others?</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a:xfrm>
            <a:off x="323850" y="476250"/>
            <a:ext cx="8280400" cy="5761038"/>
          </a:xfrm>
        </p:spPr>
        <p:txBody>
          <a:bodyPr/>
          <a:lstStyle/>
          <a:p>
            <a:pPr algn="ctr" eaLnBrk="1" hangingPunct="1">
              <a:spcBef>
                <a:spcPct val="0"/>
              </a:spcBef>
              <a:buFontTx/>
              <a:buNone/>
              <a:defRPr/>
            </a:pPr>
            <a:r>
              <a:rPr lang="en-US" dirty="0" smtClean="0">
                <a:solidFill>
                  <a:srgbClr val="FF0000"/>
                </a:solidFill>
              </a:rPr>
              <a:t>Experimental attitudes to inequality</a:t>
            </a:r>
          </a:p>
          <a:p>
            <a:pPr algn="ctr" eaLnBrk="1" hangingPunct="1">
              <a:spcBef>
                <a:spcPct val="0"/>
              </a:spcBef>
              <a:buFontTx/>
              <a:buNone/>
              <a:defRPr/>
            </a:pPr>
            <a:endParaRPr lang="en-US" dirty="0" smtClean="0">
              <a:solidFill>
                <a:srgbClr val="FF0000"/>
              </a:solidFill>
              <a:cs typeface="Times New Roman" pitchFamily="18" charset="0"/>
            </a:endParaRPr>
          </a:p>
          <a:p>
            <a:pPr marL="514350" indent="-514350" eaLnBrk="1" hangingPunct="1">
              <a:spcBef>
                <a:spcPct val="0"/>
              </a:spcBef>
              <a:buFontTx/>
              <a:buNone/>
              <a:defRPr/>
            </a:pPr>
            <a:endParaRPr lang="en-US" sz="2800" dirty="0" smtClean="0">
              <a:cs typeface="Times New Roman" pitchFamily="18" charset="0"/>
            </a:endParaRPr>
          </a:p>
          <a:p>
            <a:pPr marL="514350" indent="-514350" algn="just" eaLnBrk="1" hangingPunct="1">
              <a:spcBef>
                <a:spcPct val="0"/>
              </a:spcBef>
              <a:buFontTx/>
              <a:buNone/>
              <a:defRPr/>
            </a:pPr>
            <a:r>
              <a:rPr lang="en-US" sz="2800" dirty="0" smtClean="0">
                <a:cs typeface="Times New Roman" pitchFamily="18" charset="0"/>
              </a:rPr>
              <a:t>1) Trade off level of income to inequality of income:</a:t>
            </a:r>
          </a:p>
          <a:p>
            <a:pPr marL="514350" indent="-514350" algn="just" eaLnBrk="1" hangingPunct="1">
              <a:spcBef>
                <a:spcPct val="0"/>
              </a:spcBef>
              <a:buFontTx/>
              <a:buNone/>
              <a:defRPr/>
            </a:pPr>
            <a:r>
              <a:rPr lang="en-US" sz="2800" dirty="0" smtClean="0">
                <a:cs typeface="Times New Roman" pitchFamily="18" charset="0"/>
              </a:rPr>
              <a:t> </a:t>
            </a:r>
          </a:p>
          <a:p>
            <a:pPr marL="514350" indent="-514350" algn="just" eaLnBrk="1" hangingPunct="1">
              <a:spcBef>
                <a:spcPct val="0"/>
              </a:spcBef>
              <a:buFontTx/>
              <a:buNone/>
              <a:defRPr/>
            </a:pPr>
            <a:endParaRPr lang="en-US" sz="2800" dirty="0" smtClean="0">
              <a:cs typeface="Times New Roman" pitchFamily="18" charset="0"/>
            </a:endParaRPr>
          </a:p>
          <a:p>
            <a:pPr marL="514350" indent="-514350" algn="just" eaLnBrk="1" hangingPunct="1">
              <a:spcBef>
                <a:spcPct val="0"/>
              </a:spcBef>
              <a:buFont typeface="Arial" pitchFamily="34" charset="0"/>
              <a:buChar char="•"/>
              <a:defRPr/>
            </a:pPr>
            <a:r>
              <a:rPr lang="en-US" sz="2800" dirty="0" smtClean="0">
                <a:cs typeface="Times New Roman" pitchFamily="18" charset="0"/>
              </a:rPr>
              <a:t>The “</a:t>
            </a:r>
            <a:r>
              <a:rPr lang="en-US" sz="2800" i="1" dirty="0" smtClean="0">
                <a:cs typeface="Times New Roman" pitchFamily="18" charset="0"/>
              </a:rPr>
              <a:t>hypothetical grandchild</a:t>
            </a:r>
            <a:r>
              <a:rPr lang="en-US" sz="2800" dirty="0" smtClean="0">
                <a:cs typeface="Times New Roman" pitchFamily="18" charset="0"/>
              </a:rPr>
              <a:t>”;</a:t>
            </a:r>
          </a:p>
          <a:p>
            <a:pPr marL="0" indent="0" eaLnBrk="1" hangingPunct="1">
              <a:spcBef>
                <a:spcPct val="0"/>
              </a:spcBef>
              <a:buNone/>
              <a:defRPr/>
            </a:pPr>
            <a:endParaRPr lang="en-US" sz="2800" dirty="0" smtClean="0">
              <a:cs typeface="Times New Roman" pitchFamily="18"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body" idx="1"/>
          </p:nvPr>
        </p:nvSpPr>
        <p:spPr>
          <a:xfrm>
            <a:off x="395288" y="260350"/>
            <a:ext cx="8208962" cy="5903913"/>
          </a:xfrm>
        </p:spPr>
        <p:txBody>
          <a:bodyPr/>
          <a:lstStyle/>
          <a:p>
            <a:pPr marL="514350" indent="-514350" algn="just" eaLnBrk="1" hangingPunct="1">
              <a:spcBef>
                <a:spcPct val="0"/>
              </a:spcBef>
              <a:buFontTx/>
              <a:buNone/>
            </a:pPr>
            <a:r>
              <a:rPr lang="en-US" altLang="en-US" sz="2800" dirty="0" smtClean="0">
                <a:cs typeface="Times New Roman" panose="02020603050405020304" pitchFamily="18" charset="0"/>
              </a:rPr>
              <a:t>The well-being of imaginary </a:t>
            </a:r>
            <a:r>
              <a:rPr lang="en-US" altLang="en-US" sz="2800" dirty="0" err="1" smtClean="0">
                <a:cs typeface="Times New Roman" panose="02020603050405020304" pitchFamily="18" charset="0"/>
              </a:rPr>
              <a:t>grandchilden</a:t>
            </a:r>
            <a:r>
              <a:rPr lang="en-US" altLang="en-US" sz="2800" dirty="0" smtClean="0">
                <a:cs typeface="Times New Roman" panose="02020603050405020304" pitchFamily="18" charset="0"/>
              </a:rPr>
              <a:t> in alternative societies which are characterized by different uniform income distributions (e.g., </a:t>
            </a:r>
            <a:r>
              <a:rPr lang="en-GB" altLang="en-US" sz="2800" dirty="0" smtClean="0">
                <a:solidFill>
                  <a:srgbClr val="FF0000"/>
                </a:solidFill>
                <a:cs typeface="Times New Roman" panose="02020603050405020304" pitchFamily="18" charset="0"/>
              </a:rPr>
              <a:t>Society A ranges from 10,000 to 50,000 Swedish kroner</a:t>
            </a:r>
            <a:r>
              <a:rPr lang="en-GB" altLang="en-US" sz="2800" dirty="0" smtClean="0">
                <a:cs typeface="Times New Roman" panose="02020603050405020304" pitchFamily="18" charset="0"/>
              </a:rPr>
              <a:t>, but </a:t>
            </a:r>
            <a:r>
              <a:rPr lang="en-GB" altLang="en-US" sz="2800" dirty="0" smtClean="0">
                <a:solidFill>
                  <a:srgbClr val="FF0000"/>
                </a:solidFill>
                <a:cs typeface="Times New Roman" panose="02020603050405020304" pitchFamily="18" charset="0"/>
              </a:rPr>
              <a:t>Society B from 19,400 to 38,800 Swedish kroner</a:t>
            </a:r>
            <a:r>
              <a:rPr lang="en-GB" altLang="en-US" sz="2800" dirty="0" smtClean="0">
                <a:cs typeface="Times New Roman" panose="02020603050405020304" pitchFamily="18" charset="0"/>
              </a:rPr>
              <a:t>)</a:t>
            </a:r>
            <a:r>
              <a:rPr lang="en-US" altLang="en-US" sz="2800" dirty="0" smtClean="0">
                <a:cs typeface="Times New Roman" panose="02020603050405020304" pitchFamily="18" charset="0"/>
              </a:rPr>
              <a:t>.</a:t>
            </a:r>
          </a:p>
          <a:p>
            <a:pPr marL="514350" indent="-514350" eaLnBrk="1" hangingPunct="1">
              <a:spcBef>
                <a:spcPct val="0"/>
              </a:spcBef>
              <a:buFontTx/>
              <a:buNone/>
            </a:pPr>
            <a:endParaRPr lang="en-US" altLang="en-US" sz="2800" dirty="0" smtClean="0">
              <a:cs typeface="Times New Roman" panose="02020603050405020304" pitchFamily="18" charset="0"/>
            </a:endParaRPr>
          </a:p>
          <a:p>
            <a:pPr marL="514350" indent="-514350" algn="just" eaLnBrk="1" hangingPunct="1">
              <a:spcBef>
                <a:spcPct val="0"/>
              </a:spcBef>
              <a:buFontTx/>
              <a:buNone/>
            </a:pPr>
            <a:r>
              <a:rPr lang="en-US" altLang="en-US" sz="2800" dirty="0" smtClean="0">
                <a:cs typeface="Times New Roman" panose="02020603050405020304" pitchFamily="18" charset="0"/>
              </a:rPr>
              <a:t>Expected income higher in Society A</a:t>
            </a:r>
          </a:p>
          <a:p>
            <a:pPr marL="514350" indent="-514350" algn="just" eaLnBrk="1" hangingPunct="1">
              <a:spcBef>
                <a:spcPct val="0"/>
              </a:spcBef>
              <a:buFontTx/>
              <a:buNone/>
            </a:pPr>
            <a:endParaRPr lang="en-US" altLang="en-US" sz="2800" dirty="0" smtClean="0">
              <a:cs typeface="Times New Roman" panose="02020603050405020304" pitchFamily="18" charset="0"/>
            </a:endParaRPr>
          </a:p>
          <a:p>
            <a:pPr marL="514350" indent="-514350" algn="just" eaLnBrk="1" hangingPunct="1">
              <a:spcBef>
                <a:spcPct val="0"/>
              </a:spcBef>
              <a:buFontTx/>
              <a:buNone/>
            </a:pPr>
            <a:r>
              <a:rPr lang="en-US" altLang="en-US" sz="2800" dirty="0" smtClean="0">
                <a:cs typeface="Times New Roman" panose="02020603050405020304" pitchFamily="18" charset="0"/>
              </a:rPr>
              <a:t>Choose the society that is best for your grandchild.</a:t>
            </a:r>
          </a:p>
          <a:p>
            <a:pPr marL="514350" indent="-514350" algn="just" eaLnBrk="1" hangingPunct="1">
              <a:spcBef>
                <a:spcPct val="0"/>
              </a:spcBef>
              <a:buFontTx/>
              <a:buNone/>
            </a:pPr>
            <a:endParaRPr lang="en-US" altLang="en-US" sz="2800" dirty="0" smtClean="0">
              <a:cs typeface="Times New Roman" panose="02020603050405020304" pitchFamily="18" charset="0"/>
            </a:endParaRPr>
          </a:p>
          <a:p>
            <a:pPr marL="514350" indent="-514350" algn="just" eaLnBrk="1" hangingPunct="1">
              <a:spcBef>
                <a:spcPct val="0"/>
              </a:spcBef>
              <a:buFontTx/>
              <a:buNone/>
            </a:pPr>
            <a:r>
              <a:rPr lang="en-US" altLang="en-US" sz="2800" dirty="0" smtClean="0">
                <a:cs typeface="Times New Roman" panose="02020603050405020304" pitchFamily="18" charset="0"/>
              </a:rPr>
              <a:t> Respondents were also told that they </a:t>
            </a:r>
            <a:r>
              <a:rPr lang="en-US" altLang="en-US" sz="2800" b="1" dirty="0" smtClean="0">
                <a:cs typeface="Times New Roman" panose="02020603050405020304" pitchFamily="18" charset="0"/>
              </a:rPr>
              <a:t>did not know their grandchild’s position</a:t>
            </a:r>
            <a:r>
              <a:rPr lang="en-US" altLang="en-US" sz="2800" dirty="0" smtClean="0">
                <a:cs typeface="Times New Roman" panose="02020603050405020304" pitchFamily="18" charset="0"/>
              </a:rPr>
              <a:t> in the income distribution, and that they should place equal probability on all outcomes. </a:t>
            </a:r>
            <a:endParaRPr lang="el-GR" altLang="en-US" sz="2800" dirty="0" smtClean="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body" idx="1"/>
          </p:nvPr>
        </p:nvSpPr>
        <p:spPr>
          <a:xfrm>
            <a:off x="323850" y="188913"/>
            <a:ext cx="8280400" cy="5761037"/>
          </a:xfrm>
        </p:spPr>
        <p:txBody>
          <a:bodyPr/>
          <a:lstStyle/>
          <a:p>
            <a:pPr marL="514350" indent="-514350" algn="just" eaLnBrk="1" hangingPunct="1">
              <a:spcBef>
                <a:spcPct val="0"/>
              </a:spcBef>
              <a:buFontTx/>
              <a:buNone/>
            </a:pPr>
            <a:r>
              <a:rPr lang="en-US" altLang="en-US" smtClean="0">
                <a:cs typeface="Times New Roman" panose="02020603050405020304" pitchFamily="18" charset="0"/>
              </a:rPr>
              <a:t>The more inequality-averse the individual is, the more they are willing to trade-off expected income in order to achieve a more equal income distribution. </a:t>
            </a:r>
          </a:p>
          <a:p>
            <a:pPr marL="514350" indent="-514350" eaLnBrk="1" hangingPunct="1">
              <a:spcBef>
                <a:spcPct val="0"/>
              </a:spcBef>
              <a:buFontTx/>
              <a:buNone/>
            </a:pPr>
            <a:endParaRPr lang="en-US" altLang="en-US" smtClean="0">
              <a:cs typeface="Times New Roman" panose="02020603050405020304" pitchFamily="18" charset="0"/>
            </a:endParaRPr>
          </a:p>
          <a:p>
            <a:pPr marL="514350" indent="-514350" algn="just" eaLnBrk="1" hangingPunct="1">
              <a:spcBef>
                <a:spcPct val="0"/>
              </a:spcBef>
              <a:buFontTx/>
              <a:buNone/>
            </a:pPr>
            <a:r>
              <a:rPr lang="en-US" altLang="en-US" smtClean="0">
                <a:cs typeface="Times New Roman" panose="02020603050405020304" pitchFamily="18" charset="0"/>
              </a:rPr>
              <a:t>Individuals do exhibit a considerable amount of inequality aversion in these experiments</a:t>
            </a:r>
            <a:endParaRPr lang="el-GR" altLang="en-US" smtClean="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body" idx="1"/>
          </p:nvPr>
        </p:nvSpPr>
        <p:spPr>
          <a:xfrm>
            <a:off x="250825" y="260350"/>
            <a:ext cx="8280400" cy="5761038"/>
          </a:xfrm>
        </p:spPr>
        <p:txBody>
          <a:bodyPr/>
          <a:lstStyle/>
          <a:p>
            <a:pPr marL="514350" indent="-514350" algn="just" eaLnBrk="1" hangingPunct="1">
              <a:spcBef>
                <a:spcPct val="0"/>
              </a:spcBef>
              <a:buFontTx/>
              <a:buNone/>
            </a:pPr>
            <a:r>
              <a:rPr lang="en-US" altLang="en-US" sz="2800" smtClean="0">
                <a:cs typeface="Times New Roman" panose="02020603050405020304" pitchFamily="18" charset="0"/>
              </a:rPr>
              <a:t>2) Do people even agree with the basic axioms of inequality measurement? Test the Pigou-Dalton transfer principle. The seminal book is this area is Amiel and Cowell (1999). </a:t>
            </a:r>
          </a:p>
          <a:p>
            <a:pPr marL="514350" indent="-514350" eaLnBrk="1" hangingPunct="1">
              <a:spcBef>
                <a:spcPct val="0"/>
              </a:spcBef>
              <a:buFontTx/>
              <a:buNone/>
            </a:pPr>
            <a:endParaRPr lang="en-US" altLang="en-US" sz="2800" smtClean="0">
              <a:cs typeface="Times New Roman" panose="02020603050405020304" pitchFamily="18" charset="0"/>
            </a:endParaRPr>
          </a:p>
          <a:p>
            <a:pPr marL="514350" indent="-514350" algn="just" eaLnBrk="1" hangingPunct="1">
              <a:spcBef>
                <a:spcPct val="0"/>
              </a:spcBef>
              <a:buFontTx/>
              <a:buNone/>
            </a:pPr>
            <a:r>
              <a:rPr lang="en-GB" altLang="en-US" sz="2800" smtClean="0">
                <a:solidFill>
                  <a:srgbClr val="FF0000"/>
                </a:solidFill>
                <a:cs typeface="Times New Roman" panose="02020603050405020304" pitchFamily="18" charset="0"/>
              </a:rPr>
              <a:t>Verbal experiment:</a:t>
            </a:r>
          </a:p>
          <a:p>
            <a:pPr marL="514350" indent="-514350" algn="just" eaLnBrk="1" hangingPunct="1">
              <a:spcBef>
                <a:spcPct val="0"/>
              </a:spcBef>
              <a:buFontTx/>
              <a:buNone/>
            </a:pPr>
            <a:endParaRPr lang="en-GB" altLang="en-US" sz="2800" smtClean="0">
              <a:solidFill>
                <a:srgbClr val="FF0000"/>
              </a:solidFill>
              <a:cs typeface="Times New Roman" panose="02020603050405020304" pitchFamily="18" charset="0"/>
            </a:endParaRPr>
          </a:p>
          <a:p>
            <a:pPr marL="514350" indent="-514350" algn="just" eaLnBrk="1" hangingPunct="1">
              <a:spcBef>
                <a:spcPct val="0"/>
              </a:spcBef>
              <a:buFontTx/>
              <a:buNone/>
            </a:pPr>
            <a:r>
              <a:rPr lang="en-GB" altLang="en-US" sz="2800" smtClean="0">
                <a:cs typeface="Times New Roman" panose="02020603050405020304" pitchFamily="18" charset="0"/>
              </a:rPr>
              <a:t>“</a:t>
            </a:r>
            <a:r>
              <a:rPr lang="en-GB" altLang="en-US" sz="2800" i="1" smtClean="0">
                <a:cs typeface="Times New Roman" panose="02020603050405020304" pitchFamily="18" charset="0"/>
              </a:rPr>
              <a:t>Suppose we transfer income from a person who has more income to a person who has less, without changing anyone else’s income. After the transfer the person who formerly has more still has more.</a:t>
            </a:r>
            <a:r>
              <a:rPr lang="en-GB" altLang="en-US" sz="2800" smtClean="0">
                <a:cs typeface="Times New Roman" panose="02020603050405020304" pitchFamily="18" charset="0"/>
              </a:rPr>
              <a:t>”</a:t>
            </a:r>
            <a:endParaRPr lang="el-GR" altLang="en-US" sz="2800" smtClean="0">
              <a:cs typeface="Times New Roman" panose="02020603050405020304" pitchFamily="18" charset="0"/>
            </a:endParaRPr>
          </a:p>
          <a:p>
            <a:pPr marL="514350" indent="-514350" eaLnBrk="1" hangingPunct="1">
              <a:spcBef>
                <a:spcPct val="0"/>
              </a:spcBef>
              <a:buFontTx/>
              <a:buNone/>
            </a:pPr>
            <a:endParaRPr lang="en-US" altLang="en-US" sz="2800" smtClean="0">
              <a:cs typeface="Times New Roman" panose="02020603050405020304" pitchFamily="18" charset="0"/>
            </a:endParaRPr>
          </a:p>
          <a:p>
            <a:pPr marL="514350" indent="-514350" eaLnBrk="1" hangingPunct="1">
              <a:spcBef>
                <a:spcPct val="0"/>
              </a:spcBef>
              <a:buFontTx/>
              <a:buNone/>
            </a:pPr>
            <a:r>
              <a:rPr lang="en-US" altLang="en-US" sz="2800" smtClean="0">
                <a:cs typeface="Times New Roman" panose="02020603050405020304" pitchFamily="18" charset="0"/>
              </a:rPr>
              <a:t>60% agree that this reduces inequality. </a:t>
            </a:r>
            <a:endParaRPr lang="en-GB" altLang="en-US" sz="2800" smtClean="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avec flèche 3"/>
          <p:cNvCxnSpPr/>
          <p:nvPr/>
        </p:nvCxnSpPr>
        <p:spPr>
          <a:xfrm flipV="1">
            <a:off x="539552" y="908720"/>
            <a:ext cx="0" cy="4608512"/>
          </a:xfrm>
          <a:prstGeom prst="straightConnector1">
            <a:avLst/>
          </a:prstGeom>
          <a:ln w="34925">
            <a:tailEnd type="triangle"/>
          </a:ln>
        </p:spPr>
        <p:style>
          <a:lnRef idx="1">
            <a:schemeClr val="accent1"/>
          </a:lnRef>
          <a:fillRef idx="0">
            <a:schemeClr val="accent1"/>
          </a:fillRef>
          <a:effectRef idx="0">
            <a:schemeClr val="accent1"/>
          </a:effectRef>
          <a:fontRef idx="minor">
            <a:schemeClr val="tx1"/>
          </a:fontRef>
        </p:style>
      </p:cxnSp>
      <p:cxnSp>
        <p:nvCxnSpPr>
          <p:cNvPr id="6" name="Connecteur droit avec flèche 5"/>
          <p:cNvCxnSpPr/>
          <p:nvPr/>
        </p:nvCxnSpPr>
        <p:spPr>
          <a:xfrm>
            <a:off x="539552" y="5517232"/>
            <a:ext cx="7344816"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36512" y="692696"/>
            <a:ext cx="432048" cy="523220"/>
          </a:xfrm>
          <a:prstGeom prst="rect">
            <a:avLst/>
          </a:prstGeom>
          <a:noFill/>
        </p:spPr>
        <p:txBody>
          <a:bodyPr wrap="square" rtlCol="0">
            <a:spAutoFit/>
          </a:bodyPr>
          <a:lstStyle/>
          <a:p>
            <a:r>
              <a:rPr lang="en-GB" sz="2800" dirty="0" smtClean="0">
                <a:latin typeface="Times New Roman" panose="02020603050405020304" pitchFamily="18" charset="0"/>
                <a:cs typeface="Times New Roman" panose="02020603050405020304" pitchFamily="18" charset="0"/>
              </a:rPr>
              <a:t>W</a:t>
            </a:r>
            <a:endParaRPr lang="fr-FR" sz="2800" dirty="0">
              <a:latin typeface="Times New Roman" panose="02020603050405020304" pitchFamily="18" charset="0"/>
              <a:cs typeface="Times New Roman" panose="02020603050405020304" pitchFamily="18" charset="0"/>
            </a:endParaRPr>
          </a:p>
        </p:txBody>
      </p:sp>
      <p:sp>
        <p:nvSpPr>
          <p:cNvPr id="8" name="ZoneTexte 7"/>
          <p:cNvSpPr txBox="1"/>
          <p:nvPr/>
        </p:nvSpPr>
        <p:spPr>
          <a:xfrm>
            <a:off x="6732240" y="5661248"/>
            <a:ext cx="2016224" cy="523220"/>
          </a:xfrm>
          <a:prstGeom prst="rect">
            <a:avLst/>
          </a:prstGeom>
          <a:noFill/>
        </p:spPr>
        <p:txBody>
          <a:bodyPr wrap="square" rtlCol="0">
            <a:spAutoFit/>
          </a:bodyPr>
          <a:lstStyle/>
          <a:p>
            <a:r>
              <a:rPr lang="en-GB" sz="2800" dirty="0" smtClean="0">
                <a:latin typeface="Times New Roman" panose="02020603050405020304" pitchFamily="18" charset="0"/>
                <a:cs typeface="Times New Roman" panose="02020603050405020304" pitchFamily="18" charset="0"/>
              </a:rPr>
              <a:t>Inequality </a:t>
            </a:r>
            <a:endParaRPr lang="fr-FR" sz="2800" dirty="0">
              <a:latin typeface="Times New Roman" panose="02020603050405020304" pitchFamily="18" charset="0"/>
              <a:cs typeface="Times New Roman" panose="02020603050405020304" pitchFamily="18" charset="0"/>
            </a:endParaRPr>
          </a:p>
        </p:txBody>
      </p:sp>
      <p:sp>
        <p:nvSpPr>
          <p:cNvPr id="2" name="ZoneTexte 1"/>
          <p:cNvSpPr txBox="1"/>
          <p:nvPr/>
        </p:nvSpPr>
        <p:spPr>
          <a:xfrm>
            <a:off x="179512" y="116632"/>
            <a:ext cx="8928992" cy="584775"/>
          </a:xfrm>
          <a:prstGeom prst="rect">
            <a:avLst/>
          </a:prstGeom>
          <a:noFill/>
        </p:spPr>
        <p:txBody>
          <a:bodyPr wrap="square" rtlCol="0">
            <a:spAutoFit/>
          </a:bodyPr>
          <a:lstStyle/>
          <a:p>
            <a:r>
              <a:rPr lang="en-GB" sz="3200" dirty="0" smtClean="0">
                <a:latin typeface="Times New Roman" panose="02020603050405020304" pitchFamily="18" charset="0"/>
                <a:cs typeface="Times New Roman" panose="02020603050405020304" pitchFamily="18" charset="0"/>
              </a:rPr>
              <a:t>So holding the size of the pie to be shared constant: </a:t>
            </a:r>
            <a:endParaRPr lang="fr-FR" sz="3200" dirty="0">
              <a:latin typeface="Times New Roman" panose="02020603050405020304" pitchFamily="18" charset="0"/>
              <a:cs typeface="Times New Roman" panose="02020603050405020304" pitchFamily="18" charset="0"/>
            </a:endParaRPr>
          </a:p>
        </p:txBody>
      </p:sp>
      <p:cxnSp>
        <p:nvCxnSpPr>
          <p:cNvPr id="5" name="Connecteur droit 4"/>
          <p:cNvCxnSpPr/>
          <p:nvPr/>
        </p:nvCxnSpPr>
        <p:spPr>
          <a:xfrm>
            <a:off x="971600" y="980728"/>
            <a:ext cx="6768752" cy="4032448"/>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107504" y="6165304"/>
            <a:ext cx="8928992" cy="584775"/>
          </a:xfrm>
          <a:prstGeom prst="rect">
            <a:avLst/>
          </a:prstGeom>
          <a:noFill/>
        </p:spPr>
        <p:txBody>
          <a:bodyPr wrap="square" rtlCol="0">
            <a:spAutoFit/>
          </a:bodyPr>
          <a:lstStyle/>
          <a:p>
            <a:r>
              <a:rPr lang="en-GB" sz="3200" dirty="0" smtClean="0">
                <a:latin typeface="Times New Roman" panose="02020603050405020304" pitchFamily="18" charset="0"/>
                <a:cs typeface="Times New Roman" panose="02020603050405020304" pitchFamily="18" charset="0"/>
              </a:rPr>
              <a:t>We have inequality aversion</a:t>
            </a:r>
            <a:endParaRPr lang="fr-F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441719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body" idx="1"/>
          </p:nvPr>
        </p:nvSpPr>
        <p:spPr>
          <a:xfrm>
            <a:off x="250825" y="260350"/>
            <a:ext cx="8280400" cy="5761038"/>
          </a:xfrm>
        </p:spPr>
        <p:txBody>
          <a:bodyPr/>
          <a:lstStyle/>
          <a:p>
            <a:pPr marL="514350" indent="-514350" algn="just" eaLnBrk="1" hangingPunct="1">
              <a:spcBef>
                <a:spcPct val="0"/>
              </a:spcBef>
              <a:buFontTx/>
              <a:buNone/>
              <a:defRPr/>
            </a:pPr>
            <a:r>
              <a:rPr lang="en-GB" altLang="en-US" sz="2800" dirty="0" smtClean="0">
                <a:solidFill>
                  <a:srgbClr val="FF0000"/>
                </a:solidFill>
                <a:cs typeface="Times New Roman" pitchFamily="18" charset="0"/>
              </a:rPr>
              <a:t>Numerical experiment:</a:t>
            </a:r>
          </a:p>
          <a:p>
            <a:pPr marL="514350" indent="-514350" algn="just" eaLnBrk="1" hangingPunct="1">
              <a:spcBef>
                <a:spcPct val="0"/>
              </a:spcBef>
              <a:buFontTx/>
              <a:buNone/>
              <a:defRPr/>
            </a:pPr>
            <a:endParaRPr lang="en-GB" altLang="en-US" sz="2800" dirty="0" smtClean="0">
              <a:cs typeface="Times New Roman" pitchFamily="18" charset="0"/>
            </a:endParaRPr>
          </a:p>
          <a:p>
            <a:pPr marL="514350" indent="-514350" algn="just" eaLnBrk="1" hangingPunct="1">
              <a:spcBef>
                <a:spcPct val="0"/>
              </a:spcBef>
              <a:buFontTx/>
              <a:buNone/>
              <a:defRPr/>
            </a:pPr>
            <a:r>
              <a:rPr lang="en-US" altLang="en-US" sz="2800" dirty="0" smtClean="0">
                <a:cs typeface="Times New Roman" pitchFamily="18" charset="0"/>
              </a:rPr>
              <a:t>Consider two income distributions:</a:t>
            </a:r>
            <a:endParaRPr lang="el-GR" altLang="en-US" sz="2800" dirty="0" smtClean="0">
              <a:cs typeface="Times New Roman" pitchFamily="18" charset="0"/>
            </a:endParaRPr>
          </a:p>
          <a:p>
            <a:pPr marL="514350" indent="-514350" eaLnBrk="1" hangingPunct="1">
              <a:spcBef>
                <a:spcPct val="0"/>
              </a:spcBef>
              <a:buFontTx/>
              <a:buNone/>
              <a:defRPr/>
            </a:pPr>
            <a:endParaRPr lang="en-US" altLang="en-US" sz="2800" dirty="0" smtClean="0">
              <a:cs typeface="Times New Roman" pitchFamily="18" charset="0"/>
            </a:endParaRPr>
          </a:p>
          <a:p>
            <a:pPr marL="514350" indent="-514350" algn="just" eaLnBrk="1" hangingPunct="1">
              <a:spcBef>
                <a:spcPct val="0"/>
              </a:spcBef>
              <a:buFontTx/>
              <a:buNone/>
              <a:defRPr/>
            </a:pPr>
            <a:r>
              <a:rPr lang="en-GB" altLang="en-US" sz="2800" dirty="0" smtClean="0">
                <a:cs typeface="Times New Roman" pitchFamily="18" charset="0"/>
              </a:rPr>
              <a:t>Society A = (l, 4, 7, 10, 13) </a:t>
            </a:r>
          </a:p>
          <a:p>
            <a:pPr marL="514350" indent="-514350" algn="just" eaLnBrk="1" hangingPunct="1">
              <a:spcBef>
                <a:spcPct val="0"/>
              </a:spcBef>
              <a:buFontTx/>
              <a:buNone/>
              <a:defRPr/>
            </a:pPr>
            <a:endParaRPr lang="en-GB" altLang="en-US" sz="2800" dirty="0" smtClean="0">
              <a:cs typeface="Times New Roman" pitchFamily="18" charset="0"/>
            </a:endParaRPr>
          </a:p>
          <a:p>
            <a:pPr marL="514350" indent="-514350" algn="just" eaLnBrk="1" hangingPunct="1">
              <a:spcBef>
                <a:spcPct val="0"/>
              </a:spcBef>
              <a:buFontTx/>
              <a:buNone/>
              <a:defRPr/>
            </a:pPr>
            <a:r>
              <a:rPr lang="en-GB" altLang="en-US" sz="2800" dirty="0" smtClean="0">
                <a:cs typeface="Times New Roman" pitchFamily="18" charset="0"/>
              </a:rPr>
              <a:t>Society B = (l, 5, 6, 10, 13).</a:t>
            </a:r>
          </a:p>
          <a:p>
            <a:pPr marL="514350" indent="-514350" algn="just" eaLnBrk="1" hangingPunct="1">
              <a:spcBef>
                <a:spcPct val="0"/>
              </a:spcBef>
              <a:buFontTx/>
              <a:buNone/>
              <a:defRPr/>
            </a:pPr>
            <a:endParaRPr lang="en-US" altLang="en-US" sz="2800" dirty="0" smtClean="0">
              <a:cs typeface="Times New Roman" pitchFamily="18" charset="0"/>
            </a:endParaRPr>
          </a:p>
          <a:p>
            <a:pPr marL="0" indent="0" eaLnBrk="1" hangingPunct="1">
              <a:spcBef>
                <a:spcPct val="0"/>
              </a:spcBef>
              <a:buFontTx/>
              <a:buNone/>
              <a:defRPr/>
            </a:pPr>
            <a:r>
              <a:rPr lang="en-US" altLang="en-US" sz="2800" dirty="0" smtClean="0">
                <a:cs typeface="Times New Roman" pitchFamily="18" charset="0"/>
              </a:rPr>
              <a:t>Only 1/3 agree that Society B is more equal than Society A (even though the “transfer” between the two corresponds to the </a:t>
            </a:r>
            <a:r>
              <a:rPr lang="en-US" altLang="en-US" sz="2800" dirty="0" err="1" smtClean="0">
                <a:cs typeface="Times New Roman" pitchFamily="18" charset="0"/>
              </a:rPr>
              <a:t>Pigou</a:t>
            </a:r>
            <a:r>
              <a:rPr lang="en-US" altLang="en-US" sz="2800" dirty="0" smtClean="0">
                <a:cs typeface="Times New Roman" pitchFamily="18" charset="0"/>
              </a:rPr>
              <a:t>-Dalton principle)</a:t>
            </a:r>
          </a:p>
          <a:p>
            <a:pPr marL="0" indent="0" algn="just" eaLnBrk="1" hangingPunct="1">
              <a:spcBef>
                <a:spcPct val="0"/>
              </a:spcBef>
              <a:buFontTx/>
              <a:buNone/>
              <a:defRPr/>
            </a:pPr>
            <a:endParaRPr lang="en-US" altLang="en-US" sz="2800" dirty="0" smtClean="0">
              <a:cs typeface="Times New Roman" pitchFamily="18" charset="0"/>
            </a:endParaRPr>
          </a:p>
          <a:p>
            <a:pPr marL="0" indent="0" algn="just" eaLnBrk="1" hangingPunct="1">
              <a:spcBef>
                <a:spcPct val="0"/>
              </a:spcBef>
              <a:buFontTx/>
              <a:buNone/>
              <a:defRPr/>
            </a:pPr>
            <a:r>
              <a:rPr lang="en-US" altLang="en-US" sz="2800" dirty="0" smtClean="0">
                <a:cs typeface="Times New Roman" pitchFamily="18" charset="0"/>
              </a:rPr>
              <a:t>Individuals think of falling income inequality in Robin Hood terms (and perhaps also of rising inequality in Sheriff of Nottingham terms)</a:t>
            </a:r>
            <a:endParaRPr lang="en-GB" altLang="en-US" sz="2800" dirty="0" smtClean="0">
              <a:cs typeface="Times New Roman" pitchFamily="18"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body" idx="1"/>
          </p:nvPr>
        </p:nvSpPr>
        <p:spPr>
          <a:xfrm>
            <a:off x="179388" y="260350"/>
            <a:ext cx="8713787" cy="5400675"/>
          </a:xfrm>
        </p:spPr>
        <p:txBody>
          <a:bodyPr/>
          <a:lstStyle/>
          <a:p>
            <a:pPr marL="533400" indent="-533400" algn="ctr" eaLnBrk="1" hangingPunct="1">
              <a:buFontTx/>
              <a:buNone/>
            </a:pPr>
            <a:r>
              <a:rPr lang="en-GB" altLang="en-US" smtClean="0">
                <a:solidFill>
                  <a:srgbClr val="FF0000"/>
                </a:solidFill>
              </a:rPr>
              <a:t>What is then the sum total of own income, income comparisons, and the normative evidence?</a:t>
            </a:r>
            <a:endParaRPr lang="en-GB" altLang="en-US" smtClean="0"/>
          </a:p>
          <a:p>
            <a:pPr marL="533400" indent="-533400" eaLnBrk="1" hangingPunct="1">
              <a:buFontTx/>
              <a:buNone/>
            </a:pPr>
            <a:endParaRPr lang="en-US" altLang="en-US" smtClean="0"/>
          </a:p>
          <a:p>
            <a:pPr marL="533400" indent="-533400" eaLnBrk="1" hangingPunct="1">
              <a:buFontTx/>
              <a:buNone/>
            </a:pPr>
            <a:r>
              <a:rPr lang="en-GB" altLang="en-US" smtClean="0"/>
              <a:t>Inequality and well-being</a:t>
            </a:r>
          </a:p>
          <a:p>
            <a:pPr marL="533400" indent="-533400" eaLnBrk="1" hangingPunct="1">
              <a:buFontTx/>
              <a:buNone/>
            </a:pPr>
            <a:r>
              <a:rPr lang="en-US" altLang="en-US" smtClean="0"/>
              <a:t>There are many equations estimated such as:</a:t>
            </a:r>
            <a:endParaRPr lang="en-GB" altLang="en-US" smtClean="0"/>
          </a:p>
          <a:p>
            <a:pPr marL="533400" indent="-533400" eaLnBrk="1" hangingPunct="1">
              <a:buFontTx/>
              <a:buNone/>
            </a:pPr>
            <a:endParaRPr lang="en-GB" altLang="en-US" smtClean="0"/>
          </a:p>
        </p:txBody>
      </p:sp>
      <p:pic>
        <p:nvPicPr>
          <p:cNvPr id="86019" name="Picture 3"/>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27088" y="5184775"/>
            <a:ext cx="76327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body" idx="1"/>
          </p:nvPr>
        </p:nvSpPr>
        <p:spPr>
          <a:xfrm>
            <a:off x="71438" y="260350"/>
            <a:ext cx="8893175" cy="5761038"/>
          </a:xfrm>
        </p:spPr>
        <p:txBody>
          <a:bodyPr/>
          <a:lstStyle/>
          <a:p>
            <a:pPr eaLnBrk="1" hangingPunct="1">
              <a:lnSpc>
                <a:spcPct val="90000"/>
              </a:lnSpc>
              <a:spcBef>
                <a:spcPct val="0"/>
              </a:spcBef>
              <a:buFontTx/>
              <a:buNone/>
              <a:defRPr/>
            </a:pPr>
            <a:r>
              <a:rPr lang="en-US" i="1" dirty="0" err="1" smtClean="0"/>
              <a:t>Ineq</a:t>
            </a:r>
            <a:r>
              <a:rPr lang="en-US" dirty="0" smtClean="0"/>
              <a:t> here is almost always Gini.</a:t>
            </a:r>
          </a:p>
          <a:p>
            <a:pPr eaLnBrk="1" hangingPunct="1">
              <a:lnSpc>
                <a:spcPct val="90000"/>
              </a:lnSpc>
              <a:spcBef>
                <a:spcPct val="0"/>
              </a:spcBef>
              <a:buFontTx/>
              <a:buNone/>
              <a:defRPr/>
            </a:pPr>
            <a:endParaRPr lang="en-US" dirty="0" smtClean="0"/>
          </a:p>
          <a:p>
            <a:pPr eaLnBrk="1" hangingPunct="1">
              <a:lnSpc>
                <a:spcPct val="90000"/>
              </a:lnSpc>
              <a:spcBef>
                <a:spcPct val="0"/>
              </a:spcBef>
              <a:buFontTx/>
              <a:buNone/>
              <a:defRPr/>
            </a:pPr>
            <a:r>
              <a:rPr lang="en-US" dirty="0" smtClean="0"/>
              <a:t>Table 1 in our chapter provides a representative sample of estimation results for </a:t>
            </a:r>
            <a:r>
              <a:rPr lang="el-GR" dirty="0" smtClean="0">
                <a:cs typeface="Times New Roman" pitchFamily="18" charset="0"/>
              </a:rPr>
              <a:t>γ</a:t>
            </a:r>
            <a:r>
              <a:rPr lang="en-US" dirty="0" smtClean="0">
                <a:cs typeface="Times New Roman" pitchFamily="18" charset="0"/>
              </a:rPr>
              <a:t> above.</a:t>
            </a:r>
          </a:p>
          <a:p>
            <a:pPr eaLnBrk="1" hangingPunct="1">
              <a:lnSpc>
                <a:spcPct val="90000"/>
              </a:lnSpc>
              <a:spcBef>
                <a:spcPct val="0"/>
              </a:spcBef>
              <a:buFontTx/>
              <a:buNone/>
              <a:defRPr/>
            </a:pPr>
            <a:endParaRPr lang="en-US" dirty="0" smtClean="0">
              <a:cs typeface="Times New Roman" pitchFamily="18" charset="0"/>
            </a:endParaRPr>
          </a:p>
          <a:p>
            <a:pPr eaLnBrk="1" hangingPunct="1">
              <a:lnSpc>
                <a:spcPct val="90000"/>
              </a:lnSpc>
              <a:spcBef>
                <a:spcPct val="0"/>
              </a:spcBef>
              <a:buFontTx/>
              <a:buNone/>
              <a:defRPr/>
            </a:pPr>
            <a:r>
              <a:rPr lang="en-US" dirty="0" smtClean="0">
                <a:cs typeface="Times New Roman" pitchFamily="18" charset="0"/>
              </a:rPr>
              <a:t>There are 27 rows:</a:t>
            </a:r>
          </a:p>
          <a:p>
            <a:pPr marL="723900" indent="-723900" eaLnBrk="1" hangingPunct="1">
              <a:lnSpc>
                <a:spcPct val="90000"/>
              </a:lnSpc>
              <a:spcBef>
                <a:spcPct val="0"/>
              </a:spcBef>
              <a:buFont typeface="Arial" pitchFamily="34" charset="0"/>
              <a:buChar char="•"/>
              <a:defRPr/>
            </a:pPr>
            <a:r>
              <a:rPr lang="en-US" dirty="0" smtClean="0">
                <a:cs typeface="Times New Roman" pitchFamily="18" charset="0"/>
              </a:rPr>
              <a:t>In 14 </a:t>
            </a:r>
            <a:r>
              <a:rPr lang="el-GR" dirty="0" smtClean="0">
                <a:cs typeface="Times New Roman" pitchFamily="18" charset="0"/>
              </a:rPr>
              <a:t>γ</a:t>
            </a:r>
            <a:r>
              <a:rPr lang="en-US" dirty="0" smtClean="0">
                <a:cs typeface="Times New Roman" pitchFamily="18" charset="0"/>
              </a:rPr>
              <a:t> is &lt; 0</a:t>
            </a:r>
          </a:p>
          <a:p>
            <a:pPr marL="723900" indent="-723900" eaLnBrk="1" hangingPunct="1">
              <a:lnSpc>
                <a:spcPct val="90000"/>
              </a:lnSpc>
              <a:spcBef>
                <a:spcPct val="0"/>
              </a:spcBef>
              <a:buFont typeface="Arial" pitchFamily="34" charset="0"/>
              <a:buChar char="•"/>
              <a:defRPr/>
            </a:pPr>
            <a:r>
              <a:rPr lang="en-US" dirty="0" smtClean="0">
                <a:cs typeface="Times New Roman" pitchFamily="18" charset="0"/>
              </a:rPr>
              <a:t>In 5 it is &gt; 0</a:t>
            </a:r>
          </a:p>
          <a:p>
            <a:pPr marL="723900" indent="-723900" eaLnBrk="1" hangingPunct="1">
              <a:lnSpc>
                <a:spcPct val="90000"/>
              </a:lnSpc>
              <a:spcBef>
                <a:spcPct val="0"/>
              </a:spcBef>
              <a:buFont typeface="Arial" pitchFamily="34" charset="0"/>
              <a:buChar char="•"/>
              <a:defRPr/>
            </a:pPr>
            <a:r>
              <a:rPr lang="en-US" dirty="0" smtClean="0">
                <a:cs typeface="Times New Roman" pitchFamily="18" charset="0"/>
              </a:rPr>
              <a:t>In 6 it is = 0</a:t>
            </a:r>
          </a:p>
          <a:p>
            <a:pPr marL="723900" indent="-723900" eaLnBrk="1" hangingPunct="1">
              <a:lnSpc>
                <a:spcPct val="90000"/>
              </a:lnSpc>
              <a:spcBef>
                <a:spcPct val="0"/>
              </a:spcBef>
              <a:buFont typeface="Arial" pitchFamily="34" charset="0"/>
              <a:buChar char="•"/>
              <a:defRPr/>
            </a:pPr>
            <a:r>
              <a:rPr lang="en-US" dirty="0" smtClean="0">
                <a:cs typeface="Times New Roman" pitchFamily="18" charset="0"/>
              </a:rPr>
              <a:t>In one we don’t know</a:t>
            </a:r>
          </a:p>
          <a:p>
            <a:pPr marL="723900" indent="-723900" eaLnBrk="1" hangingPunct="1">
              <a:lnSpc>
                <a:spcPct val="90000"/>
              </a:lnSpc>
              <a:spcBef>
                <a:spcPct val="0"/>
              </a:spcBef>
              <a:buFont typeface="Arial" pitchFamily="34" charset="0"/>
              <a:buChar char="•"/>
              <a:defRPr/>
            </a:pPr>
            <a:r>
              <a:rPr lang="en-US" dirty="0" smtClean="0">
                <a:cs typeface="Times New Roman" pitchFamily="18" charset="0"/>
              </a:rPr>
              <a:t>And in the last, it is both positive and negative.</a:t>
            </a:r>
          </a:p>
          <a:p>
            <a:pPr eaLnBrk="1" hangingPunct="1">
              <a:lnSpc>
                <a:spcPct val="90000"/>
              </a:lnSpc>
              <a:spcBef>
                <a:spcPct val="0"/>
              </a:spcBef>
              <a:buFontTx/>
              <a:buNone/>
              <a:defRPr/>
            </a:pPr>
            <a:endParaRPr lang="en-US" dirty="0" smtClean="0">
              <a:cs typeface="Times New Roman" pitchFamily="18" charset="0"/>
            </a:endParaRPr>
          </a:p>
          <a:p>
            <a:pPr eaLnBrk="1" hangingPunct="1">
              <a:lnSpc>
                <a:spcPct val="90000"/>
              </a:lnSpc>
              <a:spcBef>
                <a:spcPct val="0"/>
              </a:spcBef>
              <a:buFontTx/>
              <a:buNone/>
              <a:defRPr/>
            </a:pPr>
            <a:r>
              <a:rPr lang="en-US" dirty="0" smtClean="0">
                <a:cs typeface="Times New Roman" pitchFamily="18" charset="0"/>
              </a:rPr>
              <a:t>Probably fair to say that this is inconclusive (</a:t>
            </a:r>
            <a:r>
              <a:rPr lang="en-US" dirty="0" smtClean="0">
                <a:solidFill>
                  <a:srgbClr val="FF0000"/>
                </a:solidFill>
                <a:cs typeface="Times New Roman" pitchFamily="18" charset="0"/>
              </a:rPr>
              <a:t>and beware of the Moulton correction!</a:t>
            </a:r>
            <a:r>
              <a:rPr lang="en-US" dirty="0" smtClean="0">
                <a:cs typeface="Times New Roman" pitchFamily="18" charset="0"/>
              </a:rPr>
              <a:t>).</a:t>
            </a:r>
            <a:endParaRPr lang="el-GR" dirty="0" smtClean="0">
              <a:cs typeface="Times New Roman" pitchFamily="18"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body" idx="1"/>
          </p:nvPr>
        </p:nvSpPr>
        <p:spPr>
          <a:xfrm>
            <a:off x="71438" y="260350"/>
            <a:ext cx="8893175" cy="5761038"/>
          </a:xfrm>
        </p:spPr>
        <p:txBody>
          <a:bodyPr/>
          <a:lstStyle/>
          <a:p>
            <a:pPr eaLnBrk="1" hangingPunct="1">
              <a:lnSpc>
                <a:spcPct val="90000"/>
              </a:lnSpc>
              <a:spcBef>
                <a:spcPct val="0"/>
              </a:spcBef>
              <a:buFontTx/>
              <a:buNone/>
            </a:pPr>
            <a:endParaRPr lang="en-US" altLang="fr-FR" sz="3600" smtClean="0"/>
          </a:p>
          <a:p>
            <a:pPr eaLnBrk="1" hangingPunct="1">
              <a:lnSpc>
                <a:spcPct val="90000"/>
              </a:lnSpc>
              <a:spcBef>
                <a:spcPct val="0"/>
              </a:spcBef>
              <a:buFontTx/>
              <a:buNone/>
            </a:pPr>
            <a:endParaRPr lang="en-US" altLang="fr-FR" sz="3600" smtClean="0"/>
          </a:p>
          <a:p>
            <a:pPr eaLnBrk="1" hangingPunct="1">
              <a:lnSpc>
                <a:spcPct val="90000"/>
              </a:lnSpc>
              <a:spcBef>
                <a:spcPct val="0"/>
              </a:spcBef>
              <a:buFontTx/>
              <a:buNone/>
            </a:pPr>
            <a:endParaRPr lang="en-US" altLang="fr-FR" sz="3600" smtClean="0"/>
          </a:p>
          <a:p>
            <a:pPr eaLnBrk="1" hangingPunct="1">
              <a:lnSpc>
                <a:spcPct val="90000"/>
              </a:lnSpc>
              <a:spcBef>
                <a:spcPct val="0"/>
              </a:spcBef>
              <a:buFontTx/>
              <a:buNone/>
            </a:pPr>
            <a:r>
              <a:rPr lang="en-US" altLang="fr-FR" sz="3600" smtClean="0"/>
              <a:t>This empirical ambiguity is unsurprising if we believe that the correlation picks up the effect of own absolute income, own relative income and “pure” (normative) attitudes to income inequality.</a:t>
            </a:r>
            <a:endParaRPr lang="en-US" altLang="fr-FR" sz="3600" smtClean="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body" idx="1"/>
          </p:nvPr>
        </p:nvSpPr>
        <p:spPr>
          <a:xfrm>
            <a:off x="323850" y="260350"/>
            <a:ext cx="8280400" cy="5761038"/>
          </a:xfrm>
        </p:spPr>
        <p:txBody>
          <a:bodyPr/>
          <a:lstStyle/>
          <a:p>
            <a:pPr eaLnBrk="1" hangingPunct="1">
              <a:lnSpc>
                <a:spcPct val="90000"/>
              </a:lnSpc>
              <a:spcBef>
                <a:spcPct val="0"/>
              </a:spcBef>
              <a:buFontTx/>
              <a:buNone/>
            </a:pPr>
            <a:r>
              <a:rPr lang="en-GB" altLang="en-US" b="1" i="1" smtClean="0"/>
              <a:t>Note 1</a:t>
            </a:r>
          </a:p>
          <a:p>
            <a:pPr eaLnBrk="1" hangingPunct="1">
              <a:lnSpc>
                <a:spcPct val="90000"/>
              </a:lnSpc>
              <a:spcBef>
                <a:spcPct val="0"/>
              </a:spcBef>
              <a:buFontTx/>
              <a:buNone/>
            </a:pPr>
            <a:endParaRPr lang="en-US" altLang="en-US" smtClean="0"/>
          </a:p>
          <a:p>
            <a:pPr algn="just" eaLnBrk="1" hangingPunct="1">
              <a:lnSpc>
                <a:spcPct val="90000"/>
              </a:lnSpc>
              <a:spcBef>
                <a:spcPct val="0"/>
              </a:spcBef>
              <a:buFontTx/>
              <a:buNone/>
            </a:pPr>
            <a:r>
              <a:rPr lang="en-US" altLang="en-US" smtClean="0"/>
              <a:t>Is the </a:t>
            </a:r>
            <a:r>
              <a:rPr lang="en-US" altLang="en-US" smtClean="0">
                <a:solidFill>
                  <a:srgbClr val="FF0000"/>
                </a:solidFill>
              </a:rPr>
              <a:t>Gini the “best” measure </a:t>
            </a:r>
            <a:r>
              <a:rPr lang="en-US" altLang="en-US" smtClean="0"/>
              <a:t>of the distribution for the normative evaluation? Gini moves relatively little over time, making multicollinearity a distinct possibility in cross-country work.</a:t>
            </a:r>
          </a:p>
          <a:p>
            <a:pPr algn="just" eaLnBrk="1" hangingPunct="1">
              <a:lnSpc>
                <a:spcPct val="90000"/>
              </a:lnSpc>
              <a:spcBef>
                <a:spcPct val="0"/>
              </a:spcBef>
              <a:buFontTx/>
              <a:buNone/>
            </a:pPr>
            <a:endParaRPr lang="en-US" altLang="en-US" smtClean="0"/>
          </a:p>
          <a:p>
            <a:pPr algn="just" eaLnBrk="1" hangingPunct="1">
              <a:lnSpc>
                <a:spcPct val="90000"/>
              </a:lnSpc>
              <a:spcBef>
                <a:spcPct val="0"/>
              </a:spcBef>
              <a:buFontTx/>
              <a:buNone/>
            </a:pPr>
            <a:r>
              <a:rPr lang="en-US" altLang="en-US" smtClean="0"/>
              <a:t>Others are possible, such as the income share of the top quintile, D9/D1, p95/p50, the percentage in poverty, or even rank in the income distribution.</a:t>
            </a:r>
          </a:p>
          <a:p>
            <a:pPr algn="just" eaLnBrk="1" hangingPunct="1">
              <a:lnSpc>
                <a:spcPct val="90000"/>
              </a:lnSpc>
              <a:spcBef>
                <a:spcPct val="0"/>
              </a:spcBef>
              <a:buFontTx/>
              <a:buNone/>
            </a:pPr>
            <a:endParaRPr lang="en-US" altLang="en-US" smtClean="0"/>
          </a:p>
          <a:p>
            <a:pPr algn="just" eaLnBrk="1" hangingPunct="1">
              <a:lnSpc>
                <a:spcPct val="90000"/>
              </a:lnSpc>
              <a:spcBef>
                <a:spcPct val="0"/>
              </a:spcBef>
              <a:buFontTx/>
              <a:buNone/>
            </a:pPr>
            <a:r>
              <a:rPr lang="en-US" altLang="en-US" smtClean="0">
                <a:solidFill>
                  <a:srgbClr val="FF0000"/>
                </a:solidFill>
              </a:rPr>
              <a:t>Most applied work doesn’t compare distribution measures</a:t>
            </a:r>
            <a:endParaRPr lang="en-GB" altLang="en-US" smtClean="0">
              <a:solidFill>
                <a:srgbClr val="FF0000"/>
              </a:solidFill>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body" idx="1"/>
          </p:nvPr>
        </p:nvSpPr>
        <p:spPr>
          <a:xfrm>
            <a:off x="323850" y="188913"/>
            <a:ext cx="8280400" cy="5761037"/>
          </a:xfrm>
        </p:spPr>
        <p:txBody>
          <a:bodyPr/>
          <a:lstStyle/>
          <a:p>
            <a:pPr eaLnBrk="1" hangingPunct="1">
              <a:lnSpc>
                <a:spcPct val="90000"/>
              </a:lnSpc>
              <a:spcBef>
                <a:spcPct val="0"/>
              </a:spcBef>
              <a:buFontTx/>
              <a:buNone/>
            </a:pPr>
            <a:r>
              <a:rPr lang="en-GB" altLang="en-US" sz="2800" b="1" i="1" dirty="0" smtClean="0"/>
              <a:t>Note 2</a:t>
            </a:r>
          </a:p>
          <a:p>
            <a:pPr eaLnBrk="1" hangingPunct="1">
              <a:lnSpc>
                <a:spcPct val="90000"/>
              </a:lnSpc>
              <a:spcBef>
                <a:spcPct val="0"/>
              </a:spcBef>
              <a:buFontTx/>
              <a:buNone/>
            </a:pPr>
            <a:endParaRPr lang="en-US" altLang="en-US" sz="2800" dirty="0" smtClean="0"/>
          </a:p>
          <a:p>
            <a:pPr eaLnBrk="1" hangingPunct="1">
              <a:lnSpc>
                <a:spcPct val="90000"/>
              </a:lnSpc>
              <a:spcBef>
                <a:spcPct val="0"/>
              </a:spcBef>
              <a:buFontTx/>
              <a:buNone/>
            </a:pPr>
            <a:r>
              <a:rPr lang="en-US" altLang="en-US" sz="2800" dirty="0" smtClean="0">
                <a:solidFill>
                  <a:srgbClr val="FF0000"/>
                </a:solidFill>
              </a:rPr>
              <a:t>Fairness and perceptions</a:t>
            </a:r>
            <a:r>
              <a:rPr lang="en-US" altLang="en-US" sz="2800" dirty="0" smtClean="0"/>
              <a:t>.</a:t>
            </a:r>
          </a:p>
          <a:p>
            <a:pPr eaLnBrk="1" hangingPunct="1">
              <a:lnSpc>
                <a:spcPct val="90000"/>
              </a:lnSpc>
              <a:spcBef>
                <a:spcPct val="0"/>
              </a:spcBef>
              <a:buFontTx/>
              <a:buNone/>
            </a:pPr>
            <a:endParaRPr lang="en-US" altLang="en-US" sz="2800" dirty="0" smtClean="0"/>
          </a:p>
          <a:p>
            <a:pPr algn="just" eaLnBrk="1" hangingPunct="1">
              <a:lnSpc>
                <a:spcPct val="90000"/>
              </a:lnSpc>
              <a:spcBef>
                <a:spcPct val="0"/>
              </a:spcBef>
              <a:buFontTx/>
              <a:buNone/>
            </a:pPr>
            <a:r>
              <a:rPr lang="en-US" altLang="en-US" sz="2800" dirty="0" smtClean="0"/>
              <a:t>Above measures of income are </a:t>
            </a:r>
            <a:r>
              <a:rPr lang="en-US" altLang="en-US" sz="2800" dirty="0" smtClean="0">
                <a:solidFill>
                  <a:srgbClr val="FF0000"/>
                </a:solidFill>
              </a:rPr>
              <a:t>objective</a:t>
            </a:r>
            <a:r>
              <a:rPr lang="en-US" altLang="en-US" sz="2800" dirty="0" smtClean="0"/>
              <a:t>: they measure what others in the society actually earn. This is of course not necessarily what individuals </a:t>
            </a:r>
            <a:r>
              <a:rPr lang="en-US" altLang="en-US" sz="2800" dirty="0" smtClean="0">
                <a:solidFill>
                  <a:srgbClr val="FF0000"/>
                </a:solidFill>
              </a:rPr>
              <a:t>believe </a:t>
            </a:r>
            <a:r>
              <a:rPr lang="en-US" altLang="en-US" sz="2800" dirty="0" smtClean="0"/>
              <a:t>that others earn.</a:t>
            </a:r>
          </a:p>
          <a:p>
            <a:pPr eaLnBrk="1" hangingPunct="1">
              <a:lnSpc>
                <a:spcPct val="90000"/>
              </a:lnSpc>
              <a:spcBef>
                <a:spcPct val="0"/>
              </a:spcBef>
              <a:buFontTx/>
              <a:buNone/>
            </a:pPr>
            <a:endParaRPr lang="en-US" altLang="en-US" sz="2800" dirty="0" smtClean="0">
              <a:cs typeface="Times New Roman" panose="02020603050405020304" pitchFamily="18" charset="0"/>
            </a:endParaRPr>
          </a:p>
          <a:p>
            <a:pPr eaLnBrk="1" hangingPunct="1">
              <a:lnSpc>
                <a:spcPct val="90000"/>
              </a:lnSpc>
              <a:spcBef>
                <a:spcPct val="0"/>
              </a:spcBef>
              <a:buFontTx/>
              <a:buNone/>
            </a:pPr>
            <a:r>
              <a:rPr lang="en-US" altLang="en-US" sz="2800" dirty="0" smtClean="0">
                <a:cs typeface="Times New Roman" panose="02020603050405020304" pitchFamily="18" charset="0"/>
              </a:rPr>
              <a:t>And their beliefs may not be correct</a:t>
            </a:r>
            <a:endParaRPr lang="en-US" altLang="en-US" sz="2800" dirty="0" smtClean="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body" idx="1"/>
          </p:nvPr>
        </p:nvSpPr>
        <p:spPr>
          <a:xfrm>
            <a:off x="323850" y="260350"/>
            <a:ext cx="8280400" cy="5761038"/>
          </a:xfrm>
        </p:spPr>
        <p:txBody>
          <a:bodyPr/>
          <a:lstStyle/>
          <a:p>
            <a:pPr algn="just" eaLnBrk="1" hangingPunct="1">
              <a:lnSpc>
                <a:spcPct val="90000"/>
              </a:lnSpc>
              <a:spcBef>
                <a:spcPct val="0"/>
              </a:spcBef>
              <a:buFontTx/>
              <a:buNone/>
            </a:pPr>
            <a:r>
              <a:rPr lang="en-US" altLang="en-US" sz="2800" smtClean="0"/>
              <a:t>How good is your perception of your home country’s income distribution?</a:t>
            </a:r>
          </a:p>
          <a:p>
            <a:pPr algn="just" eaLnBrk="1" hangingPunct="1">
              <a:lnSpc>
                <a:spcPct val="90000"/>
              </a:lnSpc>
              <a:spcBef>
                <a:spcPct val="0"/>
              </a:spcBef>
              <a:buFontTx/>
              <a:buNone/>
            </a:pPr>
            <a:endParaRPr lang="en-US" altLang="en-US" sz="2800" smtClean="0"/>
          </a:p>
          <a:p>
            <a:pPr algn="just" eaLnBrk="1" hangingPunct="1">
              <a:lnSpc>
                <a:spcPct val="90000"/>
              </a:lnSpc>
              <a:spcBef>
                <a:spcPct val="0"/>
              </a:spcBef>
              <a:buFontTx/>
              <a:buNone/>
            </a:pPr>
            <a:r>
              <a:rPr lang="en-GB" altLang="en-US" sz="2800" smtClean="0"/>
              <a:t>The OECD's new web-tool Compare your income allows you to see whether your perception is in line with reality. In only a few clicks, you can see where you fit in your country's income distribution.</a:t>
            </a:r>
          </a:p>
          <a:p>
            <a:pPr algn="just" eaLnBrk="1" hangingPunct="1">
              <a:lnSpc>
                <a:spcPct val="90000"/>
              </a:lnSpc>
              <a:spcBef>
                <a:spcPct val="0"/>
              </a:spcBef>
              <a:buFontTx/>
              <a:buNone/>
            </a:pPr>
            <a:endParaRPr lang="en-US" altLang="en-US" sz="2800" smtClean="0"/>
          </a:p>
          <a:p>
            <a:pPr algn="just" eaLnBrk="1" hangingPunct="1">
              <a:lnSpc>
                <a:spcPct val="90000"/>
              </a:lnSpc>
              <a:spcBef>
                <a:spcPct val="0"/>
              </a:spcBef>
              <a:buFontTx/>
              <a:buNone/>
            </a:pPr>
            <a:r>
              <a:rPr lang="en-GB" altLang="en-US" sz="2800" smtClean="0">
                <a:hlinkClick r:id="rId2"/>
              </a:rPr>
              <a:t>http://www.oecd.org/statistics/compare-your-income.htm</a:t>
            </a:r>
            <a:endParaRPr lang="en-GB" altLang="en-US" sz="2800" smtClean="0"/>
          </a:p>
          <a:p>
            <a:pPr algn="just" eaLnBrk="1" hangingPunct="1">
              <a:lnSpc>
                <a:spcPct val="90000"/>
              </a:lnSpc>
              <a:spcBef>
                <a:spcPct val="0"/>
              </a:spcBef>
              <a:buFontTx/>
              <a:buNone/>
            </a:pPr>
            <a:endParaRPr lang="en-GB" altLang="en-US" sz="2800" smtClean="0"/>
          </a:p>
          <a:p>
            <a:pPr algn="just" eaLnBrk="1" hangingPunct="1">
              <a:lnSpc>
                <a:spcPct val="90000"/>
              </a:lnSpc>
              <a:spcBef>
                <a:spcPct val="0"/>
              </a:spcBef>
              <a:buFontTx/>
              <a:buNone/>
            </a:pPr>
            <a:r>
              <a:rPr lang="en-GB" altLang="en-US" sz="2800" smtClean="0"/>
              <a:t>[Not telling you how well I did] </a:t>
            </a:r>
            <a:endParaRPr lang="en-US" altLang="en-US" sz="280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body" idx="1"/>
          </p:nvPr>
        </p:nvSpPr>
        <p:spPr>
          <a:xfrm>
            <a:off x="323850" y="188913"/>
            <a:ext cx="8280400" cy="6669087"/>
          </a:xfrm>
        </p:spPr>
        <p:txBody>
          <a:bodyPr/>
          <a:lstStyle/>
          <a:p>
            <a:pPr eaLnBrk="1" hangingPunct="1">
              <a:lnSpc>
                <a:spcPct val="90000"/>
              </a:lnSpc>
              <a:spcBef>
                <a:spcPct val="0"/>
              </a:spcBef>
              <a:buFontTx/>
              <a:buNone/>
            </a:pPr>
            <a:r>
              <a:rPr lang="en-GB" altLang="fr-FR" sz="2800" b="1" i="1" dirty="0" smtClean="0"/>
              <a:t>Note </a:t>
            </a:r>
            <a:r>
              <a:rPr lang="en-GB" altLang="fr-FR" sz="2800" b="1" i="1" dirty="0" smtClean="0"/>
              <a:t>3.</a:t>
            </a:r>
            <a:endParaRPr lang="en-GB" altLang="fr-FR" sz="2800" b="1" i="1" dirty="0" smtClean="0"/>
          </a:p>
          <a:p>
            <a:pPr eaLnBrk="1" hangingPunct="1">
              <a:lnSpc>
                <a:spcPct val="90000"/>
              </a:lnSpc>
              <a:spcBef>
                <a:spcPct val="0"/>
              </a:spcBef>
              <a:buFontTx/>
              <a:buNone/>
            </a:pPr>
            <a:endParaRPr lang="en-US" altLang="fr-FR" sz="2800" dirty="0" smtClean="0"/>
          </a:p>
          <a:p>
            <a:pPr eaLnBrk="1" hangingPunct="1">
              <a:lnSpc>
                <a:spcPct val="90000"/>
              </a:lnSpc>
              <a:spcBef>
                <a:spcPct val="0"/>
              </a:spcBef>
              <a:buFontTx/>
              <a:buNone/>
            </a:pPr>
            <a:r>
              <a:rPr lang="en-US" altLang="fr-FR" sz="2800" dirty="0" smtClean="0">
                <a:solidFill>
                  <a:srgbClr val="FF0000"/>
                </a:solidFill>
              </a:rPr>
              <a:t>To whom do we compare?</a:t>
            </a:r>
          </a:p>
          <a:p>
            <a:pPr eaLnBrk="1" hangingPunct="1">
              <a:lnSpc>
                <a:spcPct val="90000"/>
              </a:lnSpc>
              <a:spcBef>
                <a:spcPct val="0"/>
              </a:spcBef>
              <a:buFontTx/>
              <a:buNone/>
            </a:pPr>
            <a:endParaRPr lang="en-US" altLang="fr-FR" sz="2800" dirty="0" smtClean="0"/>
          </a:p>
          <a:p>
            <a:pPr algn="just" eaLnBrk="1" hangingPunct="1">
              <a:lnSpc>
                <a:spcPct val="90000"/>
              </a:lnSpc>
              <a:spcBef>
                <a:spcPct val="0"/>
              </a:spcBef>
              <a:buFontTx/>
              <a:buNone/>
            </a:pPr>
            <a:r>
              <a:rPr lang="en-US" altLang="fr-FR" sz="2800" dirty="0" smtClean="0"/>
              <a:t>Almost all of the survey literature assumes that everyone compares to everyone. </a:t>
            </a:r>
          </a:p>
          <a:p>
            <a:pPr algn="just" eaLnBrk="1" hangingPunct="1">
              <a:lnSpc>
                <a:spcPct val="90000"/>
              </a:lnSpc>
              <a:spcBef>
                <a:spcPct val="0"/>
              </a:spcBef>
              <a:buFontTx/>
              <a:buNone/>
            </a:pPr>
            <a:endParaRPr lang="en-US" altLang="fr-FR" sz="2800" dirty="0" smtClean="0"/>
          </a:p>
          <a:p>
            <a:pPr algn="just" eaLnBrk="1" hangingPunct="1">
              <a:lnSpc>
                <a:spcPct val="90000"/>
              </a:lnSpc>
              <a:spcBef>
                <a:spcPct val="0"/>
              </a:spcBef>
              <a:buFontTx/>
              <a:buNone/>
            </a:pPr>
            <a:r>
              <a:rPr lang="en-US" altLang="fr-FR" sz="2800" dirty="0" smtClean="0"/>
              <a:t>In the experimental literature, which can manipulate such things, comparisons to people richer than you matter more than comparisons to those poorer than you. </a:t>
            </a:r>
          </a:p>
          <a:p>
            <a:pPr algn="just" eaLnBrk="1" hangingPunct="1">
              <a:lnSpc>
                <a:spcPct val="90000"/>
              </a:lnSpc>
              <a:spcBef>
                <a:spcPct val="0"/>
              </a:spcBef>
              <a:buFontTx/>
              <a:buNone/>
            </a:pPr>
            <a:endParaRPr lang="en-US" altLang="fr-FR" sz="2800" dirty="0" smtClean="0"/>
          </a:p>
          <a:p>
            <a:pPr algn="just" eaLnBrk="1" hangingPunct="1">
              <a:lnSpc>
                <a:spcPct val="90000"/>
              </a:lnSpc>
              <a:spcBef>
                <a:spcPct val="0"/>
              </a:spcBef>
              <a:buFontTx/>
              <a:buNone/>
            </a:pPr>
            <a:r>
              <a:rPr lang="en-US" altLang="fr-FR" sz="2800" dirty="0" smtClean="0"/>
              <a:t>And we may well be altruistic with respect to some others.</a:t>
            </a:r>
            <a:endParaRPr lang="en-US" altLang="fr-FR" sz="2800"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body" idx="1"/>
          </p:nvPr>
        </p:nvSpPr>
        <p:spPr>
          <a:xfrm>
            <a:off x="323850" y="115888"/>
            <a:ext cx="8280400" cy="6669087"/>
          </a:xfrm>
        </p:spPr>
        <p:txBody>
          <a:bodyPr/>
          <a:lstStyle/>
          <a:p>
            <a:pPr eaLnBrk="1" hangingPunct="1">
              <a:lnSpc>
                <a:spcPct val="80000"/>
              </a:lnSpc>
              <a:spcBef>
                <a:spcPct val="0"/>
              </a:spcBef>
              <a:buFontTx/>
              <a:buNone/>
            </a:pPr>
            <a:r>
              <a:rPr lang="en-GB" altLang="en-US" sz="2800" b="1" i="1" dirty="0" smtClean="0"/>
              <a:t>Note </a:t>
            </a:r>
            <a:r>
              <a:rPr lang="en-GB" altLang="en-US" sz="2800" b="1" i="1" dirty="0" smtClean="0"/>
              <a:t>4.</a:t>
            </a:r>
            <a:endParaRPr lang="en-GB" altLang="en-US" sz="2800" b="1" i="1" dirty="0" smtClean="0"/>
          </a:p>
          <a:p>
            <a:pPr eaLnBrk="1" hangingPunct="1">
              <a:lnSpc>
                <a:spcPct val="80000"/>
              </a:lnSpc>
              <a:spcBef>
                <a:spcPct val="0"/>
              </a:spcBef>
              <a:buFontTx/>
              <a:buNone/>
            </a:pPr>
            <a:endParaRPr lang="en-US" altLang="en-US" sz="2800" dirty="0" smtClean="0"/>
          </a:p>
          <a:p>
            <a:pPr eaLnBrk="1" hangingPunct="1">
              <a:lnSpc>
                <a:spcPct val="80000"/>
              </a:lnSpc>
              <a:spcBef>
                <a:spcPct val="0"/>
              </a:spcBef>
              <a:buFontTx/>
              <a:buNone/>
            </a:pPr>
            <a:r>
              <a:rPr lang="en-US" altLang="en-US" sz="2800" dirty="0" smtClean="0">
                <a:solidFill>
                  <a:srgbClr val="FF0000"/>
                </a:solidFill>
              </a:rPr>
              <a:t>Other outcome measures</a:t>
            </a:r>
            <a:r>
              <a:rPr lang="en-US" altLang="en-US" sz="2800" dirty="0" smtClean="0"/>
              <a:t>. We have looked at SWB and the desire to redistribute. </a:t>
            </a:r>
          </a:p>
          <a:p>
            <a:pPr eaLnBrk="1" hangingPunct="1">
              <a:lnSpc>
                <a:spcPct val="80000"/>
              </a:lnSpc>
              <a:spcBef>
                <a:spcPct val="0"/>
              </a:spcBef>
              <a:buFontTx/>
              <a:buNone/>
            </a:pPr>
            <a:endParaRPr lang="en-US" altLang="en-US" sz="2800" dirty="0" smtClean="0"/>
          </a:p>
          <a:p>
            <a:pPr algn="just" eaLnBrk="1" hangingPunct="1">
              <a:lnSpc>
                <a:spcPct val="80000"/>
              </a:lnSpc>
              <a:spcBef>
                <a:spcPct val="0"/>
              </a:spcBef>
              <a:buFontTx/>
              <a:buNone/>
            </a:pPr>
            <a:r>
              <a:rPr lang="en-US" altLang="en-US" sz="2800" dirty="0" smtClean="0"/>
              <a:t>Other intriguing work has highlighted significant empirical correlations between (almost always) the Gini coefficient and:</a:t>
            </a:r>
          </a:p>
          <a:p>
            <a:pPr eaLnBrk="1" hangingPunct="1">
              <a:lnSpc>
                <a:spcPct val="80000"/>
              </a:lnSpc>
              <a:spcBef>
                <a:spcPct val="0"/>
              </a:spcBef>
              <a:buFontTx/>
              <a:buNone/>
            </a:pPr>
            <a:endParaRPr lang="en-US" altLang="en-US" sz="2800" dirty="0" smtClean="0"/>
          </a:p>
          <a:p>
            <a:pPr eaLnBrk="1" hangingPunct="1">
              <a:lnSpc>
                <a:spcPct val="80000"/>
              </a:lnSpc>
              <a:spcBef>
                <a:spcPct val="0"/>
              </a:spcBef>
            </a:pPr>
            <a:endParaRPr lang="en-US" altLang="en-US" sz="2400" dirty="0" smtClean="0"/>
          </a:p>
          <a:p>
            <a:pPr eaLnBrk="1" hangingPunct="1">
              <a:lnSpc>
                <a:spcPct val="80000"/>
              </a:lnSpc>
              <a:spcBef>
                <a:spcPct val="0"/>
              </a:spcBef>
            </a:pPr>
            <a:r>
              <a:rPr lang="en-US" altLang="en-US" sz="2400" dirty="0" smtClean="0"/>
              <a:t>Agreeableness (Big Five): 			          	</a:t>
            </a:r>
            <a:r>
              <a:rPr lang="en-US" altLang="en-US" sz="2400" b="1" dirty="0" smtClean="0">
                <a:solidFill>
                  <a:srgbClr val="FF0000"/>
                </a:solidFill>
              </a:rPr>
              <a:t>-</a:t>
            </a:r>
          </a:p>
          <a:p>
            <a:pPr eaLnBrk="1" hangingPunct="1">
              <a:lnSpc>
                <a:spcPct val="80000"/>
              </a:lnSpc>
              <a:spcBef>
                <a:spcPct val="0"/>
              </a:spcBef>
              <a:buFontTx/>
              <a:buNone/>
            </a:pPr>
            <a:endParaRPr lang="en-US" altLang="en-US" sz="2400" dirty="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body" idx="1"/>
          </p:nvPr>
        </p:nvSpPr>
        <p:spPr>
          <a:xfrm>
            <a:off x="323850" y="144463"/>
            <a:ext cx="8280400" cy="6669087"/>
          </a:xfrm>
        </p:spPr>
        <p:txBody>
          <a:bodyPr/>
          <a:lstStyle/>
          <a:p>
            <a:pPr eaLnBrk="1" hangingPunct="1">
              <a:lnSpc>
                <a:spcPct val="80000"/>
              </a:lnSpc>
              <a:spcBef>
                <a:spcPct val="0"/>
              </a:spcBef>
              <a:buFontTx/>
              <a:buNone/>
            </a:pPr>
            <a:r>
              <a:rPr lang="en-GB" altLang="en-US" sz="2800" b="1" i="1" smtClean="0"/>
              <a:t>Note 5.</a:t>
            </a:r>
          </a:p>
          <a:p>
            <a:pPr eaLnBrk="1" hangingPunct="1">
              <a:lnSpc>
                <a:spcPct val="80000"/>
              </a:lnSpc>
              <a:spcBef>
                <a:spcPct val="0"/>
              </a:spcBef>
              <a:buFontTx/>
              <a:buNone/>
            </a:pPr>
            <a:endParaRPr lang="en-US" altLang="en-US" sz="2800" smtClean="0"/>
          </a:p>
          <a:p>
            <a:pPr eaLnBrk="1" hangingPunct="1">
              <a:lnSpc>
                <a:spcPct val="80000"/>
              </a:lnSpc>
              <a:spcBef>
                <a:spcPct val="0"/>
              </a:spcBef>
              <a:buFontTx/>
              <a:buNone/>
            </a:pPr>
            <a:r>
              <a:rPr lang="en-US" altLang="en-US" sz="2800" smtClean="0">
                <a:solidFill>
                  <a:srgbClr val="FF0000"/>
                </a:solidFill>
              </a:rPr>
              <a:t>Other outcome measures</a:t>
            </a:r>
            <a:r>
              <a:rPr lang="en-US" altLang="en-US" sz="2800" smtClean="0"/>
              <a:t>. We have looked at SWB and the desire to redistribute. </a:t>
            </a:r>
          </a:p>
          <a:p>
            <a:pPr eaLnBrk="1" hangingPunct="1">
              <a:lnSpc>
                <a:spcPct val="80000"/>
              </a:lnSpc>
              <a:spcBef>
                <a:spcPct val="0"/>
              </a:spcBef>
              <a:buFontTx/>
              <a:buNone/>
            </a:pPr>
            <a:endParaRPr lang="en-US" altLang="en-US" sz="2800" smtClean="0"/>
          </a:p>
          <a:p>
            <a:pPr algn="just" eaLnBrk="1" hangingPunct="1">
              <a:lnSpc>
                <a:spcPct val="80000"/>
              </a:lnSpc>
              <a:spcBef>
                <a:spcPct val="0"/>
              </a:spcBef>
              <a:buFontTx/>
              <a:buNone/>
            </a:pPr>
            <a:r>
              <a:rPr lang="en-US" altLang="en-US" sz="2800" smtClean="0"/>
              <a:t>Other intriguing work has highlighted significant empirical correlations between (almost always) the Gini coefficient and:</a:t>
            </a:r>
          </a:p>
          <a:p>
            <a:pPr eaLnBrk="1" hangingPunct="1">
              <a:lnSpc>
                <a:spcPct val="80000"/>
              </a:lnSpc>
              <a:spcBef>
                <a:spcPct val="0"/>
              </a:spcBef>
              <a:buFontTx/>
              <a:buNone/>
            </a:pPr>
            <a:endParaRPr lang="en-US" altLang="en-US" sz="2800" smtClean="0"/>
          </a:p>
          <a:p>
            <a:pPr eaLnBrk="1" hangingPunct="1">
              <a:lnSpc>
                <a:spcPct val="80000"/>
              </a:lnSpc>
              <a:spcBef>
                <a:spcPct val="0"/>
              </a:spcBef>
              <a:buFontTx/>
              <a:buNone/>
            </a:pPr>
            <a:endParaRPr lang="en-US" altLang="en-US" sz="2800" smtClean="0"/>
          </a:p>
          <a:p>
            <a:pPr eaLnBrk="1" hangingPunct="1">
              <a:lnSpc>
                <a:spcPct val="80000"/>
              </a:lnSpc>
              <a:spcBef>
                <a:spcPct val="0"/>
              </a:spcBef>
            </a:pPr>
            <a:r>
              <a:rPr lang="en-US" altLang="en-US" sz="2400" smtClean="0"/>
              <a:t>Agreeableness (Big Five): 			          	</a:t>
            </a:r>
            <a:r>
              <a:rPr lang="en-US" altLang="en-US" sz="2400" b="1" smtClean="0">
                <a:solidFill>
                  <a:srgbClr val="FF0000"/>
                </a:solidFill>
              </a:rPr>
              <a:t>-</a:t>
            </a:r>
          </a:p>
          <a:p>
            <a:pPr eaLnBrk="1" hangingPunct="1">
              <a:lnSpc>
                <a:spcPct val="80000"/>
              </a:lnSpc>
              <a:spcBef>
                <a:spcPct val="0"/>
              </a:spcBef>
            </a:pPr>
            <a:r>
              <a:rPr lang="en-US" altLang="en-US" sz="2400" smtClean="0"/>
              <a:t>Trust:							</a:t>
            </a:r>
            <a:r>
              <a:rPr lang="en-US" altLang="en-US" sz="2400" b="1" smtClean="0">
                <a:solidFill>
                  <a:srgbClr val="FF0000"/>
                </a:solidFill>
              </a:rPr>
              <a:t>-</a:t>
            </a:r>
          </a:p>
          <a:p>
            <a:pPr eaLnBrk="1" hangingPunct="1">
              <a:lnSpc>
                <a:spcPct val="80000"/>
              </a:lnSpc>
              <a:spcBef>
                <a:spcPct val="0"/>
              </a:spcBef>
              <a:buFontTx/>
              <a:buNone/>
            </a:pPr>
            <a:endParaRPr lang="en-US" altLang="en-US" sz="24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a:xfrm>
            <a:off x="395288" y="476275"/>
            <a:ext cx="8497192" cy="5761037"/>
          </a:xfrm>
        </p:spPr>
        <p:txBody>
          <a:bodyPr/>
          <a:lstStyle/>
          <a:p>
            <a:pPr algn="just" eaLnBrk="1" hangingPunct="1">
              <a:lnSpc>
                <a:spcPct val="90000"/>
              </a:lnSpc>
              <a:buFontTx/>
              <a:buNone/>
            </a:pPr>
            <a:r>
              <a:rPr lang="en-US" altLang="en-US" sz="3600" dirty="0" smtClean="0">
                <a:latin typeface="Times New Roman" panose="02020603050405020304" pitchFamily="18" charset="0"/>
                <a:cs typeface="Times New Roman" panose="02020603050405020304" pitchFamily="18" charset="0"/>
              </a:rPr>
              <a:t>There are then two key variables</a:t>
            </a:r>
            <a:endParaRPr lang="en-US" altLang="en-US" sz="3600" dirty="0" smtClean="0">
              <a:latin typeface="Times New Roman" panose="02020603050405020304" pitchFamily="18" charset="0"/>
              <a:cs typeface="Times New Roman" panose="02020603050405020304" pitchFamily="18" charset="0"/>
            </a:endParaRPr>
          </a:p>
          <a:p>
            <a:pPr algn="just" eaLnBrk="1" hangingPunct="1">
              <a:lnSpc>
                <a:spcPct val="90000"/>
              </a:lnSpc>
              <a:buFontTx/>
              <a:buNone/>
            </a:pPr>
            <a:endParaRPr lang="en-US" altLang="en-US" sz="3600" dirty="0" smtClean="0">
              <a:latin typeface="Times New Roman" panose="02020603050405020304" pitchFamily="18" charset="0"/>
              <a:cs typeface="Times New Roman" panose="02020603050405020304" pitchFamily="18" charset="0"/>
            </a:endParaRPr>
          </a:p>
          <a:p>
            <a:pPr algn="just" eaLnBrk="1" hangingPunct="1">
              <a:lnSpc>
                <a:spcPct val="90000"/>
              </a:lnSpc>
              <a:buFontTx/>
              <a:buNone/>
            </a:pPr>
            <a:endParaRPr lang="en-US" altLang="en-US" sz="3600" dirty="0" smtClean="0">
              <a:latin typeface="Times New Roman" panose="02020603050405020304" pitchFamily="18" charset="0"/>
              <a:cs typeface="Times New Roman" panose="02020603050405020304" pitchFamily="18" charset="0"/>
            </a:endParaRPr>
          </a:p>
          <a:p>
            <a:pPr algn="just" eaLnBrk="1" hangingPunct="1">
              <a:lnSpc>
                <a:spcPct val="90000"/>
              </a:lnSpc>
              <a:buFontTx/>
              <a:buNone/>
            </a:pPr>
            <a:r>
              <a:rPr lang="en-US" altLang="en-US" sz="3600" dirty="0">
                <a:latin typeface="Times New Roman" panose="02020603050405020304" pitchFamily="18" charset="0"/>
                <a:cs typeface="Times New Roman" panose="02020603050405020304" pitchFamily="18" charset="0"/>
              </a:rPr>
              <a:t>- </a:t>
            </a:r>
            <a:r>
              <a:rPr lang="en-US" altLang="en-US" sz="3600" b="1" dirty="0">
                <a:solidFill>
                  <a:srgbClr val="FF0000"/>
                </a:solidFill>
                <a:latin typeface="Times New Roman" panose="02020603050405020304" pitchFamily="18" charset="0"/>
                <a:cs typeface="Times New Roman" panose="02020603050405020304" pitchFamily="18" charset="0"/>
              </a:rPr>
              <a:t>Income Inequality</a:t>
            </a:r>
            <a:r>
              <a:rPr lang="en-US" altLang="en-US" sz="3600" dirty="0">
                <a:latin typeface="Times New Roman" panose="02020603050405020304" pitchFamily="18" charset="0"/>
                <a:cs typeface="Times New Roman" panose="02020603050405020304" pitchFamily="18" charset="0"/>
              </a:rPr>
              <a:t>;</a:t>
            </a:r>
          </a:p>
          <a:p>
            <a:pPr eaLnBrk="1" hangingPunct="1">
              <a:lnSpc>
                <a:spcPct val="90000"/>
              </a:lnSpc>
              <a:buNone/>
            </a:pPr>
            <a:r>
              <a:rPr lang="en-US" altLang="en-US" sz="3600" dirty="0">
                <a:latin typeface="Times New Roman" panose="02020603050405020304" pitchFamily="18" charset="0"/>
                <a:cs typeface="Times New Roman" panose="02020603050405020304" pitchFamily="18" charset="0"/>
              </a:rPr>
              <a:t>- And </a:t>
            </a:r>
            <a:r>
              <a:rPr lang="en-US" altLang="en-US" sz="3600" b="1" dirty="0">
                <a:solidFill>
                  <a:srgbClr val="FF0000"/>
                </a:solidFill>
                <a:latin typeface="Times New Roman" panose="02020603050405020304" pitchFamily="18" charset="0"/>
                <a:cs typeface="Times New Roman" panose="02020603050405020304" pitchFamily="18" charset="0"/>
              </a:rPr>
              <a:t>subjective well-being</a:t>
            </a:r>
            <a:r>
              <a:rPr lang="en-US" altLang="en-US" sz="3600" dirty="0">
                <a:latin typeface="Times New Roman" panose="02020603050405020304" pitchFamily="18" charset="0"/>
                <a:cs typeface="Times New Roman" panose="02020603050405020304" pitchFamily="18" charset="0"/>
              </a:rPr>
              <a:t>, or </a:t>
            </a:r>
            <a:r>
              <a:rPr lang="en-US" altLang="en-US" sz="3600" dirty="0" smtClean="0">
                <a:latin typeface="Times New Roman" panose="02020603050405020304" pitchFamily="18" charset="0"/>
                <a:cs typeface="Times New Roman" panose="02020603050405020304" pitchFamily="18" charset="0"/>
              </a:rPr>
              <a:t>happiness;</a:t>
            </a:r>
            <a:endParaRPr lang="en-US" altLang="en-US" sz="3600" dirty="0">
              <a:latin typeface="Times New Roman" panose="02020603050405020304" pitchFamily="18" charset="0"/>
              <a:cs typeface="Times New Roman" panose="02020603050405020304" pitchFamily="18" charset="0"/>
            </a:endParaRPr>
          </a:p>
          <a:p>
            <a:pPr eaLnBrk="1" hangingPunct="1">
              <a:lnSpc>
                <a:spcPct val="90000"/>
              </a:lnSpc>
              <a:buFontTx/>
              <a:buNone/>
            </a:pPr>
            <a:endParaRPr lang="en-US" altLang="en-US" sz="3600" dirty="0" smtClean="0">
              <a:latin typeface="Times New Roman" panose="02020603050405020304" pitchFamily="18" charset="0"/>
              <a:cs typeface="Times New Roman" panose="02020603050405020304" pitchFamily="18" charset="0"/>
            </a:endParaRPr>
          </a:p>
          <a:p>
            <a:pPr eaLnBrk="1" hangingPunct="1">
              <a:buFontTx/>
              <a:buNone/>
            </a:pPr>
            <a:endParaRPr lang="en-US" altLang="en-US" sz="3600" dirty="0" smtClean="0">
              <a:latin typeface="Times New Roman" panose="02020603050405020304" pitchFamily="18" charset="0"/>
              <a:cs typeface="Times New Roman" panose="02020603050405020304" pitchFamily="18" charset="0"/>
            </a:endParaRPr>
          </a:p>
          <a:p>
            <a:pPr eaLnBrk="1" hangingPunct="1">
              <a:buFontTx/>
              <a:buNone/>
            </a:pPr>
            <a:r>
              <a:rPr lang="en-US" altLang="en-US" sz="3600" dirty="0" smtClean="0">
                <a:latin typeface="Times New Roman" panose="02020603050405020304" pitchFamily="18" charset="0"/>
                <a:cs typeface="Times New Roman" panose="02020603050405020304" pitchFamily="18" charset="0"/>
              </a:rPr>
              <a:t>You know what the first is.</a:t>
            </a:r>
          </a:p>
          <a:p>
            <a:pPr eaLnBrk="1" hangingPunct="1">
              <a:buFontTx/>
              <a:buNone/>
            </a:pPr>
            <a:endParaRPr lang="en-US" altLang="en-US" sz="3600" dirty="0">
              <a:latin typeface="Times New Roman" panose="02020603050405020304" pitchFamily="18" charset="0"/>
              <a:cs typeface="Times New Roman" panose="02020603050405020304" pitchFamily="18" charset="0"/>
            </a:endParaRPr>
          </a:p>
          <a:p>
            <a:pPr eaLnBrk="1" hangingPunct="1">
              <a:buFontTx/>
              <a:buNone/>
            </a:pPr>
            <a:r>
              <a:rPr lang="en-US" altLang="en-US" sz="3600" dirty="0" smtClean="0">
                <a:latin typeface="Times New Roman" panose="02020603050405020304" pitchFamily="18" charset="0"/>
                <a:cs typeface="Times New Roman" panose="02020603050405020304" pitchFamily="18" charset="0"/>
              </a:rPr>
              <a:t>But what is the second?</a:t>
            </a:r>
            <a:endParaRPr lang="en-US" altLang="en-US" sz="36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027332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body" idx="1"/>
          </p:nvPr>
        </p:nvSpPr>
        <p:spPr>
          <a:xfrm>
            <a:off x="323850" y="115888"/>
            <a:ext cx="8280400" cy="6669087"/>
          </a:xfrm>
        </p:spPr>
        <p:txBody>
          <a:bodyPr/>
          <a:lstStyle/>
          <a:p>
            <a:pPr eaLnBrk="1" hangingPunct="1">
              <a:lnSpc>
                <a:spcPct val="80000"/>
              </a:lnSpc>
              <a:spcBef>
                <a:spcPct val="0"/>
              </a:spcBef>
              <a:buFontTx/>
              <a:buNone/>
            </a:pPr>
            <a:r>
              <a:rPr lang="en-GB" altLang="en-US" sz="2800" b="1" i="1" smtClean="0"/>
              <a:t>Note 5.</a:t>
            </a:r>
          </a:p>
          <a:p>
            <a:pPr eaLnBrk="1" hangingPunct="1">
              <a:lnSpc>
                <a:spcPct val="80000"/>
              </a:lnSpc>
              <a:spcBef>
                <a:spcPct val="0"/>
              </a:spcBef>
              <a:buFontTx/>
              <a:buNone/>
            </a:pPr>
            <a:endParaRPr lang="en-US" altLang="en-US" sz="2800" smtClean="0"/>
          </a:p>
          <a:p>
            <a:pPr eaLnBrk="1" hangingPunct="1">
              <a:lnSpc>
                <a:spcPct val="80000"/>
              </a:lnSpc>
              <a:spcBef>
                <a:spcPct val="0"/>
              </a:spcBef>
              <a:buFontTx/>
              <a:buNone/>
            </a:pPr>
            <a:r>
              <a:rPr lang="en-US" altLang="en-US" sz="2800" smtClean="0">
                <a:solidFill>
                  <a:srgbClr val="FF0000"/>
                </a:solidFill>
              </a:rPr>
              <a:t>Other outcome measures</a:t>
            </a:r>
            <a:r>
              <a:rPr lang="en-US" altLang="en-US" sz="2800" smtClean="0"/>
              <a:t>. We have looked at SWB and the desire to redistribute. </a:t>
            </a:r>
          </a:p>
          <a:p>
            <a:pPr eaLnBrk="1" hangingPunct="1">
              <a:lnSpc>
                <a:spcPct val="80000"/>
              </a:lnSpc>
              <a:spcBef>
                <a:spcPct val="0"/>
              </a:spcBef>
              <a:buFontTx/>
              <a:buNone/>
            </a:pPr>
            <a:endParaRPr lang="en-US" altLang="en-US" sz="2800" smtClean="0"/>
          </a:p>
          <a:p>
            <a:pPr algn="just" eaLnBrk="1" hangingPunct="1">
              <a:lnSpc>
                <a:spcPct val="80000"/>
              </a:lnSpc>
              <a:spcBef>
                <a:spcPct val="0"/>
              </a:spcBef>
              <a:buFontTx/>
              <a:buNone/>
            </a:pPr>
            <a:r>
              <a:rPr lang="en-US" altLang="en-US" sz="2800" smtClean="0"/>
              <a:t>Other intriguing work has highlighted significant empirical correlations between (almost always) the Gini coefficient and:</a:t>
            </a:r>
          </a:p>
          <a:p>
            <a:pPr eaLnBrk="1" hangingPunct="1">
              <a:lnSpc>
                <a:spcPct val="80000"/>
              </a:lnSpc>
              <a:spcBef>
                <a:spcPct val="0"/>
              </a:spcBef>
              <a:buFontTx/>
              <a:buNone/>
            </a:pPr>
            <a:endParaRPr lang="en-US" altLang="en-US" sz="2800" smtClean="0"/>
          </a:p>
          <a:p>
            <a:pPr eaLnBrk="1" hangingPunct="1">
              <a:lnSpc>
                <a:spcPct val="80000"/>
              </a:lnSpc>
              <a:spcBef>
                <a:spcPct val="0"/>
              </a:spcBef>
              <a:buFontTx/>
              <a:buNone/>
            </a:pPr>
            <a:endParaRPr lang="en-US" altLang="en-US" sz="2800" smtClean="0"/>
          </a:p>
          <a:p>
            <a:pPr eaLnBrk="1" hangingPunct="1">
              <a:lnSpc>
                <a:spcPct val="80000"/>
              </a:lnSpc>
              <a:spcBef>
                <a:spcPct val="0"/>
              </a:spcBef>
            </a:pPr>
            <a:r>
              <a:rPr lang="en-US" altLang="en-US" sz="2400" smtClean="0"/>
              <a:t>Agreeableness (Big Five): 			          	</a:t>
            </a:r>
            <a:r>
              <a:rPr lang="en-US" altLang="en-US" sz="2400" b="1" smtClean="0">
                <a:solidFill>
                  <a:srgbClr val="FF0000"/>
                </a:solidFill>
              </a:rPr>
              <a:t>-</a:t>
            </a:r>
          </a:p>
          <a:p>
            <a:pPr eaLnBrk="1" hangingPunct="1">
              <a:lnSpc>
                <a:spcPct val="80000"/>
              </a:lnSpc>
              <a:spcBef>
                <a:spcPct val="0"/>
              </a:spcBef>
            </a:pPr>
            <a:r>
              <a:rPr lang="en-US" altLang="en-US" sz="2400" smtClean="0"/>
              <a:t>Trust:							</a:t>
            </a:r>
            <a:r>
              <a:rPr lang="en-US" altLang="en-US" sz="2400" b="1" smtClean="0">
                <a:solidFill>
                  <a:srgbClr val="FF0000"/>
                </a:solidFill>
              </a:rPr>
              <a:t>-</a:t>
            </a:r>
          </a:p>
          <a:p>
            <a:pPr eaLnBrk="1" hangingPunct="1">
              <a:lnSpc>
                <a:spcPct val="80000"/>
              </a:lnSpc>
              <a:spcBef>
                <a:spcPct val="0"/>
              </a:spcBef>
            </a:pPr>
            <a:r>
              <a:rPr lang="en-US" altLang="en-US" sz="2400" smtClean="0"/>
              <a:t>Political Participation:					</a:t>
            </a:r>
            <a:r>
              <a:rPr lang="en-US" altLang="en-US" sz="2400" b="1" smtClean="0">
                <a:solidFill>
                  <a:srgbClr val="FF0000"/>
                </a:solidFill>
              </a:rPr>
              <a:t>-</a:t>
            </a:r>
          </a:p>
          <a:p>
            <a:pPr eaLnBrk="1" hangingPunct="1">
              <a:lnSpc>
                <a:spcPct val="80000"/>
              </a:lnSpc>
              <a:spcBef>
                <a:spcPct val="0"/>
              </a:spcBef>
            </a:pPr>
            <a:endParaRPr lang="en-US" altLang="en-US" sz="2400" smtClean="0"/>
          </a:p>
          <a:p>
            <a:pPr eaLnBrk="1" hangingPunct="1">
              <a:lnSpc>
                <a:spcPct val="80000"/>
              </a:lnSpc>
              <a:spcBef>
                <a:spcPct val="0"/>
              </a:spcBef>
              <a:buFontTx/>
              <a:buNone/>
            </a:pPr>
            <a:endParaRPr lang="en-US" altLang="en-US" sz="2400"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body" idx="1"/>
          </p:nvPr>
        </p:nvSpPr>
        <p:spPr>
          <a:xfrm>
            <a:off x="323850" y="115888"/>
            <a:ext cx="8280400" cy="6669087"/>
          </a:xfrm>
        </p:spPr>
        <p:txBody>
          <a:bodyPr/>
          <a:lstStyle/>
          <a:p>
            <a:pPr eaLnBrk="1" hangingPunct="1">
              <a:lnSpc>
                <a:spcPct val="80000"/>
              </a:lnSpc>
              <a:spcBef>
                <a:spcPct val="0"/>
              </a:spcBef>
              <a:buFontTx/>
              <a:buNone/>
            </a:pPr>
            <a:r>
              <a:rPr lang="en-GB" altLang="en-US" sz="2800" b="1" i="1" smtClean="0"/>
              <a:t>Note 5.</a:t>
            </a:r>
          </a:p>
          <a:p>
            <a:pPr eaLnBrk="1" hangingPunct="1">
              <a:lnSpc>
                <a:spcPct val="80000"/>
              </a:lnSpc>
              <a:spcBef>
                <a:spcPct val="0"/>
              </a:spcBef>
              <a:buFontTx/>
              <a:buNone/>
            </a:pPr>
            <a:endParaRPr lang="en-US" altLang="en-US" sz="2800" smtClean="0"/>
          </a:p>
          <a:p>
            <a:pPr eaLnBrk="1" hangingPunct="1">
              <a:lnSpc>
                <a:spcPct val="80000"/>
              </a:lnSpc>
              <a:spcBef>
                <a:spcPct val="0"/>
              </a:spcBef>
              <a:buFontTx/>
              <a:buNone/>
            </a:pPr>
            <a:r>
              <a:rPr lang="en-US" altLang="en-US" sz="2800" smtClean="0">
                <a:solidFill>
                  <a:srgbClr val="FF0000"/>
                </a:solidFill>
              </a:rPr>
              <a:t>Other outcome measures</a:t>
            </a:r>
            <a:r>
              <a:rPr lang="en-US" altLang="en-US" sz="2800" smtClean="0"/>
              <a:t>. We have looked at SWB and the desire to redistribute. </a:t>
            </a:r>
          </a:p>
          <a:p>
            <a:pPr eaLnBrk="1" hangingPunct="1">
              <a:lnSpc>
                <a:spcPct val="80000"/>
              </a:lnSpc>
              <a:spcBef>
                <a:spcPct val="0"/>
              </a:spcBef>
              <a:buFontTx/>
              <a:buNone/>
            </a:pPr>
            <a:endParaRPr lang="en-US" altLang="en-US" sz="2800" smtClean="0"/>
          </a:p>
          <a:p>
            <a:pPr algn="just" eaLnBrk="1" hangingPunct="1">
              <a:lnSpc>
                <a:spcPct val="80000"/>
              </a:lnSpc>
              <a:spcBef>
                <a:spcPct val="0"/>
              </a:spcBef>
              <a:buFontTx/>
              <a:buNone/>
            </a:pPr>
            <a:r>
              <a:rPr lang="en-US" altLang="en-US" sz="2800" smtClean="0"/>
              <a:t>Other intriguing work has highlighted significant empirical correlations between (almost always) the Gini coefficient and:</a:t>
            </a:r>
          </a:p>
          <a:p>
            <a:pPr eaLnBrk="1" hangingPunct="1">
              <a:lnSpc>
                <a:spcPct val="80000"/>
              </a:lnSpc>
              <a:spcBef>
                <a:spcPct val="0"/>
              </a:spcBef>
              <a:buFontTx/>
              <a:buNone/>
            </a:pPr>
            <a:endParaRPr lang="en-US" altLang="en-US" sz="2800" smtClean="0"/>
          </a:p>
          <a:p>
            <a:pPr eaLnBrk="1" hangingPunct="1">
              <a:lnSpc>
                <a:spcPct val="80000"/>
              </a:lnSpc>
              <a:spcBef>
                <a:spcPct val="0"/>
              </a:spcBef>
              <a:buFontTx/>
              <a:buNone/>
            </a:pPr>
            <a:endParaRPr lang="en-US" altLang="en-US" sz="2800" smtClean="0"/>
          </a:p>
          <a:p>
            <a:pPr eaLnBrk="1" hangingPunct="1">
              <a:lnSpc>
                <a:spcPct val="80000"/>
              </a:lnSpc>
              <a:spcBef>
                <a:spcPct val="0"/>
              </a:spcBef>
            </a:pPr>
            <a:r>
              <a:rPr lang="en-US" altLang="en-US" sz="2400" smtClean="0"/>
              <a:t>Agreeableness (Big Five): 			          	</a:t>
            </a:r>
            <a:r>
              <a:rPr lang="en-US" altLang="en-US" sz="2400" b="1" smtClean="0">
                <a:solidFill>
                  <a:srgbClr val="FF0000"/>
                </a:solidFill>
              </a:rPr>
              <a:t>-</a:t>
            </a:r>
          </a:p>
          <a:p>
            <a:pPr eaLnBrk="1" hangingPunct="1">
              <a:lnSpc>
                <a:spcPct val="80000"/>
              </a:lnSpc>
              <a:spcBef>
                <a:spcPct val="0"/>
              </a:spcBef>
            </a:pPr>
            <a:r>
              <a:rPr lang="en-US" altLang="en-US" sz="2400" smtClean="0"/>
              <a:t>Trust:							</a:t>
            </a:r>
            <a:r>
              <a:rPr lang="en-US" altLang="en-US" sz="2400" b="1" smtClean="0">
                <a:solidFill>
                  <a:srgbClr val="FF0000"/>
                </a:solidFill>
              </a:rPr>
              <a:t>-</a:t>
            </a:r>
          </a:p>
          <a:p>
            <a:pPr eaLnBrk="1" hangingPunct="1">
              <a:lnSpc>
                <a:spcPct val="80000"/>
              </a:lnSpc>
              <a:spcBef>
                <a:spcPct val="0"/>
              </a:spcBef>
            </a:pPr>
            <a:r>
              <a:rPr lang="en-US" altLang="en-US" sz="2400" smtClean="0"/>
              <a:t>Political Participation:					</a:t>
            </a:r>
            <a:r>
              <a:rPr lang="en-US" altLang="en-US" sz="2400" b="1" smtClean="0">
                <a:solidFill>
                  <a:srgbClr val="FF0000"/>
                </a:solidFill>
              </a:rPr>
              <a:t>-</a:t>
            </a:r>
          </a:p>
          <a:p>
            <a:pPr eaLnBrk="1" hangingPunct="1">
              <a:lnSpc>
                <a:spcPct val="80000"/>
              </a:lnSpc>
              <a:spcBef>
                <a:spcPct val="0"/>
              </a:spcBef>
            </a:pPr>
            <a:r>
              <a:rPr lang="en-US" altLang="en-US" sz="2400" smtClean="0"/>
              <a:t>Support for globalisation:				</a:t>
            </a:r>
            <a:r>
              <a:rPr lang="en-US" altLang="en-US" sz="2400" b="1" smtClean="0">
                <a:solidFill>
                  <a:srgbClr val="FF0000"/>
                </a:solidFill>
              </a:rPr>
              <a:t>-</a:t>
            </a:r>
          </a:p>
          <a:p>
            <a:pPr eaLnBrk="1" hangingPunct="1">
              <a:lnSpc>
                <a:spcPct val="80000"/>
              </a:lnSpc>
              <a:spcBef>
                <a:spcPct val="0"/>
              </a:spcBef>
            </a:pPr>
            <a:endParaRPr lang="en-US" altLang="en-US" sz="2400" smtClean="0"/>
          </a:p>
          <a:p>
            <a:pPr eaLnBrk="1" hangingPunct="1">
              <a:lnSpc>
                <a:spcPct val="80000"/>
              </a:lnSpc>
              <a:spcBef>
                <a:spcPct val="0"/>
              </a:spcBef>
              <a:buFontTx/>
              <a:buNone/>
            </a:pPr>
            <a:endParaRPr lang="en-US" altLang="en-US" sz="2400"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body" idx="1"/>
          </p:nvPr>
        </p:nvSpPr>
        <p:spPr>
          <a:xfrm>
            <a:off x="323850" y="115888"/>
            <a:ext cx="8280400" cy="6669087"/>
          </a:xfrm>
        </p:spPr>
        <p:txBody>
          <a:bodyPr/>
          <a:lstStyle/>
          <a:p>
            <a:pPr eaLnBrk="1" hangingPunct="1">
              <a:lnSpc>
                <a:spcPct val="80000"/>
              </a:lnSpc>
              <a:spcBef>
                <a:spcPct val="0"/>
              </a:spcBef>
              <a:buFontTx/>
              <a:buNone/>
            </a:pPr>
            <a:r>
              <a:rPr lang="en-GB" altLang="en-US" sz="2800" b="1" i="1" smtClean="0"/>
              <a:t>Note 5.</a:t>
            </a:r>
          </a:p>
          <a:p>
            <a:pPr eaLnBrk="1" hangingPunct="1">
              <a:lnSpc>
                <a:spcPct val="80000"/>
              </a:lnSpc>
              <a:spcBef>
                <a:spcPct val="0"/>
              </a:spcBef>
              <a:buFontTx/>
              <a:buNone/>
            </a:pPr>
            <a:endParaRPr lang="en-US" altLang="en-US" sz="2800" smtClean="0"/>
          </a:p>
          <a:p>
            <a:pPr eaLnBrk="1" hangingPunct="1">
              <a:lnSpc>
                <a:spcPct val="80000"/>
              </a:lnSpc>
              <a:spcBef>
                <a:spcPct val="0"/>
              </a:spcBef>
              <a:buFontTx/>
              <a:buNone/>
            </a:pPr>
            <a:r>
              <a:rPr lang="en-US" altLang="en-US" sz="2800" smtClean="0">
                <a:solidFill>
                  <a:srgbClr val="FF0000"/>
                </a:solidFill>
              </a:rPr>
              <a:t>Other outcome measures</a:t>
            </a:r>
            <a:r>
              <a:rPr lang="en-US" altLang="en-US" sz="2800" smtClean="0"/>
              <a:t>. We have looked at SWB and the desire to redistribute. </a:t>
            </a:r>
          </a:p>
          <a:p>
            <a:pPr eaLnBrk="1" hangingPunct="1">
              <a:lnSpc>
                <a:spcPct val="80000"/>
              </a:lnSpc>
              <a:spcBef>
                <a:spcPct val="0"/>
              </a:spcBef>
              <a:buFontTx/>
              <a:buNone/>
            </a:pPr>
            <a:endParaRPr lang="en-US" altLang="en-US" sz="2800" smtClean="0"/>
          </a:p>
          <a:p>
            <a:pPr algn="just" eaLnBrk="1" hangingPunct="1">
              <a:lnSpc>
                <a:spcPct val="80000"/>
              </a:lnSpc>
              <a:spcBef>
                <a:spcPct val="0"/>
              </a:spcBef>
              <a:buFontTx/>
              <a:buNone/>
            </a:pPr>
            <a:r>
              <a:rPr lang="en-US" altLang="en-US" sz="2800" smtClean="0"/>
              <a:t>Other intriguing work has highlighted significant empirical correlations between (almost always) the Gini coefficient and:</a:t>
            </a:r>
          </a:p>
          <a:p>
            <a:pPr eaLnBrk="1" hangingPunct="1">
              <a:lnSpc>
                <a:spcPct val="80000"/>
              </a:lnSpc>
              <a:spcBef>
                <a:spcPct val="0"/>
              </a:spcBef>
              <a:buFontTx/>
              <a:buNone/>
            </a:pPr>
            <a:endParaRPr lang="en-US" altLang="en-US" sz="2800" smtClean="0"/>
          </a:p>
          <a:p>
            <a:pPr eaLnBrk="1" hangingPunct="1">
              <a:lnSpc>
                <a:spcPct val="80000"/>
              </a:lnSpc>
              <a:spcBef>
                <a:spcPct val="0"/>
              </a:spcBef>
              <a:buFontTx/>
              <a:buNone/>
            </a:pPr>
            <a:endParaRPr lang="en-US" altLang="en-US" sz="2800" smtClean="0"/>
          </a:p>
          <a:p>
            <a:pPr eaLnBrk="1" hangingPunct="1">
              <a:lnSpc>
                <a:spcPct val="80000"/>
              </a:lnSpc>
              <a:spcBef>
                <a:spcPct val="0"/>
              </a:spcBef>
            </a:pPr>
            <a:r>
              <a:rPr lang="en-US" altLang="en-US" sz="2400" smtClean="0"/>
              <a:t>Agreeableness (Big Five): 			          	</a:t>
            </a:r>
            <a:r>
              <a:rPr lang="en-US" altLang="en-US" sz="2400" b="1" smtClean="0">
                <a:solidFill>
                  <a:srgbClr val="FF0000"/>
                </a:solidFill>
              </a:rPr>
              <a:t>-</a:t>
            </a:r>
          </a:p>
          <a:p>
            <a:pPr eaLnBrk="1" hangingPunct="1">
              <a:lnSpc>
                <a:spcPct val="80000"/>
              </a:lnSpc>
              <a:spcBef>
                <a:spcPct val="0"/>
              </a:spcBef>
            </a:pPr>
            <a:r>
              <a:rPr lang="en-US" altLang="en-US" sz="2400" smtClean="0"/>
              <a:t>Trust:							</a:t>
            </a:r>
            <a:r>
              <a:rPr lang="en-US" altLang="en-US" sz="2400" b="1" smtClean="0">
                <a:solidFill>
                  <a:srgbClr val="FF0000"/>
                </a:solidFill>
              </a:rPr>
              <a:t>-</a:t>
            </a:r>
          </a:p>
          <a:p>
            <a:pPr eaLnBrk="1" hangingPunct="1">
              <a:lnSpc>
                <a:spcPct val="80000"/>
              </a:lnSpc>
              <a:spcBef>
                <a:spcPct val="0"/>
              </a:spcBef>
            </a:pPr>
            <a:r>
              <a:rPr lang="en-US" altLang="en-US" sz="2400" smtClean="0"/>
              <a:t>Political Participation:					</a:t>
            </a:r>
            <a:r>
              <a:rPr lang="en-US" altLang="en-US" sz="2400" b="1" smtClean="0">
                <a:solidFill>
                  <a:srgbClr val="FF0000"/>
                </a:solidFill>
              </a:rPr>
              <a:t>-</a:t>
            </a:r>
          </a:p>
          <a:p>
            <a:pPr eaLnBrk="1" hangingPunct="1">
              <a:lnSpc>
                <a:spcPct val="80000"/>
              </a:lnSpc>
              <a:spcBef>
                <a:spcPct val="0"/>
              </a:spcBef>
            </a:pPr>
            <a:r>
              <a:rPr lang="en-US" altLang="en-US" sz="2400" smtClean="0"/>
              <a:t>Support for globalisation:				</a:t>
            </a:r>
            <a:r>
              <a:rPr lang="en-US" altLang="en-US" sz="2400" b="1" smtClean="0">
                <a:solidFill>
                  <a:srgbClr val="FF0000"/>
                </a:solidFill>
              </a:rPr>
              <a:t>-</a:t>
            </a:r>
          </a:p>
          <a:p>
            <a:pPr eaLnBrk="1" hangingPunct="1">
              <a:lnSpc>
                <a:spcPct val="80000"/>
              </a:lnSpc>
              <a:spcBef>
                <a:spcPct val="0"/>
              </a:spcBef>
            </a:pPr>
            <a:r>
              <a:rPr lang="en-US" altLang="en-US" sz="2400" smtClean="0"/>
              <a:t>Violent behaviour: 					</a:t>
            </a:r>
            <a:r>
              <a:rPr lang="en-US" altLang="en-US" sz="2400" b="1" smtClean="0">
                <a:solidFill>
                  <a:srgbClr val="FF0000"/>
                </a:solidFill>
              </a:rPr>
              <a:t>+</a:t>
            </a:r>
            <a:endParaRPr lang="en-US" altLang="en-US" sz="2400"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body" idx="1"/>
          </p:nvPr>
        </p:nvSpPr>
        <p:spPr>
          <a:xfrm>
            <a:off x="323850" y="115888"/>
            <a:ext cx="8280400" cy="6669087"/>
          </a:xfrm>
        </p:spPr>
        <p:txBody>
          <a:bodyPr/>
          <a:lstStyle/>
          <a:p>
            <a:pPr eaLnBrk="1" hangingPunct="1">
              <a:lnSpc>
                <a:spcPct val="80000"/>
              </a:lnSpc>
              <a:spcBef>
                <a:spcPct val="0"/>
              </a:spcBef>
              <a:buFontTx/>
              <a:buNone/>
            </a:pPr>
            <a:r>
              <a:rPr lang="en-GB" altLang="en-US" sz="2800" b="1" i="1" smtClean="0"/>
              <a:t>Note 5.</a:t>
            </a:r>
          </a:p>
          <a:p>
            <a:pPr eaLnBrk="1" hangingPunct="1">
              <a:lnSpc>
                <a:spcPct val="80000"/>
              </a:lnSpc>
              <a:spcBef>
                <a:spcPct val="0"/>
              </a:spcBef>
              <a:buFontTx/>
              <a:buNone/>
            </a:pPr>
            <a:endParaRPr lang="en-US" altLang="en-US" sz="2800" smtClean="0"/>
          </a:p>
          <a:p>
            <a:pPr eaLnBrk="1" hangingPunct="1">
              <a:lnSpc>
                <a:spcPct val="80000"/>
              </a:lnSpc>
              <a:spcBef>
                <a:spcPct val="0"/>
              </a:spcBef>
              <a:buFontTx/>
              <a:buNone/>
            </a:pPr>
            <a:r>
              <a:rPr lang="en-US" altLang="en-US" sz="2800" smtClean="0">
                <a:solidFill>
                  <a:srgbClr val="FF0000"/>
                </a:solidFill>
              </a:rPr>
              <a:t>Other outcome measures</a:t>
            </a:r>
            <a:r>
              <a:rPr lang="en-US" altLang="en-US" sz="2800" smtClean="0"/>
              <a:t>. We have looked at SWB and the desire to redistribute. </a:t>
            </a:r>
          </a:p>
          <a:p>
            <a:pPr eaLnBrk="1" hangingPunct="1">
              <a:lnSpc>
                <a:spcPct val="80000"/>
              </a:lnSpc>
              <a:spcBef>
                <a:spcPct val="0"/>
              </a:spcBef>
              <a:buFontTx/>
              <a:buNone/>
            </a:pPr>
            <a:endParaRPr lang="en-US" altLang="en-US" sz="2800" smtClean="0"/>
          </a:p>
          <a:p>
            <a:pPr algn="just" eaLnBrk="1" hangingPunct="1">
              <a:lnSpc>
                <a:spcPct val="80000"/>
              </a:lnSpc>
              <a:spcBef>
                <a:spcPct val="0"/>
              </a:spcBef>
              <a:buFontTx/>
              <a:buNone/>
            </a:pPr>
            <a:r>
              <a:rPr lang="en-US" altLang="en-US" sz="2800" smtClean="0"/>
              <a:t>Other intriguing work has highlighted significant empirical correlations between (almost always) the Gini coefficient and:</a:t>
            </a:r>
          </a:p>
          <a:p>
            <a:pPr eaLnBrk="1" hangingPunct="1">
              <a:lnSpc>
                <a:spcPct val="80000"/>
              </a:lnSpc>
              <a:spcBef>
                <a:spcPct val="0"/>
              </a:spcBef>
              <a:buFontTx/>
              <a:buNone/>
            </a:pPr>
            <a:endParaRPr lang="en-US" altLang="en-US" sz="2800" smtClean="0"/>
          </a:p>
          <a:p>
            <a:pPr eaLnBrk="1" hangingPunct="1">
              <a:lnSpc>
                <a:spcPct val="80000"/>
              </a:lnSpc>
              <a:spcBef>
                <a:spcPct val="0"/>
              </a:spcBef>
              <a:buFontTx/>
              <a:buNone/>
            </a:pPr>
            <a:endParaRPr lang="en-US" altLang="en-US" sz="2800" smtClean="0"/>
          </a:p>
          <a:p>
            <a:pPr eaLnBrk="1" hangingPunct="1">
              <a:lnSpc>
                <a:spcPct val="80000"/>
              </a:lnSpc>
              <a:spcBef>
                <a:spcPct val="0"/>
              </a:spcBef>
            </a:pPr>
            <a:r>
              <a:rPr lang="en-US" altLang="en-US" sz="2400" smtClean="0"/>
              <a:t>Agreeableness (Big Five): 			          	</a:t>
            </a:r>
            <a:r>
              <a:rPr lang="en-US" altLang="en-US" sz="2400" b="1" smtClean="0">
                <a:solidFill>
                  <a:srgbClr val="FF0000"/>
                </a:solidFill>
              </a:rPr>
              <a:t>-</a:t>
            </a:r>
          </a:p>
          <a:p>
            <a:pPr eaLnBrk="1" hangingPunct="1">
              <a:lnSpc>
                <a:spcPct val="80000"/>
              </a:lnSpc>
              <a:spcBef>
                <a:spcPct val="0"/>
              </a:spcBef>
            </a:pPr>
            <a:r>
              <a:rPr lang="en-US" altLang="en-US" sz="2400" smtClean="0"/>
              <a:t>Trust:							</a:t>
            </a:r>
            <a:r>
              <a:rPr lang="en-US" altLang="en-US" sz="2400" b="1" smtClean="0">
                <a:solidFill>
                  <a:srgbClr val="FF0000"/>
                </a:solidFill>
              </a:rPr>
              <a:t>-</a:t>
            </a:r>
          </a:p>
          <a:p>
            <a:pPr eaLnBrk="1" hangingPunct="1">
              <a:lnSpc>
                <a:spcPct val="80000"/>
              </a:lnSpc>
              <a:spcBef>
                <a:spcPct val="0"/>
              </a:spcBef>
            </a:pPr>
            <a:r>
              <a:rPr lang="en-US" altLang="en-US" sz="2400" smtClean="0"/>
              <a:t>Political Participation:					</a:t>
            </a:r>
            <a:r>
              <a:rPr lang="en-US" altLang="en-US" sz="2400" b="1" smtClean="0">
                <a:solidFill>
                  <a:srgbClr val="FF0000"/>
                </a:solidFill>
              </a:rPr>
              <a:t>-</a:t>
            </a:r>
          </a:p>
          <a:p>
            <a:pPr eaLnBrk="1" hangingPunct="1">
              <a:lnSpc>
                <a:spcPct val="80000"/>
              </a:lnSpc>
              <a:spcBef>
                <a:spcPct val="0"/>
              </a:spcBef>
            </a:pPr>
            <a:r>
              <a:rPr lang="en-US" altLang="en-US" sz="2400" smtClean="0"/>
              <a:t>Support for globalisation:				</a:t>
            </a:r>
            <a:r>
              <a:rPr lang="en-US" altLang="en-US" sz="2400" b="1" smtClean="0">
                <a:solidFill>
                  <a:srgbClr val="FF0000"/>
                </a:solidFill>
              </a:rPr>
              <a:t>-</a:t>
            </a:r>
          </a:p>
          <a:p>
            <a:pPr eaLnBrk="1" hangingPunct="1">
              <a:lnSpc>
                <a:spcPct val="80000"/>
              </a:lnSpc>
              <a:spcBef>
                <a:spcPct val="0"/>
              </a:spcBef>
            </a:pPr>
            <a:r>
              <a:rPr lang="en-US" altLang="en-US" sz="2400" smtClean="0"/>
              <a:t>Violent behaviour: 					</a:t>
            </a:r>
            <a:r>
              <a:rPr lang="en-US" altLang="en-US" sz="2400" b="1" smtClean="0">
                <a:solidFill>
                  <a:srgbClr val="FF0000"/>
                </a:solidFill>
              </a:rPr>
              <a:t>+</a:t>
            </a:r>
          </a:p>
          <a:p>
            <a:pPr eaLnBrk="1" hangingPunct="1">
              <a:lnSpc>
                <a:spcPct val="80000"/>
              </a:lnSpc>
              <a:spcBef>
                <a:spcPct val="0"/>
              </a:spcBef>
            </a:pPr>
            <a:r>
              <a:rPr lang="en-US" altLang="en-US" sz="2400" smtClean="0"/>
              <a:t>Self-enhancement:					</a:t>
            </a:r>
            <a:r>
              <a:rPr lang="en-US" altLang="en-US" sz="2400" b="1" smtClean="0">
                <a:solidFill>
                  <a:srgbClr val="FF0000"/>
                </a:solidFill>
              </a:rPr>
              <a:t>+</a:t>
            </a:r>
          </a:p>
          <a:p>
            <a:pPr eaLnBrk="1" hangingPunct="1">
              <a:lnSpc>
                <a:spcPct val="80000"/>
              </a:lnSpc>
              <a:spcBef>
                <a:spcPct val="0"/>
              </a:spcBef>
              <a:buFontTx/>
              <a:buNone/>
            </a:pPr>
            <a:endParaRPr lang="en-US" altLang="en-US" sz="2400"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body" idx="1"/>
          </p:nvPr>
        </p:nvSpPr>
        <p:spPr>
          <a:xfrm>
            <a:off x="323850" y="115888"/>
            <a:ext cx="8280400" cy="6669087"/>
          </a:xfrm>
        </p:spPr>
        <p:txBody>
          <a:bodyPr/>
          <a:lstStyle/>
          <a:p>
            <a:pPr eaLnBrk="1" hangingPunct="1">
              <a:lnSpc>
                <a:spcPct val="80000"/>
              </a:lnSpc>
              <a:spcBef>
                <a:spcPct val="0"/>
              </a:spcBef>
              <a:buFontTx/>
              <a:buNone/>
            </a:pPr>
            <a:r>
              <a:rPr lang="en-GB" altLang="en-US" sz="2800" b="1" i="1" smtClean="0"/>
              <a:t>Note 5.</a:t>
            </a:r>
          </a:p>
          <a:p>
            <a:pPr eaLnBrk="1" hangingPunct="1">
              <a:lnSpc>
                <a:spcPct val="80000"/>
              </a:lnSpc>
              <a:spcBef>
                <a:spcPct val="0"/>
              </a:spcBef>
              <a:buFontTx/>
              <a:buNone/>
            </a:pPr>
            <a:endParaRPr lang="en-US" altLang="en-US" sz="2800" smtClean="0"/>
          </a:p>
          <a:p>
            <a:pPr eaLnBrk="1" hangingPunct="1">
              <a:lnSpc>
                <a:spcPct val="80000"/>
              </a:lnSpc>
              <a:spcBef>
                <a:spcPct val="0"/>
              </a:spcBef>
              <a:buFontTx/>
              <a:buNone/>
            </a:pPr>
            <a:r>
              <a:rPr lang="en-US" altLang="en-US" sz="2800" smtClean="0">
                <a:solidFill>
                  <a:srgbClr val="FF0000"/>
                </a:solidFill>
              </a:rPr>
              <a:t>Other outcome measures</a:t>
            </a:r>
            <a:r>
              <a:rPr lang="en-US" altLang="en-US" sz="2800" smtClean="0"/>
              <a:t>. We have looked at SWB and the desire to redistribute. </a:t>
            </a:r>
          </a:p>
          <a:p>
            <a:pPr eaLnBrk="1" hangingPunct="1">
              <a:lnSpc>
                <a:spcPct val="80000"/>
              </a:lnSpc>
              <a:spcBef>
                <a:spcPct val="0"/>
              </a:spcBef>
              <a:buFontTx/>
              <a:buNone/>
            </a:pPr>
            <a:endParaRPr lang="en-US" altLang="en-US" sz="2800" smtClean="0"/>
          </a:p>
          <a:p>
            <a:pPr algn="just" eaLnBrk="1" hangingPunct="1">
              <a:lnSpc>
                <a:spcPct val="80000"/>
              </a:lnSpc>
              <a:spcBef>
                <a:spcPct val="0"/>
              </a:spcBef>
              <a:buFontTx/>
              <a:buNone/>
            </a:pPr>
            <a:r>
              <a:rPr lang="en-US" altLang="en-US" sz="2800" smtClean="0"/>
              <a:t>Other intriguing work has highlighted significant empirical correlations between (almost always) the Gini coefficient and:</a:t>
            </a:r>
          </a:p>
          <a:p>
            <a:pPr eaLnBrk="1" hangingPunct="1">
              <a:lnSpc>
                <a:spcPct val="80000"/>
              </a:lnSpc>
              <a:spcBef>
                <a:spcPct val="0"/>
              </a:spcBef>
              <a:buFontTx/>
              <a:buNone/>
            </a:pPr>
            <a:endParaRPr lang="en-US" altLang="en-US" sz="2800" smtClean="0"/>
          </a:p>
          <a:p>
            <a:pPr eaLnBrk="1" hangingPunct="1">
              <a:lnSpc>
                <a:spcPct val="80000"/>
              </a:lnSpc>
              <a:spcBef>
                <a:spcPct val="0"/>
              </a:spcBef>
              <a:buFontTx/>
              <a:buNone/>
            </a:pPr>
            <a:endParaRPr lang="en-US" altLang="en-US" sz="2800" smtClean="0"/>
          </a:p>
          <a:p>
            <a:pPr eaLnBrk="1" hangingPunct="1">
              <a:lnSpc>
                <a:spcPct val="80000"/>
              </a:lnSpc>
              <a:spcBef>
                <a:spcPct val="0"/>
              </a:spcBef>
            </a:pPr>
            <a:r>
              <a:rPr lang="en-US" altLang="en-US" sz="2400" smtClean="0"/>
              <a:t>Agreeableness (Big Five): 			          	</a:t>
            </a:r>
            <a:r>
              <a:rPr lang="en-US" altLang="en-US" sz="2400" b="1" smtClean="0">
                <a:solidFill>
                  <a:srgbClr val="FF0000"/>
                </a:solidFill>
              </a:rPr>
              <a:t>-</a:t>
            </a:r>
          </a:p>
          <a:p>
            <a:pPr eaLnBrk="1" hangingPunct="1">
              <a:lnSpc>
                <a:spcPct val="80000"/>
              </a:lnSpc>
              <a:spcBef>
                <a:spcPct val="0"/>
              </a:spcBef>
            </a:pPr>
            <a:r>
              <a:rPr lang="en-US" altLang="en-US" sz="2400" smtClean="0"/>
              <a:t>Trust:							</a:t>
            </a:r>
            <a:r>
              <a:rPr lang="en-US" altLang="en-US" sz="2400" b="1" smtClean="0">
                <a:solidFill>
                  <a:srgbClr val="FF0000"/>
                </a:solidFill>
              </a:rPr>
              <a:t>-</a:t>
            </a:r>
          </a:p>
          <a:p>
            <a:pPr eaLnBrk="1" hangingPunct="1">
              <a:lnSpc>
                <a:spcPct val="80000"/>
              </a:lnSpc>
              <a:spcBef>
                <a:spcPct val="0"/>
              </a:spcBef>
            </a:pPr>
            <a:r>
              <a:rPr lang="en-US" altLang="en-US" sz="2400" smtClean="0"/>
              <a:t>Political Participation:					</a:t>
            </a:r>
            <a:r>
              <a:rPr lang="en-US" altLang="en-US" sz="2400" b="1" smtClean="0">
                <a:solidFill>
                  <a:srgbClr val="FF0000"/>
                </a:solidFill>
              </a:rPr>
              <a:t>-</a:t>
            </a:r>
          </a:p>
          <a:p>
            <a:pPr eaLnBrk="1" hangingPunct="1">
              <a:lnSpc>
                <a:spcPct val="80000"/>
              </a:lnSpc>
              <a:spcBef>
                <a:spcPct val="0"/>
              </a:spcBef>
            </a:pPr>
            <a:r>
              <a:rPr lang="en-US" altLang="en-US" sz="2400" smtClean="0"/>
              <a:t>Support for globalisation:				</a:t>
            </a:r>
            <a:r>
              <a:rPr lang="en-US" altLang="en-US" sz="2400" b="1" smtClean="0">
                <a:solidFill>
                  <a:srgbClr val="FF0000"/>
                </a:solidFill>
              </a:rPr>
              <a:t>-</a:t>
            </a:r>
          </a:p>
          <a:p>
            <a:pPr eaLnBrk="1" hangingPunct="1">
              <a:lnSpc>
                <a:spcPct val="80000"/>
              </a:lnSpc>
              <a:spcBef>
                <a:spcPct val="0"/>
              </a:spcBef>
            </a:pPr>
            <a:r>
              <a:rPr lang="en-US" altLang="en-US" sz="2400" smtClean="0"/>
              <a:t>Violent behaviour: 					</a:t>
            </a:r>
            <a:r>
              <a:rPr lang="en-US" altLang="en-US" sz="2400" b="1" smtClean="0">
                <a:solidFill>
                  <a:srgbClr val="FF0000"/>
                </a:solidFill>
              </a:rPr>
              <a:t>+</a:t>
            </a:r>
          </a:p>
          <a:p>
            <a:pPr eaLnBrk="1" hangingPunct="1">
              <a:lnSpc>
                <a:spcPct val="80000"/>
              </a:lnSpc>
              <a:spcBef>
                <a:spcPct val="0"/>
              </a:spcBef>
            </a:pPr>
            <a:r>
              <a:rPr lang="en-US" altLang="en-US" sz="2400" smtClean="0"/>
              <a:t>Self-enhancement:					</a:t>
            </a:r>
            <a:r>
              <a:rPr lang="en-US" altLang="en-US" sz="2400" b="1" smtClean="0">
                <a:solidFill>
                  <a:srgbClr val="FF0000"/>
                </a:solidFill>
              </a:rPr>
              <a:t>+</a:t>
            </a:r>
          </a:p>
          <a:p>
            <a:pPr eaLnBrk="1" hangingPunct="1">
              <a:lnSpc>
                <a:spcPct val="80000"/>
              </a:lnSpc>
              <a:spcBef>
                <a:spcPct val="0"/>
              </a:spcBef>
            </a:pPr>
            <a:r>
              <a:rPr lang="en-US" altLang="en-US" sz="2400" smtClean="0"/>
              <a:t>Female Preferences for facial masculinity:		</a:t>
            </a:r>
            <a:r>
              <a:rPr lang="en-US" altLang="en-US" sz="2400" b="1" smtClean="0">
                <a:solidFill>
                  <a:srgbClr val="FF0000"/>
                </a:solidFill>
              </a:rPr>
              <a:t>+</a:t>
            </a:r>
          </a:p>
          <a:p>
            <a:pPr eaLnBrk="1" hangingPunct="1">
              <a:lnSpc>
                <a:spcPct val="80000"/>
              </a:lnSpc>
              <a:spcBef>
                <a:spcPct val="0"/>
              </a:spcBef>
              <a:buFontTx/>
              <a:buNone/>
            </a:pPr>
            <a:endParaRPr lang="en-US" altLang="en-US" sz="2400"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body" idx="1"/>
          </p:nvPr>
        </p:nvSpPr>
        <p:spPr>
          <a:xfrm>
            <a:off x="323850" y="44450"/>
            <a:ext cx="8280400" cy="6669088"/>
          </a:xfrm>
        </p:spPr>
        <p:txBody>
          <a:bodyPr/>
          <a:lstStyle/>
          <a:p>
            <a:pPr eaLnBrk="1" hangingPunct="1">
              <a:lnSpc>
                <a:spcPct val="80000"/>
              </a:lnSpc>
              <a:spcBef>
                <a:spcPct val="0"/>
              </a:spcBef>
              <a:buFontTx/>
              <a:buNone/>
            </a:pPr>
            <a:r>
              <a:rPr lang="en-GB" altLang="en-US" sz="2800" b="1" i="1" dirty="0" smtClean="0"/>
              <a:t>Note </a:t>
            </a:r>
            <a:r>
              <a:rPr lang="en-GB" altLang="en-US" sz="2800" b="1" i="1" dirty="0" smtClean="0"/>
              <a:t>5.</a:t>
            </a:r>
            <a:endParaRPr lang="en-GB" altLang="en-US" sz="2800" b="1" i="1" dirty="0" smtClean="0"/>
          </a:p>
          <a:p>
            <a:pPr eaLnBrk="1" hangingPunct="1">
              <a:lnSpc>
                <a:spcPct val="80000"/>
              </a:lnSpc>
              <a:spcBef>
                <a:spcPct val="0"/>
              </a:spcBef>
              <a:buFontTx/>
              <a:buNone/>
            </a:pPr>
            <a:endParaRPr lang="en-US" altLang="en-US" sz="2800" dirty="0" smtClean="0"/>
          </a:p>
          <a:p>
            <a:pPr eaLnBrk="1" hangingPunct="1">
              <a:lnSpc>
                <a:spcPct val="80000"/>
              </a:lnSpc>
              <a:spcBef>
                <a:spcPct val="0"/>
              </a:spcBef>
              <a:buFontTx/>
              <a:buNone/>
            </a:pPr>
            <a:r>
              <a:rPr lang="en-US" altLang="en-US" sz="2800" dirty="0" smtClean="0">
                <a:solidFill>
                  <a:srgbClr val="FF0000"/>
                </a:solidFill>
              </a:rPr>
              <a:t>Causality?</a:t>
            </a:r>
            <a:r>
              <a:rPr lang="en-US" altLang="en-US" sz="2800" dirty="0" smtClean="0"/>
              <a:t> </a:t>
            </a:r>
          </a:p>
          <a:p>
            <a:pPr eaLnBrk="1" hangingPunct="1">
              <a:lnSpc>
                <a:spcPct val="80000"/>
              </a:lnSpc>
              <a:spcBef>
                <a:spcPct val="0"/>
              </a:spcBef>
              <a:buFontTx/>
              <a:buNone/>
            </a:pPr>
            <a:endParaRPr lang="en-US" altLang="en-US" sz="2800" dirty="0" smtClean="0"/>
          </a:p>
          <a:p>
            <a:pPr eaLnBrk="1" hangingPunct="1">
              <a:lnSpc>
                <a:spcPct val="80000"/>
              </a:lnSpc>
              <a:spcBef>
                <a:spcPct val="0"/>
              </a:spcBef>
              <a:buFontTx/>
              <a:buNone/>
            </a:pPr>
            <a:r>
              <a:rPr lang="en-US" altLang="en-US" sz="2800" dirty="0" smtClean="0"/>
              <a:t>Let’s just say that this has been treated in a pretty cavalier fashion in this literature.</a:t>
            </a:r>
          </a:p>
          <a:p>
            <a:pPr eaLnBrk="1" hangingPunct="1">
              <a:lnSpc>
                <a:spcPct val="80000"/>
              </a:lnSpc>
              <a:spcBef>
                <a:spcPct val="0"/>
              </a:spcBef>
              <a:buFontTx/>
              <a:buNone/>
            </a:pPr>
            <a:endParaRPr lang="en-US" altLang="en-US" sz="2800" dirty="0" smtClean="0"/>
          </a:p>
          <a:p>
            <a:pPr eaLnBrk="1" hangingPunct="1">
              <a:lnSpc>
                <a:spcPct val="80000"/>
              </a:lnSpc>
              <a:spcBef>
                <a:spcPct val="0"/>
              </a:spcBef>
              <a:buFontTx/>
              <a:buNone/>
            </a:pPr>
            <a:r>
              <a:rPr lang="en-US" altLang="en-US" sz="2800" dirty="0" smtClean="0"/>
              <a:t>Changes in income happen for a reason: could be that it is this reason that affects well-being, not income inequality as such.</a:t>
            </a:r>
          </a:p>
          <a:p>
            <a:pPr eaLnBrk="1" hangingPunct="1">
              <a:lnSpc>
                <a:spcPct val="80000"/>
              </a:lnSpc>
              <a:spcBef>
                <a:spcPct val="0"/>
              </a:spcBef>
              <a:buFontTx/>
              <a:buNone/>
            </a:pPr>
            <a:endParaRPr lang="en-US" altLang="en-US" sz="2800" dirty="0" smtClean="0"/>
          </a:p>
          <a:p>
            <a:pPr eaLnBrk="1" hangingPunct="1">
              <a:lnSpc>
                <a:spcPct val="80000"/>
              </a:lnSpc>
              <a:spcBef>
                <a:spcPct val="0"/>
              </a:spcBef>
              <a:buFontTx/>
              <a:buNone/>
            </a:pPr>
            <a:r>
              <a:rPr lang="en-US" altLang="en-US" sz="2800" dirty="0" smtClean="0"/>
              <a:t>Or that happiness causes inequality, rather than inequality causing happiness.</a:t>
            </a:r>
          </a:p>
          <a:p>
            <a:pPr eaLnBrk="1" hangingPunct="1">
              <a:lnSpc>
                <a:spcPct val="80000"/>
              </a:lnSpc>
              <a:spcBef>
                <a:spcPct val="0"/>
              </a:spcBef>
              <a:buFontTx/>
              <a:buNone/>
            </a:pPr>
            <a:endParaRPr lang="en-US" altLang="en-US" sz="2800" dirty="0" smtClean="0"/>
          </a:p>
          <a:p>
            <a:pPr eaLnBrk="1" hangingPunct="1">
              <a:lnSpc>
                <a:spcPct val="80000"/>
              </a:lnSpc>
              <a:spcBef>
                <a:spcPct val="0"/>
              </a:spcBef>
              <a:buFontTx/>
              <a:buNone/>
            </a:pPr>
            <a:r>
              <a:rPr lang="en-US" altLang="en-US" sz="2800" dirty="0" smtClean="0"/>
              <a:t>So all we need is an exogenous movement in the income distribution…</a:t>
            </a:r>
            <a:endParaRPr lang="en-US" altLang="en-US" sz="2400" dirty="0" smtClean="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body" idx="1"/>
          </p:nvPr>
        </p:nvSpPr>
        <p:spPr>
          <a:xfrm>
            <a:off x="179388" y="-26988"/>
            <a:ext cx="8280400" cy="6669088"/>
          </a:xfrm>
        </p:spPr>
        <p:txBody>
          <a:bodyPr/>
          <a:lstStyle/>
          <a:p>
            <a:pPr eaLnBrk="1" hangingPunct="1">
              <a:lnSpc>
                <a:spcPct val="80000"/>
              </a:lnSpc>
              <a:spcBef>
                <a:spcPct val="0"/>
              </a:spcBef>
              <a:buFontTx/>
              <a:buNone/>
            </a:pPr>
            <a:r>
              <a:rPr lang="en-US" altLang="en-US" sz="2800" dirty="0" smtClean="0">
                <a:solidFill>
                  <a:srgbClr val="FF0000"/>
                </a:solidFill>
              </a:rPr>
              <a:t>If only…</a:t>
            </a:r>
          </a:p>
          <a:p>
            <a:pPr eaLnBrk="1" hangingPunct="1">
              <a:lnSpc>
                <a:spcPct val="80000"/>
              </a:lnSpc>
              <a:spcBef>
                <a:spcPct val="0"/>
              </a:spcBef>
              <a:buFontTx/>
              <a:buNone/>
            </a:pPr>
            <a:endParaRPr lang="en-US" altLang="en-US" sz="2800" dirty="0" smtClean="0"/>
          </a:p>
          <a:p>
            <a:pPr eaLnBrk="1" hangingPunct="1">
              <a:lnSpc>
                <a:spcPct val="80000"/>
              </a:lnSpc>
              <a:spcBef>
                <a:spcPct val="0"/>
              </a:spcBef>
              <a:buFontTx/>
              <a:buNone/>
            </a:pPr>
            <a:r>
              <a:rPr lang="en-US" altLang="en-US" sz="2800" dirty="0" smtClean="0"/>
              <a:t>There is interesting work on the minimum wage.</a:t>
            </a:r>
          </a:p>
          <a:p>
            <a:pPr eaLnBrk="1" hangingPunct="1">
              <a:lnSpc>
                <a:spcPct val="80000"/>
              </a:lnSpc>
              <a:spcBef>
                <a:spcPct val="0"/>
              </a:spcBef>
              <a:buFontTx/>
              <a:buNone/>
            </a:pPr>
            <a:endParaRPr lang="en-US" altLang="en-US" sz="2800" dirty="0" smtClean="0"/>
          </a:p>
          <a:p>
            <a:pPr eaLnBrk="1" hangingPunct="1">
              <a:lnSpc>
                <a:spcPct val="80000"/>
              </a:lnSpc>
              <a:spcBef>
                <a:spcPct val="0"/>
              </a:spcBef>
              <a:buFontTx/>
              <a:buNone/>
            </a:pPr>
            <a:r>
              <a:rPr lang="en-US" altLang="en-US" sz="2800" dirty="0" smtClean="0"/>
              <a:t>Support for minimum-wage rises highest amongst minimum wage workers.</a:t>
            </a:r>
          </a:p>
          <a:p>
            <a:pPr eaLnBrk="1" hangingPunct="1">
              <a:lnSpc>
                <a:spcPct val="80000"/>
              </a:lnSpc>
              <a:spcBef>
                <a:spcPct val="0"/>
              </a:spcBef>
              <a:buFontTx/>
              <a:buNone/>
            </a:pPr>
            <a:endParaRPr lang="en-US" altLang="en-US" sz="2800" dirty="0" smtClean="0"/>
          </a:p>
          <a:p>
            <a:pPr eaLnBrk="1" hangingPunct="1">
              <a:lnSpc>
                <a:spcPct val="80000"/>
              </a:lnSpc>
              <a:spcBef>
                <a:spcPct val="0"/>
              </a:spcBef>
              <a:buFontTx/>
              <a:buNone/>
            </a:pPr>
            <a:r>
              <a:rPr lang="en-US" altLang="en-US" sz="2800" dirty="0" smtClean="0"/>
              <a:t>And lowest amongst those who earn just above the minimum wage (</a:t>
            </a:r>
            <a:r>
              <a:rPr lang="en-US" altLang="en-US" sz="2800" dirty="0" smtClean="0">
                <a:solidFill>
                  <a:srgbClr val="FF0000"/>
                </a:solidFill>
              </a:rPr>
              <a:t>last-place aversion</a:t>
            </a:r>
            <a:r>
              <a:rPr lang="en-US" altLang="en-US" sz="2800" dirty="0" smtClean="0"/>
              <a:t>).</a:t>
            </a:r>
          </a:p>
          <a:p>
            <a:pPr eaLnBrk="1" hangingPunct="1">
              <a:lnSpc>
                <a:spcPct val="80000"/>
              </a:lnSpc>
              <a:spcBef>
                <a:spcPct val="0"/>
              </a:spcBef>
              <a:buFontTx/>
              <a:buNone/>
            </a:pPr>
            <a:endParaRPr lang="en-US" altLang="en-US" sz="2800" dirty="0" smtClean="0"/>
          </a:p>
          <a:p>
            <a:pPr eaLnBrk="1" hangingPunct="1">
              <a:lnSpc>
                <a:spcPct val="80000"/>
              </a:lnSpc>
              <a:spcBef>
                <a:spcPct val="0"/>
              </a:spcBef>
              <a:buFontTx/>
              <a:buNone/>
            </a:pPr>
            <a:r>
              <a:rPr lang="en-US" altLang="en-US" sz="2800" dirty="0" smtClean="0"/>
              <a:t>[</a:t>
            </a:r>
            <a:r>
              <a:rPr lang="en-GB" altLang="fr-FR" sz="2800" dirty="0" err="1" smtClean="0"/>
              <a:t>Kuziemko</a:t>
            </a:r>
            <a:r>
              <a:rPr lang="en-GB" altLang="fr-FR" sz="2800" dirty="0" smtClean="0"/>
              <a:t>, I., Buell, R., Reich, T., and Norton, M. (2014). "“Last-Place Aversion”: Evidence and Redistributive Implications". </a:t>
            </a:r>
            <a:r>
              <a:rPr lang="en-GB" altLang="fr-FR" sz="2800" i="1" dirty="0" smtClean="0"/>
              <a:t>Quarterly Journal of Economics, </a:t>
            </a:r>
            <a:r>
              <a:rPr lang="en-GB" altLang="fr-FR" sz="2800" b="1" i="1" dirty="0" smtClean="0"/>
              <a:t>129, 105-149.</a:t>
            </a:r>
            <a:r>
              <a:rPr lang="en-US" altLang="en-US" sz="2800" dirty="0" smtClean="0"/>
              <a:t>]</a:t>
            </a:r>
          </a:p>
          <a:p>
            <a:pPr eaLnBrk="1" hangingPunct="1">
              <a:lnSpc>
                <a:spcPct val="80000"/>
              </a:lnSpc>
              <a:spcBef>
                <a:spcPct val="0"/>
              </a:spcBef>
              <a:buFontTx/>
              <a:buNone/>
            </a:pPr>
            <a:endParaRPr lang="en-US" altLang="en-US" sz="2800" dirty="0"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body" idx="1"/>
          </p:nvPr>
        </p:nvSpPr>
        <p:spPr>
          <a:xfrm>
            <a:off x="323850" y="115888"/>
            <a:ext cx="8569325" cy="6669087"/>
          </a:xfrm>
        </p:spPr>
        <p:txBody>
          <a:bodyPr/>
          <a:lstStyle/>
          <a:p>
            <a:pPr eaLnBrk="1" hangingPunct="1">
              <a:lnSpc>
                <a:spcPct val="80000"/>
              </a:lnSpc>
              <a:spcBef>
                <a:spcPct val="0"/>
              </a:spcBef>
              <a:buFontTx/>
              <a:buNone/>
            </a:pPr>
            <a:r>
              <a:rPr lang="en-GB" altLang="en-US" sz="2800" b="1" i="1" dirty="0" smtClean="0"/>
              <a:t>Final thoughts.</a:t>
            </a:r>
            <a:endParaRPr lang="en-GB" altLang="en-US" sz="2800" b="1" i="1" dirty="0" smtClean="0"/>
          </a:p>
          <a:p>
            <a:pPr eaLnBrk="1" hangingPunct="1">
              <a:lnSpc>
                <a:spcPct val="80000"/>
              </a:lnSpc>
              <a:spcBef>
                <a:spcPct val="0"/>
              </a:spcBef>
              <a:buFontTx/>
              <a:buNone/>
            </a:pPr>
            <a:endParaRPr lang="en-US" altLang="en-US" sz="2800" dirty="0" smtClean="0"/>
          </a:p>
          <a:p>
            <a:pPr eaLnBrk="1" hangingPunct="1">
              <a:lnSpc>
                <a:spcPct val="150000"/>
              </a:lnSpc>
              <a:spcBef>
                <a:spcPct val="0"/>
              </a:spcBef>
              <a:buFont typeface="Arial" panose="020B0604020202020204" pitchFamily="34" charset="0"/>
              <a:buChar char="•"/>
            </a:pPr>
            <a:r>
              <a:rPr lang="en-US" altLang="en-US" dirty="0" smtClean="0"/>
              <a:t>There is no doubt that feelings of unfairness are a catalyst for well-being and behavior.</a:t>
            </a:r>
          </a:p>
          <a:p>
            <a:pPr eaLnBrk="1" hangingPunct="1">
              <a:lnSpc>
                <a:spcPct val="150000"/>
              </a:lnSpc>
              <a:spcBef>
                <a:spcPct val="0"/>
              </a:spcBef>
              <a:buFont typeface="Arial" panose="020B0604020202020204" pitchFamily="34" charset="0"/>
              <a:buChar char="•"/>
            </a:pPr>
            <a:r>
              <a:rPr lang="en-US" altLang="en-US" dirty="0" smtClean="0"/>
              <a:t>This is something that we can observe currently.</a:t>
            </a:r>
          </a:p>
          <a:p>
            <a:pPr eaLnBrk="1" hangingPunct="1">
              <a:lnSpc>
                <a:spcPct val="150000"/>
              </a:lnSpc>
              <a:spcBef>
                <a:spcPct val="0"/>
              </a:spcBef>
              <a:buFont typeface="Arial" panose="020B0604020202020204" pitchFamily="34" charset="0"/>
              <a:buChar char="•"/>
            </a:pPr>
            <a:r>
              <a:rPr lang="en-US" altLang="en-US" dirty="0" smtClean="0"/>
              <a:t>Are our objective measures of inequality the right ones?</a:t>
            </a:r>
          </a:p>
          <a:p>
            <a:pPr eaLnBrk="1" hangingPunct="1">
              <a:lnSpc>
                <a:spcPct val="150000"/>
              </a:lnSpc>
              <a:spcBef>
                <a:spcPct val="0"/>
              </a:spcBef>
              <a:buFont typeface="Arial" panose="020B0604020202020204" pitchFamily="34" charset="0"/>
              <a:buChar char="•"/>
            </a:pPr>
            <a:r>
              <a:rPr lang="en-US" altLang="en-US" dirty="0" smtClean="0"/>
              <a:t>How are perceptions related to objective outcomes?</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body" idx="1"/>
          </p:nvPr>
        </p:nvSpPr>
        <p:spPr>
          <a:xfrm>
            <a:off x="323850" y="115888"/>
            <a:ext cx="8569325" cy="6669087"/>
          </a:xfrm>
        </p:spPr>
        <p:txBody>
          <a:bodyPr/>
          <a:lstStyle/>
          <a:p>
            <a:pPr eaLnBrk="1" hangingPunct="1">
              <a:lnSpc>
                <a:spcPct val="80000"/>
              </a:lnSpc>
              <a:spcBef>
                <a:spcPct val="0"/>
              </a:spcBef>
              <a:buFontTx/>
              <a:buNone/>
            </a:pPr>
            <a:r>
              <a:rPr lang="en-GB" altLang="en-US" sz="2800" b="1" i="1" dirty="0" smtClean="0"/>
              <a:t>Final thoughts.</a:t>
            </a:r>
            <a:endParaRPr lang="en-GB" altLang="en-US" sz="2800" b="1" i="1" dirty="0" smtClean="0"/>
          </a:p>
          <a:p>
            <a:pPr eaLnBrk="1" hangingPunct="1">
              <a:lnSpc>
                <a:spcPct val="80000"/>
              </a:lnSpc>
              <a:spcBef>
                <a:spcPct val="0"/>
              </a:spcBef>
              <a:buFontTx/>
              <a:buNone/>
            </a:pPr>
            <a:endParaRPr lang="en-US" altLang="en-US" sz="2800" dirty="0" smtClean="0"/>
          </a:p>
          <a:p>
            <a:pPr eaLnBrk="1" hangingPunct="1">
              <a:lnSpc>
                <a:spcPct val="150000"/>
              </a:lnSpc>
              <a:spcBef>
                <a:spcPct val="0"/>
              </a:spcBef>
              <a:buFont typeface="Arial" panose="020B0604020202020204" pitchFamily="34" charset="0"/>
              <a:buChar char="•"/>
            </a:pPr>
            <a:r>
              <a:rPr lang="en-US" altLang="en-US" dirty="0" smtClean="0"/>
              <a:t>Do we need a policy for distribution, or a policy for the perception of distribution?</a:t>
            </a:r>
          </a:p>
          <a:p>
            <a:pPr eaLnBrk="1" hangingPunct="1">
              <a:lnSpc>
                <a:spcPct val="150000"/>
              </a:lnSpc>
              <a:spcBef>
                <a:spcPct val="0"/>
              </a:spcBef>
              <a:buFont typeface="Arial" panose="020B0604020202020204" pitchFamily="34" charset="0"/>
              <a:buChar char="•"/>
            </a:pPr>
            <a:r>
              <a:rPr lang="en-US" altLang="en-US" dirty="0" smtClean="0"/>
              <a:t>And if comparisons make us unhappy, can we learn to compare less?</a:t>
            </a:r>
            <a:endParaRPr lang="en-US" altLang="en-US" dirty="0" smtClean="0"/>
          </a:p>
        </p:txBody>
      </p:sp>
    </p:spTree>
    <p:extLst>
      <p:ext uri="{BB962C8B-B14F-4D97-AF65-F5344CB8AC3E}">
        <p14:creationId xmlns:p14="http://schemas.microsoft.com/office/powerpoint/2010/main" val="32779614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fr-FR" b="1" smtClean="0">
                <a:solidFill>
                  <a:schemeClr val="tx1"/>
                </a:solidFill>
                <a:latin typeface="Times New Roman" panose="02020603050405020304" pitchFamily="18" charset="0"/>
              </a:rPr>
              <a:t>Satisfaction Questions </a:t>
            </a:r>
            <a:r>
              <a:rPr lang="en-GB" altLang="fr-FR" smtClean="0">
                <a:solidFill>
                  <a:schemeClr val="tx1"/>
                </a:solidFill>
                <a:latin typeface="Times New Roman" panose="02020603050405020304" pitchFamily="18" charset="0"/>
              </a:rPr>
              <a:t/>
            </a:r>
            <a:br>
              <a:rPr lang="en-GB" altLang="fr-FR" smtClean="0">
                <a:solidFill>
                  <a:schemeClr val="tx1"/>
                </a:solidFill>
                <a:latin typeface="Times New Roman" panose="02020603050405020304" pitchFamily="18" charset="0"/>
              </a:rPr>
            </a:br>
            <a:endParaRPr lang="en-GB" altLang="fr-FR" smtClean="0">
              <a:latin typeface="Times New Roman" panose="02020603050405020304" pitchFamily="18" charset="0"/>
            </a:endParaRPr>
          </a:p>
        </p:txBody>
      </p:sp>
      <p:sp>
        <p:nvSpPr>
          <p:cNvPr id="9219" name="Content Placeholder 2"/>
          <p:cNvSpPr>
            <a:spLocks noGrp="1"/>
          </p:cNvSpPr>
          <p:nvPr>
            <p:ph idx="1"/>
          </p:nvPr>
        </p:nvSpPr>
        <p:spPr>
          <a:xfrm>
            <a:off x="250825" y="981075"/>
            <a:ext cx="8567738" cy="5256213"/>
          </a:xfrm>
        </p:spPr>
        <p:txBody>
          <a:bodyPr/>
          <a:lstStyle/>
          <a:p>
            <a:pPr indent="0">
              <a:buFontTx/>
              <a:buNone/>
            </a:pPr>
            <a:r>
              <a:rPr lang="en-GB" altLang="fr-FR" sz="2400" b="1" smtClean="0">
                <a:latin typeface="Times New Roman" panose="02020603050405020304" pitchFamily="18" charset="0"/>
              </a:rPr>
              <a:t>The BHPS/Understanding Society Question:</a:t>
            </a:r>
          </a:p>
          <a:p>
            <a:pPr indent="0">
              <a:buFontTx/>
              <a:buNone/>
            </a:pPr>
            <a:endParaRPr lang="en-GB" altLang="fr-FR" sz="2400" smtClean="0">
              <a:latin typeface="Times New Roman" panose="02020603050405020304" pitchFamily="18" charset="0"/>
            </a:endParaRPr>
          </a:p>
          <a:p>
            <a:pPr indent="0">
              <a:buFontTx/>
              <a:buNone/>
            </a:pPr>
            <a:r>
              <a:rPr lang="en-GB" altLang="fr-FR" sz="2400" smtClean="0">
                <a:latin typeface="Times New Roman" panose="02020603050405020304" pitchFamily="18" charset="0"/>
              </a:rPr>
              <a:t>Here are some questions about how you feel about your life. Please tick the number which you feel best describes how dissatisfied or satisfied you are with the following aspects of your current situation.</a:t>
            </a:r>
          </a:p>
          <a:p>
            <a:pPr indent="0">
              <a:buFontTx/>
              <a:buNone/>
            </a:pPr>
            <a:r>
              <a:rPr lang="en-GB" altLang="fr-FR" sz="2400" i="1" smtClean="0">
                <a:latin typeface="Times New Roman" panose="02020603050405020304" pitchFamily="18" charset="0"/>
              </a:rPr>
              <a:t>Your life overall</a:t>
            </a:r>
          </a:p>
          <a:p>
            <a:pPr indent="0">
              <a:buFontTx/>
              <a:buNone/>
            </a:pPr>
            <a:r>
              <a:rPr lang="en-GB" altLang="fr-FR" smtClean="0">
                <a:latin typeface="Times New Roman" panose="02020603050405020304" pitchFamily="18" charset="0"/>
              </a:rPr>
              <a:t>	[ 1 ]   [ 2 ]   [ 3 ]   [ 4 ]   [ 5 ]   [ 6 ]   [ 7 ]</a:t>
            </a:r>
          </a:p>
          <a:p>
            <a:pPr indent="0">
              <a:buFontTx/>
              <a:buNone/>
            </a:pPr>
            <a:r>
              <a:rPr lang="en-GB" altLang="fr-FR" sz="1800" smtClean="0">
                <a:latin typeface="Times New Roman" panose="02020603050405020304" pitchFamily="18" charset="0"/>
              </a:rPr>
              <a:t>	not satisfied at all  				          completely satisfied</a:t>
            </a:r>
          </a:p>
          <a:p>
            <a:pPr indent="0">
              <a:buFontTx/>
              <a:buNone/>
            </a:pPr>
            <a:endParaRPr lang="en-GB" altLang="fr-FR" sz="2400" smtClean="0">
              <a:latin typeface="Times New Roman" panose="02020603050405020304" pitchFamily="18" charset="0"/>
            </a:endParaRPr>
          </a:p>
          <a:p>
            <a:pPr indent="0">
              <a:buFontTx/>
              <a:buNone/>
            </a:pPr>
            <a:r>
              <a:rPr lang="en-GB" altLang="fr-FR" sz="2400" smtClean="0">
                <a:latin typeface="Times New Roman" panose="02020603050405020304" pitchFamily="18" charset="0"/>
              </a:rPr>
              <a:t>This question is also asked about domains of life:</a:t>
            </a:r>
          </a:p>
          <a:p>
            <a:pPr indent="0">
              <a:buFontTx/>
              <a:buNone/>
            </a:pPr>
            <a:r>
              <a:rPr lang="en-GB" altLang="fr-FR" sz="2400" i="1" smtClean="0">
                <a:latin typeface="Times New Roman" panose="02020603050405020304" pitchFamily="18" charset="0"/>
              </a:rPr>
              <a:t>e.g. health, income, house, partner ...</a:t>
            </a:r>
          </a:p>
        </p:txBody>
      </p:sp>
      <p:sp>
        <p:nvSpPr>
          <p:cNvPr id="922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6F45472-38F2-4614-AB50-73C0514B41D7}" type="slidenum">
              <a:rPr lang="en-GB" altLang="fr-FR" sz="1400" smtClean="0"/>
              <a:pPr>
                <a:spcBef>
                  <a:spcPct val="0"/>
                </a:spcBef>
                <a:buFontTx/>
                <a:buNone/>
              </a:pPr>
              <a:t>7</a:t>
            </a:fld>
            <a:endParaRPr lang="en-GB" altLang="fr-FR" sz="1400" smtClean="0"/>
          </a:p>
        </p:txBody>
      </p:sp>
      <p:cxnSp>
        <p:nvCxnSpPr>
          <p:cNvPr id="6" name="Straight Arrow Connector 5"/>
          <p:cNvCxnSpPr/>
          <p:nvPr/>
        </p:nvCxnSpPr>
        <p:spPr>
          <a:xfrm>
            <a:off x="3203575" y="4652963"/>
            <a:ext cx="2952750" cy="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5"/>
          <p:cNvSpPr txBox="1">
            <a:spLocks noChangeArrowheads="1"/>
          </p:cNvSpPr>
          <p:nvPr/>
        </p:nvSpPr>
        <p:spPr bwMode="auto">
          <a:xfrm>
            <a:off x="611188" y="260350"/>
            <a:ext cx="8064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fr-FR" sz="2400"/>
              <a:t>These “behave” the way we think that they should:</a:t>
            </a:r>
            <a:endParaRPr lang="en-GB" altLang="fr-FR" sz="2400"/>
          </a:p>
        </p:txBody>
      </p:sp>
      <p:pic>
        <p:nvPicPr>
          <p:cNvPr id="102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075" y="176213"/>
            <a:ext cx="8705850" cy="650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body" idx="1"/>
          </p:nvPr>
        </p:nvSpPr>
        <p:spPr>
          <a:xfrm>
            <a:off x="395288" y="116632"/>
            <a:ext cx="8280400" cy="5761037"/>
          </a:xfrm>
        </p:spPr>
        <p:txBody>
          <a:bodyPr/>
          <a:lstStyle/>
          <a:p>
            <a:pPr algn="just" eaLnBrk="1" hangingPunct="1">
              <a:lnSpc>
                <a:spcPct val="90000"/>
              </a:lnSpc>
              <a:buFontTx/>
              <a:buNone/>
            </a:pPr>
            <a:endParaRPr lang="en-US" altLang="en-US" sz="3600" dirty="0" smtClean="0">
              <a:latin typeface="Times New Roman" panose="02020603050405020304" pitchFamily="18" charset="0"/>
              <a:cs typeface="Times New Roman" panose="02020603050405020304" pitchFamily="18" charset="0"/>
            </a:endParaRPr>
          </a:p>
          <a:p>
            <a:pPr algn="just" eaLnBrk="1" hangingPunct="1">
              <a:lnSpc>
                <a:spcPct val="90000"/>
              </a:lnSpc>
              <a:buFontTx/>
              <a:buNone/>
            </a:pPr>
            <a:r>
              <a:rPr lang="en-US" altLang="en-US" sz="3600" dirty="0" smtClean="0">
                <a:latin typeface="Times New Roman" panose="02020603050405020304" pitchFamily="18" charset="0"/>
                <a:cs typeface="Times New Roman" panose="02020603050405020304" pitchFamily="18" charset="0"/>
              </a:rPr>
              <a:t>These are very often single-item measures (drives psychologists mad).</a:t>
            </a:r>
            <a:r>
              <a:rPr lang="en-GB" altLang="en-US" sz="3600" dirty="0" smtClean="0">
                <a:latin typeface="Times New Roman" panose="02020603050405020304" pitchFamily="18" charset="0"/>
                <a:cs typeface="Times New Roman" panose="02020603050405020304" pitchFamily="18" charset="0"/>
              </a:rPr>
              <a:t> </a:t>
            </a:r>
          </a:p>
          <a:p>
            <a:pPr algn="just" eaLnBrk="1" hangingPunct="1">
              <a:lnSpc>
                <a:spcPct val="90000"/>
              </a:lnSpc>
              <a:buFontTx/>
              <a:buNone/>
            </a:pPr>
            <a:r>
              <a:rPr lang="en-GB" altLang="en-US" sz="3600" dirty="0" smtClean="0">
                <a:latin typeface="Times New Roman" panose="02020603050405020304" pitchFamily="18" charset="0"/>
                <a:cs typeface="Times New Roman" panose="02020603050405020304" pitchFamily="18" charset="0"/>
              </a:rPr>
              <a:t>These provide democratic, not paternalistic, measures of well-being: it is you who decides what the good life is.</a:t>
            </a:r>
          </a:p>
          <a:p>
            <a:pPr algn="just" eaLnBrk="1" hangingPunct="1">
              <a:lnSpc>
                <a:spcPct val="90000"/>
              </a:lnSpc>
              <a:buFontTx/>
              <a:buNone/>
            </a:pPr>
            <a:r>
              <a:rPr lang="en-GB" altLang="en-US" sz="3600" dirty="0" smtClean="0">
                <a:latin typeface="Times New Roman" panose="02020603050405020304" pitchFamily="18" charset="0"/>
                <a:cs typeface="Times New Roman" panose="02020603050405020304" pitchFamily="18" charset="0"/>
              </a:rPr>
              <a:t>They are intuitively </a:t>
            </a:r>
            <a:r>
              <a:rPr lang="en-GB" altLang="en-US" sz="3600" dirty="0" smtClean="0">
                <a:latin typeface="Times New Roman" panose="02020603050405020304" pitchFamily="18" charset="0"/>
                <a:cs typeface="Times New Roman" panose="02020603050405020304" pitchFamily="18" charset="0"/>
              </a:rPr>
              <a:t>understood</a:t>
            </a:r>
            <a:r>
              <a:rPr lang="en-GB" altLang="en-US" sz="3600" dirty="0" smtClean="0">
                <a:latin typeface="Times New Roman" panose="02020603050405020304" pitchFamily="18" charset="0"/>
                <a:cs typeface="Times New Roman" panose="02020603050405020304" pitchFamily="18" charset="0"/>
              </a:rPr>
              <a:t>: there are few missing values</a:t>
            </a:r>
            <a:r>
              <a:rPr lang="en-US" altLang="en-US" sz="3600" dirty="0" smtClean="0">
                <a:latin typeface="Times New Roman" panose="02020603050405020304" pitchFamily="18" charset="0"/>
                <a:cs typeface="Times New Roman" panose="02020603050405020304" pitchFamily="18" charset="0"/>
              </a:rPr>
              <a:t> </a:t>
            </a:r>
          </a:p>
          <a:p>
            <a:pPr algn="just" eaLnBrk="1" hangingPunct="1">
              <a:lnSpc>
                <a:spcPct val="90000"/>
              </a:lnSpc>
              <a:buFontTx/>
              <a:buNone/>
            </a:pPr>
            <a:r>
              <a:rPr lang="en-US" altLang="en-US" sz="3600" dirty="0" smtClean="0">
                <a:latin typeface="Times New Roman" panose="02020603050405020304" pitchFamily="18" charset="0"/>
                <a:cs typeface="Times New Roman" panose="02020603050405020304" pitchFamily="18" charset="0"/>
              </a:rPr>
              <a:t>Despite their simplicity, they do seem to be picking up essential information about the quality of individuals’ </a:t>
            </a:r>
            <a:r>
              <a:rPr lang="en-US" altLang="en-US" sz="3600" dirty="0" smtClean="0">
                <a:latin typeface="Times New Roman" panose="02020603050405020304" pitchFamily="18" charset="0"/>
                <a:cs typeface="Times New Roman" panose="02020603050405020304" pitchFamily="18" charset="0"/>
              </a:rPr>
              <a:t>lives</a:t>
            </a:r>
            <a:endParaRPr lang="en-US" altLang="en-US" sz="36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1818</TotalTime>
  <Words>3413</Words>
  <Application>Microsoft Office PowerPoint</Application>
  <PresentationFormat>Affichage à l'écran (4:3)</PresentationFormat>
  <Paragraphs>486</Paragraphs>
  <Slides>68</Slides>
  <Notes>33</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68</vt:i4>
      </vt:variant>
    </vt:vector>
  </HeadingPairs>
  <TitlesOfParts>
    <vt:vector size="71" baseType="lpstr">
      <vt:lpstr>Arial</vt:lpstr>
      <vt:lpstr>Times New Roman</vt:lpstr>
      <vt:lpstr>Modèle par défaut</vt:lpstr>
      <vt:lpstr>Inequality and Happiness</vt:lpstr>
      <vt:lpstr>Présentation PowerPoint</vt:lpstr>
      <vt:lpstr>Présentation PowerPoint</vt:lpstr>
      <vt:lpstr>Présentation PowerPoint</vt:lpstr>
      <vt:lpstr>Présentation PowerPoint</vt:lpstr>
      <vt:lpstr>Présentation PowerPoint</vt:lpstr>
      <vt:lpstr>Satisfaction Questions  </vt:lpstr>
      <vt:lpstr>Présentation PowerPoint</vt:lpstr>
      <vt:lpstr>Présentation PowerPoint</vt:lpstr>
      <vt:lpstr>Cross-Rater Validity </vt:lpstr>
      <vt:lpstr>Physiological and Neurological Evidence </vt:lpstr>
      <vt:lpstr>Présentation PowerPoint</vt:lpstr>
      <vt:lpstr>Predicting Health Outcomes </vt:lpstr>
      <vt:lpstr>Predicting Labour Market Outcomes </vt:lpstr>
      <vt:lpstr>In general, SWB scores are “well-behaved”</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1) Happiness approach: Luttmer (2005) US National Survey of Families and Households</vt:lpstr>
      <vt:lpstr>Clark (1996). BHPS (UK): very local comparisons</vt:lpstr>
      <vt:lpstr>Présentation PowerPoint</vt:lpstr>
      <vt:lpstr>Présentation PowerPoint</vt:lpstr>
      <vt:lpstr>Présentation PowerPoint</vt:lpstr>
      <vt:lpstr>4) Natural Experiments  Card et al. (2012): the revelation of information on others' earnings.   The natural experiment here is a court decision that made the salary of any California state employee public knowledge.   A local newspaper set up a website making it easy to find this information.   Following this website launch, Card et al. informed a random subset of employees at three UC campuses about the site. </vt:lpstr>
      <vt:lpstr>Some days later, all employees on the three campuses were surveyed.   Compare the treatment group (informed about the website) to others to reveal the impact of information on others' salaries.   The reference group was defined here as co-workers in the same occupation group (faculty vs. staff) and administrative unit in the university.</vt:lpstr>
      <vt:lpstr>The survey found lower job satisfaction for those with pay below the reference group median and a greater intention to look for a new job.   The effect on both for those who were relatively well-paid was insignificant.   There is some evidence of an actual quitting effect on those who were found to be in the bottom earnings quartile in the reference group. </vt:lpstr>
      <vt:lpstr>This is not a banal effect of “low pay leads to lower satisfaction and greater quits”.  Pay in the treated and untreated groups is the same.   The treated group are instead more likely to find out that they are relatively badly-paid</vt:lpstr>
      <vt:lpstr>5) Neuro. Fließbach, K., Weber, B., Trautner, P., Dohmen, T., Sunde, U., Elger, C., &amp; Falk, A. (2007). "Social comparison affects reward-related brain activity in the human ventral striatum". Science, 318, 1305-1308.</vt:lpstr>
      <vt:lpstr>Payoffs vary according to whether the individual gets the task right, and also randomly when the task is correct</vt:lpstr>
      <vt:lpstr>Présentation PowerPoint</vt:lpstr>
      <vt:lpstr>Brain activation depends on relative income: compare C6, C8 and C11 (where the individual receives 60 Euros), and C7 to C9.</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pse-eep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DANISH NEIGHBOURS AS NEGATIVES</dc:title>
  <dc:creator>A.Clark</dc:creator>
  <cp:lastModifiedBy>Andrew Clark</cp:lastModifiedBy>
  <cp:revision>302</cp:revision>
  <dcterms:created xsi:type="dcterms:W3CDTF">2008-08-30T09:27:44Z</dcterms:created>
  <dcterms:modified xsi:type="dcterms:W3CDTF">2018-12-11T15:35:46Z</dcterms:modified>
</cp:coreProperties>
</file>