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1" r:id="rId4"/>
    <p:sldId id="302" r:id="rId5"/>
    <p:sldId id="306" r:id="rId6"/>
    <p:sldId id="276" r:id="rId7"/>
    <p:sldId id="292" r:id="rId8"/>
    <p:sldId id="277" r:id="rId9"/>
    <p:sldId id="278" r:id="rId10"/>
    <p:sldId id="279" r:id="rId11"/>
    <p:sldId id="262" r:id="rId12"/>
    <p:sldId id="263" r:id="rId13"/>
    <p:sldId id="284" r:id="rId14"/>
    <p:sldId id="265" r:id="rId15"/>
    <p:sldId id="267" r:id="rId16"/>
    <p:sldId id="300" r:id="rId17"/>
    <p:sldId id="285" r:id="rId18"/>
    <p:sldId id="286" r:id="rId19"/>
    <p:sldId id="291" r:id="rId20"/>
    <p:sldId id="296" r:id="rId21"/>
    <p:sldId id="282" r:id="rId22"/>
    <p:sldId id="273" r:id="rId23"/>
    <p:sldId id="293" r:id="rId24"/>
    <p:sldId id="304" r:id="rId25"/>
    <p:sldId id="297" r:id="rId26"/>
    <p:sldId id="298" r:id="rId27"/>
    <p:sldId id="294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7FD64-DA40-4270-ABBC-0CC5AA32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E285B6-25E2-4C69-98A0-CE204955B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2E134-7663-4564-A426-B8BF269F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09197-14B8-4DCC-8A40-D7966B1F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B016E-45F8-4470-9C29-9440EB6E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2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A9E1E-2439-4ECD-AEE6-7616C2A6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98F70F-2F88-4210-8C50-3A5410448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41807-9879-44D9-A188-D49343E5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FCBAF-7F81-4D8D-8ADB-19B0F2B8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25849-9463-4977-82A1-DD5C1BAB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9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29B80C-D43E-47E4-BA8F-27E765CC2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47140D-BF37-494C-A651-CE435254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F5E72F-3EF7-419F-82F1-885A2F7C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2E610-3CAA-4810-B65D-0782E380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AA997D-FB01-407A-B442-8114A550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114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C5FBC-8D37-4E05-AAAD-0588B133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241890-9F93-445C-9F1B-74521840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FB298C-B5F3-4229-9A89-B40BFDCB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D0B69-AA11-4D39-AC89-55625DD8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6AEE8-B41D-44EC-AE32-2861C956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39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2C63D-C04E-41BD-B1F4-8AFA3AED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94F430-F6D9-4BBA-A366-5E265346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CBCC3-AC21-4443-9012-EE69F559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2753C-A163-4E54-99D4-FC531FDF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4CC61-BEFD-4AA7-B27F-827A6044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69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444B6-423B-4CEF-925A-1B7AB3EA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CA3CA-0E65-4B1A-B7D1-1389FE5ED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150193-A403-4CD0-985F-F675A515B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8984FA-D708-4CA2-A694-8BEC11C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36E04-E238-463B-8C41-6ADEE700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1DD319-0D98-48FE-B857-8DCD7346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01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41FB-ADA7-4B48-9D2A-E5093A33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765BEE-67D8-4C03-A509-469F32622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147E01-D508-49FB-9EFC-4286DA3E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5E9A14-31CB-476D-B863-959E2078F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C735A6-2BE5-427A-B234-8B29529C5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3DB565-34AB-439B-B98F-B452F5F9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E15676-5C1E-42B6-8DED-0837CFD1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D06090-CFDD-4430-A495-FF0D48B8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01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F8780-492A-4E37-A0FD-80E70E2F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E2EED-0D4F-4FE6-B127-6D76187F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DBAB96-301C-4F1D-B812-61642A06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12179A-5857-488B-A92E-BDD5CA36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354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812C15-BD60-40A8-BD1A-2AA11728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A43E70-9C95-4E7D-8E6B-2AA6E5AF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CD5214-C10A-446C-A729-1B3DB2BB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50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B36CE-C9BB-47E2-A473-EE9CCA6D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441F5-DAFA-4A73-9897-D889E0C8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A2506-CFDC-4117-992F-96D3351A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A20273-AB98-41CC-BE26-EE28F89B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3633AA-7850-4531-9847-2959BE9D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EB9FC2-211B-4E41-89E7-5A27FC58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7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CBEF4-A6C6-4AF5-860A-3B3F53C6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F35DFF-D1FD-49B4-8744-EF2E77480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48C40F-8A19-473F-8982-58710A680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0FC0E1-47C9-4CBD-8345-7A6DA387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22F672-886D-45EE-8AE6-788F667C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B7FB08-BCBE-4C1E-A0A3-B74729CD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98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E5699C-7E37-4130-A142-9F508768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54383-1501-4EA7-9A86-DA290894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D8CFA-9E8D-4D27-BD58-8CA980180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BA9C-21FF-4BB6-86B2-CD65454386D7}" type="datetimeFigureOut">
              <a:rPr lang="es-CL" smtClean="0"/>
              <a:t>07-06-2019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7D56E-9EAB-4A1B-80F5-4E50A9249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4CD1B6-6611-4652-B870-F66BEDD8E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A527-7BE3-4EE3-8670-BC2461CD53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0DBC9E-D5CD-414A-BA23-A0A1958CB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358445"/>
          </a:xfrm>
        </p:spPr>
        <p:txBody>
          <a:bodyPr>
            <a:normAutofit/>
          </a:bodyPr>
          <a:lstStyle/>
          <a:p>
            <a:r>
              <a:rPr lang="en-US" sz="5800" dirty="0" smtClean="0"/>
              <a:t>Inequality and the </a:t>
            </a:r>
            <a:r>
              <a:rPr lang="en-US" sz="5800" dirty="0"/>
              <a:t>Art </a:t>
            </a:r>
            <a:r>
              <a:rPr lang="en-US" sz="5800" dirty="0" smtClean="0"/>
              <a:t>Market</a:t>
            </a:r>
            <a:endParaRPr lang="en-US" sz="5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D087DC-5836-434C-A13E-0A4F2C86B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Andrés </a:t>
            </a:r>
            <a:r>
              <a:rPr lang="en-US" sz="3800" dirty="0" err="1"/>
              <a:t>Solimano</a:t>
            </a:r>
            <a:endParaRPr lang="en-US" sz="3800" dirty="0"/>
          </a:p>
          <a:p>
            <a:r>
              <a:rPr lang="en-US" sz="3800" dirty="0"/>
              <a:t>International Center for Globalization and  Development (CIGLOB)</a:t>
            </a:r>
          </a:p>
          <a:p>
            <a:r>
              <a:rPr lang="en-US" sz="3200" dirty="0" smtClean="0"/>
              <a:t>Inequality and…?, lecture series</a:t>
            </a:r>
            <a:r>
              <a:rPr lang="en-US" sz="3200" smtClean="0"/>
              <a:t>, Luxembourg </a:t>
            </a:r>
            <a:endParaRPr lang="en-US" sz="3200" dirty="0"/>
          </a:p>
          <a:p>
            <a:r>
              <a:rPr lang="en-US" sz="3200" dirty="0"/>
              <a:t>June – 2019.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96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1D8C8-73E8-4187-B04C-29F3DCC1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(ii) </a:t>
            </a:r>
            <a:r>
              <a:rPr lang="en-US" dirty="0">
                <a:solidFill>
                  <a:srgbClr val="FF0000"/>
                </a:solidFill>
              </a:rPr>
              <a:t>Privatization and </a:t>
            </a:r>
            <a:r>
              <a:rPr lang="en-US" dirty="0" err="1">
                <a:solidFill>
                  <a:srgbClr val="FF0000"/>
                </a:solidFill>
              </a:rPr>
              <a:t>Financialization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DCC647-A3BF-43A3-A4CA-A33871988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</a:t>
            </a:r>
            <a:r>
              <a:rPr lang="en-US" dirty="0">
                <a:solidFill>
                  <a:srgbClr val="FF0000"/>
                </a:solidFill>
              </a:rPr>
              <a:t>private ownership</a:t>
            </a:r>
            <a:r>
              <a:rPr lang="en-US" dirty="0"/>
              <a:t> of artwork of high-value. How affects public museums?.</a:t>
            </a:r>
          </a:p>
          <a:p>
            <a:r>
              <a:rPr lang="en-US" dirty="0"/>
              <a:t>The art market is increasingly </a:t>
            </a:r>
            <a:r>
              <a:rPr lang="en-US" dirty="0" err="1">
                <a:solidFill>
                  <a:srgbClr val="FF0000"/>
                </a:solidFill>
              </a:rPr>
              <a:t>financialized</a:t>
            </a:r>
            <a:r>
              <a:rPr lang="en-US" i="1" dirty="0"/>
              <a:t>  </a:t>
            </a:r>
            <a:r>
              <a:rPr lang="en-US" dirty="0"/>
              <a:t>with art becoming a vehicle of investment — a new </a:t>
            </a:r>
            <a:r>
              <a:rPr lang="en-US" i="1" dirty="0"/>
              <a:t>asset-class. </a:t>
            </a:r>
          </a:p>
          <a:p>
            <a:r>
              <a:rPr lang="en-US" dirty="0"/>
              <a:t>Hedge funds, family offices, art investment funds, commercial banks all interested in investing in art. Knowledge needs.</a:t>
            </a:r>
          </a:p>
          <a:p>
            <a:r>
              <a:rPr lang="en-US" dirty="0"/>
              <a:t>Average rate of return from trading in artworks does not differ, substantially, from the return of holding stocks or bonds once adjusted by risk premiums. The Keynes collection study.</a:t>
            </a:r>
          </a:p>
          <a:p>
            <a:endParaRPr lang="en-US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125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98E95A-2A95-45AC-8560-1D51C693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(iii) Concentration and Polarization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114E70E-D1F1-476C-BF1A-18D5493DB7A0}"/>
              </a:ext>
            </a:extLst>
          </p:cNvPr>
          <p:cNvSpPr txBox="1"/>
          <p:nvPr/>
        </p:nvSpPr>
        <p:spPr>
          <a:xfrm>
            <a:off x="643467" y="2610039"/>
            <a:ext cx="3844126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bulk of the number of transactions –volume- is concentrated at the </a:t>
            </a:r>
            <a:r>
              <a:rPr lang="en-US" sz="1600" i="1" dirty="0">
                <a:solidFill>
                  <a:schemeClr val="bg1"/>
                </a:solidFill>
              </a:rPr>
              <a:t>lower-end</a:t>
            </a:r>
            <a:r>
              <a:rPr lang="en-US" sz="1600" dirty="0">
                <a:solidFill>
                  <a:schemeClr val="bg1"/>
                </a:solidFill>
              </a:rPr>
              <a:t> of the market, while the bulk of </a:t>
            </a:r>
            <a:r>
              <a:rPr lang="en-US" sz="1600" i="1" dirty="0">
                <a:solidFill>
                  <a:schemeClr val="bg1"/>
                </a:solidFill>
              </a:rPr>
              <a:t>sales value</a:t>
            </a:r>
            <a:r>
              <a:rPr lang="en-US" sz="1600" dirty="0">
                <a:solidFill>
                  <a:schemeClr val="bg1"/>
                </a:solidFill>
              </a:rPr>
              <a:t> is concentrated at the </a:t>
            </a:r>
            <a:r>
              <a:rPr lang="en-US" sz="1600" i="1" dirty="0">
                <a:solidFill>
                  <a:schemeClr val="bg1"/>
                </a:solidFill>
              </a:rPr>
              <a:t>higher-end</a:t>
            </a:r>
            <a:r>
              <a:rPr lang="en-US" sz="1600" dirty="0">
                <a:solidFill>
                  <a:schemeClr val="bg1"/>
                </a:solidFill>
              </a:rPr>
              <a:t> of the market.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i="1" dirty="0">
                <a:solidFill>
                  <a:schemeClr val="bg1"/>
                </a:solidFill>
              </a:rPr>
              <a:t>auction segment</a:t>
            </a:r>
            <a:r>
              <a:rPr lang="en-US" sz="1600" dirty="0">
                <a:solidFill>
                  <a:schemeClr val="bg1"/>
                </a:solidFill>
              </a:rPr>
              <a:t> of the market, now accounts for almost half of the total fine art sales in 2017—$28.5 billion of $63.7 billion (McAndrew, 2018, 16).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upper-end of the art market is characterized by highly personal relations and rather obscure practices regarding price and fee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34892246-CF00-458C-BEDC-C7344CBC4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689315"/>
              </p:ext>
            </p:extLst>
          </p:nvPr>
        </p:nvGraphicFramePr>
        <p:xfrm>
          <a:off x="5672118" y="1515545"/>
          <a:ext cx="5048891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259705">
                  <a:extLst>
                    <a:ext uri="{9D8B030D-6E8A-4147-A177-3AD203B41FA5}">
                      <a16:colId xmlns:a16="http://schemas.microsoft.com/office/drawing/2014/main" val="2482673989"/>
                    </a:ext>
                  </a:extLst>
                </a:gridCol>
                <a:gridCol w="1394593">
                  <a:extLst>
                    <a:ext uri="{9D8B030D-6E8A-4147-A177-3AD203B41FA5}">
                      <a16:colId xmlns:a16="http://schemas.microsoft.com/office/drawing/2014/main" val="2406297431"/>
                    </a:ext>
                  </a:extLst>
                </a:gridCol>
                <a:gridCol w="1394593">
                  <a:extLst>
                    <a:ext uri="{9D8B030D-6E8A-4147-A177-3AD203B41FA5}">
                      <a16:colId xmlns:a16="http://schemas.microsoft.com/office/drawing/2014/main" val="2464984895"/>
                    </a:ext>
                  </a:extLst>
                </a:gridCol>
              </a:tblGrid>
              <a:tr h="460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s-CL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445963"/>
                  </a:ext>
                </a:extLst>
              </a:tr>
              <a:tr h="927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Lower-end (Below $50k)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8.6%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89.8%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48586"/>
                  </a:ext>
                </a:extLst>
              </a:tr>
              <a:tr h="927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Market ($50k - $1m)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27.9%</a:t>
                      </a:r>
                      <a:endParaRPr lang="es-CL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9.4%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53371"/>
                  </a:ext>
                </a:extLst>
              </a:tr>
              <a:tr h="927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High-end (Above $1m)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63.5%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007456"/>
                  </a:ext>
                </a:extLst>
              </a:tr>
              <a:tr h="460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s-CL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s-CL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052" marR="13805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5903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3E495F2-6B65-41E2-8E04-438585202306}"/>
              </a:ext>
            </a:extLst>
          </p:cNvPr>
          <p:cNvSpPr txBox="1"/>
          <p:nvPr/>
        </p:nvSpPr>
        <p:spPr>
          <a:xfrm>
            <a:off x="5672118" y="530087"/>
            <a:ext cx="5265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of Lots Sold and Total Value at Global Fine Art Auctions in 2017 by Price Bracket.</a:t>
            </a:r>
            <a:endParaRPr lang="es-CL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06291F-9FB2-423B-91A9-4F3DAAD875D2}"/>
              </a:ext>
            </a:extLst>
          </p:cNvPr>
          <p:cNvSpPr txBox="1"/>
          <p:nvPr/>
        </p:nvSpPr>
        <p:spPr>
          <a:xfrm>
            <a:off x="5672118" y="6025661"/>
            <a:ext cx="504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McAndrew, C. (2018).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210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B08795-C44B-4CCC-8D8D-F33E1C5D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3491211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(iv) </a:t>
            </a:r>
            <a:r>
              <a:rPr lang="en-US" sz="2800" u="sng" dirty="0">
                <a:solidFill>
                  <a:schemeClr val="bg1"/>
                </a:solidFill>
              </a:rPr>
              <a:t>Sensitivity to macroeconomic cycles 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560297-5CB0-4C7C-9A1D-9E5DE8DA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The </a:t>
            </a:r>
            <a:r>
              <a:rPr lang="en-US" sz="1900" i="1" dirty="0">
                <a:solidFill>
                  <a:schemeClr val="bg1"/>
                </a:solidFill>
              </a:rPr>
              <a:t>aggregate</a:t>
            </a:r>
            <a:r>
              <a:rPr lang="en-US" sz="1900" dirty="0">
                <a:solidFill>
                  <a:schemeClr val="bg1"/>
                </a:solidFill>
              </a:rPr>
              <a:t> evidence suggests the art market tends to behave in a </a:t>
            </a:r>
            <a:r>
              <a:rPr lang="en-US" sz="1900" i="1" dirty="0">
                <a:solidFill>
                  <a:schemeClr val="bg1"/>
                </a:solidFill>
              </a:rPr>
              <a:t>pro-cyclical way</a:t>
            </a:r>
            <a:r>
              <a:rPr lang="en-US" sz="1900" dirty="0">
                <a:solidFill>
                  <a:schemeClr val="bg1"/>
                </a:solidFill>
              </a:rPr>
              <a:t>, with </a:t>
            </a:r>
            <a:r>
              <a:rPr lang="en-US" sz="1900" i="1" dirty="0">
                <a:solidFill>
                  <a:schemeClr val="bg1"/>
                </a:solidFill>
              </a:rPr>
              <a:t>total </a:t>
            </a:r>
            <a:r>
              <a:rPr lang="en-US" sz="1900" dirty="0">
                <a:solidFill>
                  <a:schemeClr val="bg1"/>
                </a:solidFill>
              </a:rPr>
              <a:t>sales/volumes rising in the upswings, and declining in the downturns of the business cycle.</a:t>
            </a:r>
          </a:p>
          <a:p>
            <a:r>
              <a:rPr lang="en-US" sz="1900" dirty="0">
                <a:solidFill>
                  <a:schemeClr val="bg1"/>
                </a:solidFill>
              </a:rPr>
              <a:t> Upward and downward cycles can affect differently the various segments of the art market. </a:t>
            </a:r>
            <a:endParaRPr lang="es-CL" sz="19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DC358B8-2493-4128-B19D-46EE4ED69A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470396"/>
            <a:ext cx="6250769" cy="3756340"/>
          </a:xfrm>
          <a:prstGeom prst="rect">
            <a:avLst/>
          </a:prstGeo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76D8AC-A9DC-4F53-BCF2-1368E2C29F1D}"/>
              </a:ext>
            </a:extLst>
          </p:cNvPr>
          <p:cNvSpPr txBox="1"/>
          <p:nvPr/>
        </p:nvSpPr>
        <p:spPr>
          <a:xfrm>
            <a:off x="6096000" y="5730500"/>
            <a:ext cx="368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Table 1, McAndrew (2019) </a:t>
            </a:r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D08FD-94AA-413E-BD21-3418B9E5850A}"/>
              </a:ext>
            </a:extLst>
          </p:cNvPr>
          <p:cNvSpPr txBox="1"/>
          <p:nvPr/>
        </p:nvSpPr>
        <p:spPr>
          <a:xfrm>
            <a:off x="5297763" y="643467"/>
            <a:ext cx="625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Global Art Market: Value and Volume of Transactions,2008-2018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73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7CE90-3516-4B7A-80E9-63C33C6D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(v) </a:t>
            </a:r>
            <a:r>
              <a:rPr lang="en-US" dirty="0">
                <a:solidFill>
                  <a:srgbClr val="FF0000"/>
                </a:solidFill>
              </a:rPr>
              <a:t>Lack of Regulation, Tax Avoidance/ Tax Elusion, Money Laundering.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F8BAC-58E7-4DAA-B2CA-5468C2A4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Weak regulation</a:t>
            </a:r>
            <a:r>
              <a:rPr lang="en-US" dirty="0"/>
              <a:t> of the art market. </a:t>
            </a:r>
          </a:p>
          <a:p>
            <a:endParaRPr lang="en-US" dirty="0"/>
          </a:p>
          <a:p>
            <a:r>
              <a:rPr lang="en-US" dirty="0"/>
              <a:t>Little protection to buyers from manipulative practices.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Freeports</a:t>
            </a:r>
            <a:r>
              <a:rPr lang="en-US" dirty="0"/>
              <a:t>: Top collectors are increasingly buying artwork as investments to reduce their tax burden. </a:t>
            </a:r>
            <a:endParaRPr lang="en-US" i="1" dirty="0"/>
          </a:p>
          <a:p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Money-laundering</a:t>
            </a:r>
            <a:r>
              <a:rPr lang="en-US" dirty="0"/>
              <a:t> through acquisition of art</a:t>
            </a:r>
            <a:r>
              <a:rPr lang="en-US" i="1" dirty="0"/>
              <a:t>?</a:t>
            </a:r>
            <a:endParaRPr lang="en-US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466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C304C5-2092-46EE-AB2F-8F992A4B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(vi) The art market is increasingly globalized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2DD26-233D-4802-830C-9E9DBA15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US, UK and China concentrate over 80 percent of total sales in art followed by France, Germany and Switzerland.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the 1970s and 1980s, the Asian regional art market started to rise. First, conducted by Japan and nowadays, by China.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548C5B-01F7-4276-BD1C-F886A23DA5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435" y="1455335"/>
            <a:ext cx="5850097" cy="406486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F23BD8-0642-4AEF-90CC-317378F95498}"/>
              </a:ext>
            </a:extLst>
          </p:cNvPr>
          <p:cNvSpPr txBox="1"/>
          <p:nvPr/>
        </p:nvSpPr>
        <p:spPr>
          <a:xfrm>
            <a:off x="7050157" y="5730500"/>
            <a:ext cx="28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Art Market 2019</a:t>
            </a:r>
            <a:endParaRPr lang="es-CL" dirty="0"/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8A0672-03DC-4525-8A8D-E1078BFA86D9}"/>
              </a:ext>
            </a:extLst>
          </p:cNvPr>
          <p:cNvSpPr txBox="1"/>
          <p:nvPr/>
        </p:nvSpPr>
        <p:spPr>
          <a:xfrm>
            <a:off x="5817704" y="795130"/>
            <a:ext cx="573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Art Market Share by Value in 2018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658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199564-9C5C-4DB5-864B-6038DE95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(vii) The Art Market is Influenced by Wealth Inequality </a:t>
            </a:r>
            <a:r>
              <a:rPr lang="es-CL" sz="2600" dirty="0">
                <a:solidFill>
                  <a:schemeClr val="bg1"/>
                </a:solidFill>
              </a:rPr>
              <a:t/>
            </a:r>
            <a:br>
              <a:rPr lang="es-CL" sz="2600" dirty="0">
                <a:solidFill>
                  <a:schemeClr val="bg1"/>
                </a:solidFill>
              </a:rPr>
            </a:br>
            <a:endParaRPr lang="es-CL" sz="2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639D8-B51F-456B-88C8-187863E9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evidence shows the growth of the art market and the predominance of its upper-end has coincided with the rapid increase in the number of wealthy people and the growth in their assets in the world economy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A73E9D-B01F-43DE-8C61-32D375C40B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5387" y="2240782"/>
            <a:ext cx="6257792" cy="3392986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266E22-B06B-4F23-B996-602184C6B330}"/>
              </a:ext>
            </a:extLst>
          </p:cNvPr>
          <p:cNvSpPr txBox="1"/>
          <p:nvPr/>
        </p:nvSpPr>
        <p:spPr>
          <a:xfrm>
            <a:off x="5791200" y="1007165"/>
            <a:ext cx="61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Number and Wealth of Dollar Millionaires 2010–2018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C8EA67-B211-40FC-93A0-36752281B822}"/>
              </a:ext>
            </a:extLst>
          </p:cNvPr>
          <p:cNvSpPr txBox="1"/>
          <p:nvPr/>
        </p:nvSpPr>
        <p:spPr>
          <a:xfrm flipH="1">
            <a:off x="5975931" y="5633768"/>
            <a:ext cx="59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/>
              <a:t>Source: Art Market 2019</a:t>
            </a:r>
          </a:p>
        </p:txBody>
      </p:sp>
    </p:spTree>
    <p:extLst>
      <p:ext uri="{BB962C8B-B14F-4D97-AF65-F5344CB8AC3E}">
        <p14:creationId xmlns:p14="http://schemas.microsoft.com/office/powerpoint/2010/main" val="389576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FB4D-7F58-F44A-879F-2CF8B1CE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rgbClr val="FF0000"/>
                </a:solidFill>
              </a:rPr>
              <a:t>B. </a:t>
            </a:r>
            <a:r>
              <a:rPr lang="en-US" sz="4000" b="1" dirty="0">
                <a:solidFill>
                  <a:srgbClr val="FF0000"/>
                </a:solidFill>
              </a:rPr>
              <a:t>Art Prices, Stocks and Gold in Macro Cycles and Financial Crises</a:t>
            </a:r>
            <a:r>
              <a:rPr lang="en-US" b="1" dirty="0">
                <a:solidFill>
                  <a:srgbClr val="FF0000"/>
                </a:solidFill>
              </a:rPr>
              <a:t> (1998-2018, quarterly)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C800BF1E-5CA8-D042-A667-96F5FDFD39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9" y="2389785"/>
            <a:ext cx="7543527" cy="3454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51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5EA9-A25B-794A-A0B5-D65AED6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Art Prices</a:t>
            </a:r>
            <a:r>
              <a:rPr lang="en-US" dirty="0">
                <a:solidFill>
                  <a:srgbClr val="FF0000"/>
                </a:solidFill>
              </a:rPr>
              <a:t> in the 1998-2018 cycle</a:t>
            </a:r>
            <a:r>
              <a:rPr lang="es-E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23CA-253D-DA45-B382-D1CD8B3B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2C04AF-D880-1142-8CD7-73FE8F6E3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481311"/>
              </p:ext>
            </p:extLst>
          </p:nvPr>
        </p:nvGraphicFramePr>
        <p:xfrm>
          <a:off x="1242687" y="1743690"/>
          <a:ext cx="8480324" cy="4568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162">
                  <a:extLst>
                    <a:ext uri="{9D8B030D-6E8A-4147-A177-3AD203B41FA5}">
                      <a16:colId xmlns:a16="http://schemas.microsoft.com/office/drawing/2014/main" val="965998153"/>
                    </a:ext>
                  </a:extLst>
                </a:gridCol>
                <a:gridCol w="4240162">
                  <a:extLst>
                    <a:ext uri="{9D8B030D-6E8A-4147-A177-3AD203B41FA5}">
                      <a16:colId xmlns:a16="http://schemas.microsoft.com/office/drawing/2014/main" val="86874594"/>
                    </a:ext>
                  </a:extLst>
                </a:gridCol>
              </a:tblGrid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 crisis increase (T/P)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es-CL" sz="1100">
                          <a:effectLst/>
                        </a:rPr>
                        <a:t>Change, %                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43853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(1998Q1-2008Q1)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64.6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735622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Crisis correction (P/T)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752937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(2008Q1- 2009Q4)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-39.6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658983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Recovery/Boom  (T/P)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558101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(2009Q4- 2011Q3)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77.0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065859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correction (P/T)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609790"/>
                  </a:ext>
                </a:extLst>
              </a:tr>
              <a:tr h="37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(2011Q3-2018Q4)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 -53.0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023075"/>
                  </a:ext>
                </a:extLst>
              </a:tr>
              <a:tr h="3718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————————————————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64573"/>
                  </a:ext>
                </a:extLst>
              </a:tr>
              <a:tr h="12217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Note: T= Trough, P=Peak. Elaboration from series from Artprice.com in real dollars of 2015 Q4, deflated by US CPI.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3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2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4A5A-112D-EE41-AA8D-9B313A84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Stock Prices</a:t>
            </a:r>
            <a:r>
              <a:rPr lang="en-US" dirty="0">
                <a:solidFill>
                  <a:srgbClr val="FF0000"/>
                </a:solidFill>
              </a:rPr>
              <a:t> (S&amp;P 500) in the 1998-2019 Cycle.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CDE9A-FB3B-2544-AEEF-50413829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9104FE-3144-5544-AEAE-2CFAC8169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39679"/>
              </p:ext>
            </p:extLst>
          </p:nvPr>
        </p:nvGraphicFramePr>
        <p:xfrm>
          <a:off x="1447527" y="2240279"/>
          <a:ext cx="8876344" cy="3936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8172">
                  <a:extLst>
                    <a:ext uri="{9D8B030D-6E8A-4147-A177-3AD203B41FA5}">
                      <a16:colId xmlns:a16="http://schemas.microsoft.com/office/drawing/2014/main" val="4247238138"/>
                    </a:ext>
                  </a:extLst>
                </a:gridCol>
                <a:gridCol w="4438172">
                  <a:extLst>
                    <a:ext uri="{9D8B030D-6E8A-4147-A177-3AD203B41FA5}">
                      <a16:colId xmlns:a16="http://schemas.microsoft.com/office/drawing/2014/main" val="3670904525"/>
                    </a:ext>
                  </a:extLst>
                </a:gridCol>
              </a:tblGrid>
              <a:tr h="6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Pre-crisis increase (T/P)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Change, 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54531"/>
                  </a:ext>
                </a:extLst>
              </a:tr>
              <a:tr h="6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1998(Q1)- -2007(Q3)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14.2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51030"/>
                  </a:ext>
                </a:extLst>
              </a:tr>
              <a:tr h="6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Crisis correction (P/T)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869585"/>
                  </a:ext>
                </a:extLst>
              </a:tr>
              <a:tr h="6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2007(Q3)- 2009(Q1)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 -47.0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477109"/>
                  </a:ext>
                </a:extLst>
              </a:tr>
              <a:tr h="6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Post-crisis recovery/boom (T/P)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929777"/>
                  </a:ext>
                </a:extLst>
              </a:tr>
              <a:tr h="6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2009(Q1) – 2018(Q3)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197.0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596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31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2F627F0-C642-1E47-BF56-1BF34E4DE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893092"/>
              </p:ext>
            </p:extLst>
          </p:nvPr>
        </p:nvGraphicFramePr>
        <p:xfrm>
          <a:off x="838200" y="1825625"/>
          <a:ext cx="10515599" cy="4947789"/>
        </p:xfrm>
        <a:graphic>
          <a:graphicData uri="http://schemas.openxmlformats.org/drawingml/2006/table">
            <a:tbl>
              <a:tblPr firstRow="1" firstCol="1" bandRow="1"/>
              <a:tblGrid>
                <a:gridCol w="3255833">
                  <a:extLst>
                    <a:ext uri="{9D8B030D-6E8A-4147-A177-3AD203B41FA5}">
                      <a16:colId xmlns:a16="http://schemas.microsoft.com/office/drawing/2014/main" val="449811676"/>
                    </a:ext>
                  </a:extLst>
                </a:gridCol>
                <a:gridCol w="3312562">
                  <a:extLst>
                    <a:ext uri="{9D8B030D-6E8A-4147-A177-3AD203B41FA5}">
                      <a16:colId xmlns:a16="http://schemas.microsoft.com/office/drawing/2014/main" val="133095440"/>
                    </a:ext>
                  </a:extLst>
                </a:gridCol>
                <a:gridCol w="3947204">
                  <a:extLst>
                    <a:ext uri="{9D8B030D-6E8A-4147-A177-3AD203B41FA5}">
                      <a16:colId xmlns:a16="http://schemas.microsoft.com/office/drawing/2014/main" val="2181286067"/>
                    </a:ext>
                  </a:extLst>
                </a:gridCol>
              </a:tblGrid>
              <a:tr h="572901">
                <a:tc>
                  <a:txBody>
                    <a:bodyPr/>
                    <a:lstStyle/>
                    <a:p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 Price (USD per ounce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 peak/trough and percent change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711062"/>
                  </a:ext>
                </a:extLst>
              </a:tr>
              <a:tr h="3124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 Depression of the 1930s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4994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1920 (6)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235.15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 (19%)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683913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1929 (9)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281.23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792509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1929 (12)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282.87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2.18 (118%)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2585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 (2)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617.93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55276"/>
                  </a:ext>
                </a:extLst>
              </a:tr>
              <a:tr h="3124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Stagflation of the 1970s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35344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 (12)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215.7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9.48 (848%)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44865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 (1)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2,046.0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474758"/>
                  </a:ext>
                </a:extLst>
              </a:tr>
              <a:tr h="3124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Financial Crisis of 2008-09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08531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 (3)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350.5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5.39 (440%)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57786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 (8)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523.58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2975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 (3)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1,064.96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54250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 (8)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1,891.60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52918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 (11)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1,176.04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305" marR="10230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8358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2FEEE72-5221-EB4E-8516-98B5D2C21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Gold Prices in Three Crisis</a:t>
            </a:r>
            <a:r>
              <a:rPr lang="en-US" sz="3600" dirty="0">
                <a:solidFill>
                  <a:srgbClr val="FF0000"/>
                </a:solidFill>
              </a:rPr>
              <a:t>: Great Depression (1930s), Stagflation (1970s) and Global Financial Crisis (2008-09).</a:t>
            </a:r>
          </a:p>
        </p:txBody>
      </p:sp>
    </p:spTree>
    <p:extLst>
      <p:ext uri="{BB962C8B-B14F-4D97-AF65-F5344CB8AC3E}">
        <p14:creationId xmlns:p14="http://schemas.microsoft.com/office/powerpoint/2010/main" val="161284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B8BA3-CE97-4052-B42C-EC9B5BF3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7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Motivation</a:t>
            </a:r>
            <a:r>
              <a:rPr lang="en-US" dirty="0"/>
              <a:t> 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9EDC9-75D4-4C2A-9B30-2D622BE9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Art</a:t>
            </a:r>
            <a:r>
              <a:rPr lang="en-US" dirty="0"/>
              <a:t> in times of high </a:t>
            </a:r>
            <a:r>
              <a:rPr lang="en-US" dirty="0">
                <a:solidFill>
                  <a:srgbClr val="FF0000"/>
                </a:solidFill>
              </a:rPr>
              <a:t>wealth creation </a:t>
            </a:r>
            <a:r>
              <a:rPr lang="en-US" dirty="0"/>
              <a:t>(concentrated at the top), </a:t>
            </a:r>
            <a:r>
              <a:rPr lang="en-US" dirty="0">
                <a:solidFill>
                  <a:srgbClr val="FF0000"/>
                </a:solidFill>
              </a:rPr>
              <a:t>uncertainty, macro crises, trade-wars, de-globalization</a:t>
            </a:r>
            <a:r>
              <a:rPr lang="en-US" dirty="0"/>
              <a:t>. </a:t>
            </a:r>
          </a:p>
          <a:p>
            <a:r>
              <a:rPr lang="en-US" dirty="0"/>
              <a:t>The strong </a:t>
            </a:r>
            <a:r>
              <a:rPr lang="en-US" dirty="0">
                <a:solidFill>
                  <a:srgbClr val="FF0000"/>
                </a:solidFill>
              </a:rPr>
              <a:t>irruption of the global art market </a:t>
            </a:r>
            <a:r>
              <a:rPr lang="en-US" dirty="0"/>
              <a:t>(paintings, sculptures, prints, drawings, artifacts): annual sales of 67 billion dollars and rising (2018).  . </a:t>
            </a:r>
          </a:p>
          <a:p>
            <a:r>
              <a:rPr lang="en-US" dirty="0"/>
              <a:t>Art as a </a:t>
            </a:r>
            <a:r>
              <a:rPr lang="en-US" dirty="0">
                <a:solidFill>
                  <a:srgbClr val="FF0000"/>
                </a:solidFill>
              </a:rPr>
              <a:t>refuge</a:t>
            </a:r>
            <a:r>
              <a:rPr lang="en-US" dirty="0"/>
              <a:t> to financial and geopolitical turbulence? </a:t>
            </a:r>
          </a:p>
          <a:p>
            <a:r>
              <a:rPr lang="en-US" dirty="0">
                <a:solidFill>
                  <a:srgbClr val="FF0000"/>
                </a:solidFill>
              </a:rPr>
              <a:t>Dual role of artwork</a:t>
            </a:r>
            <a:r>
              <a:rPr lang="en-US" dirty="0"/>
              <a:t>: aesthetic enjoyment and investment asset. </a:t>
            </a:r>
          </a:p>
          <a:p>
            <a:r>
              <a:rPr lang="en-US" dirty="0">
                <a:solidFill>
                  <a:srgbClr val="FF0000"/>
                </a:solidFill>
              </a:rPr>
              <a:t>Declining public support </a:t>
            </a:r>
            <a:r>
              <a:rPr lang="en-US" dirty="0"/>
              <a:t>for the arts.</a:t>
            </a:r>
          </a:p>
          <a:p>
            <a:r>
              <a:rPr lang="en-US" dirty="0"/>
              <a:t>Influence of </a:t>
            </a:r>
            <a:r>
              <a:rPr lang="en-US" dirty="0">
                <a:solidFill>
                  <a:srgbClr val="FF0000"/>
                </a:solidFill>
              </a:rPr>
              <a:t>big money/wealth </a:t>
            </a:r>
            <a:r>
              <a:rPr lang="en-US" dirty="0"/>
              <a:t>on the art market.</a:t>
            </a:r>
          </a:p>
          <a:p>
            <a:r>
              <a:rPr lang="en-US" dirty="0">
                <a:solidFill>
                  <a:srgbClr val="FF0000"/>
                </a:solidFill>
              </a:rPr>
              <a:t>Extravagant prices</a:t>
            </a:r>
            <a:r>
              <a:rPr lang="en-US" dirty="0"/>
              <a:t> (</a:t>
            </a:r>
            <a:r>
              <a:rPr lang="en-US" dirty="0" err="1"/>
              <a:t>Koons</a:t>
            </a:r>
            <a:r>
              <a:rPr lang="en-US" dirty="0"/>
              <a:t>, Da Vinci, Monet, </a:t>
            </a:r>
            <a:r>
              <a:rPr lang="en-US" dirty="0" err="1"/>
              <a:t>Hockney</a:t>
            </a:r>
            <a:r>
              <a:rPr lang="en-US" dirty="0"/>
              <a:t>). </a:t>
            </a:r>
          </a:p>
          <a:p>
            <a:r>
              <a:rPr lang="en-US" dirty="0">
                <a:solidFill>
                  <a:srgbClr val="FF0000"/>
                </a:solidFill>
              </a:rPr>
              <a:t>Market- segmentation</a:t>
            </a:r>
            <a:r>
              <a:rPr lang="en-US" dirty="0"/>
              <a:t>, big sales in large auction houses/large galleries but quantities in middle size-small galleries.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3279-539F-174E-A18B-B669E7FA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 Century of the Ratio of Gold Prices to Stock Prices, 1914-2015.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D848A2-12A6-7041-BA12-7BAE0B31CF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25" y="2077244"/>
            <a:ext cx="8650475" cy="4313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C2805-4000-47C7-B915-D01B42B1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Art a Safe-Haven Asset?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3EB23B-571C-4427-BF7D-4640434D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safe haven asset/investment</a:t>
            </a:r>
            <a:r>
              <a:rPr lang="en-US" i="1" dirty="0"/>
              <a:t> </a:t>
            </a:r>
            <a:r>
              <a:rPr lang="en-US" dirty="0"/>
              <a:t>is one that its price (or rate of return) is either </a:t>
            </a:r>
            <a:r>
              <a:rPr lang="en-US" dirty="0">
                <a:solidFill>
                  <a:srgbClr val="FF0000"/>
                </a:solidFill>
              </a:rPr>
              <a:t>uncorrelated or negatively correlated</a:t>
            </a:r>
            <a:r>
              <a:rPr lang="en-US" dirty="0"/>
              <a:t> with other assets of a portfolio.</a:t>
            </a:r>
          </a:p>
          <a:p>
            <a:r>
              <a:rPr lang="en-US" dirty="0"/>
              <a:t>Historical evidence of cycles shows that:</a:t>
            </a:r>
          </a:p>
          <a:p>
            <a:r>
              <a:rPr lang="en-US" dirty="0">
                <a:solidFill>
                  <a:srgbClr val="FF0000"/>
                </a:solidFill>
              </a:rPr>
              <a:t>Art prices</a:t>
            </a:r>
            <a:r>
              <a:rPr lang="en-US" dirty="0"/>
              <a:t> (aggregate indices) </a:t>
            </a:r>
            <a:r>
              <a:rPr lang="en-US" dirty="0">
                <a:solidFill>
                  <a:srgbClr val="FF0000"/>
                </a:solidFill>
              </a:rPr>
              <a:t>are pro-cyclical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Stock prices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pro-cyclical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Gold prices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counter-cyclical</a:t>
            </a:r>
            <a:r>
              <a:rPr lang="en-US" dirty="0"/>
              <a:t>, a safe-haven asset.</a:t>
            </a:r>
          </a:p>
          <a:p>
            <a:endParaRPr lang="en-US" dirty="0"/>
          </a:p>
          <a:p>
            <a:r>
              <a:rPr lang="en-US" dirty="0"/>
              <a:t>Correlation analysis.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570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CAF0A8-6D0A-496B-B548-7AA48A46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Price correlations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058D96-75F7-45BC-8E87-04E7000C5561}"/>
              </a:ext>
            </a:extLst>
          </p:cNvPr>
          <p:cNvSpPr txBox="1"/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The evidence is not entirely conclusive for all indices but we can detect a </a:t>
            </a:r>
            <a:r>
              <a:rPr lang="en-US" sz="1700" i="1">
                <a:solidFill>
                  <a:schemeClr val="bg1"/>
                </a:solidFill>
              </a:rPr>
              <a:t>negative correlation </a:t>
            </a:r>
            <a:r>
              <a:rPr lang="en-US" sz="1700">
                <a:solidFill>
                  <a:schemeClr val="bg1"/>
                </a:solidFill>
              </a:rPr>
              <a:t>(significant at 99%) between the real global art price index and two stock market indices: the real Nikkei 225 and the real S&amp;P 500.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At the same time the global art market price index (in USD) has a </a:t>
            </a:r>
            <a:r>
              <a:rPr lang="en-US" sz="1700" i="1">
                <a:solidFill>
                  <a:schemeClr val="bg1"/>
                </a:solidFill>
              </a:rPr>
              <a:t>positive correlation with gold prices</a:t>
            </a:r>
            <a:r>
              <a:rPr lang="en-US" sz="170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8D2E859-9076-4124-A8C9-B9A06223D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44963"/>
              </p:ext>
            </p:extLst>
          </p:nvPr>
        </p:nvGraphicFramePr>
        <p:xfrm>
          <a:off x="4831646" y="1338471"/>
          <a:ext cx="7074701" cy="368206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44520">
                  <a:extLst>
                    <a:ext uri="{9D8B030D-6E8A-4147-A177-3AD203B41FA5}">
                      <a16:colId xmlns:a16="http://schemas.microsoft.com/office/drawing/2014/main" val="1118455868"/>
                    </a:ext>
                  </a:extLst>
                </a:gridCol>
                <a:gridCol w="661250">
                  <a:extLst>
                    <a:ext uri="{9D8B030D-6E8A-4147-A177-3AD203B41FA5}">
                      <a16:colId xmlns:a16="http://schemas.microsoft.com/office/drawing/2014/main" val="2977913989"/>
                    </a:ext>
                  </a:extLst>
                </a:gridCol>
                <a:gridCol w="533339">
                  <a:extLst>
                    <a:ext uri="{9D8B030D-6E8A-4147-A177-3AD203B41FA5}">
                      <a16:colId xmlns:a16="http://schemas.microsoft.com/office/drawing/2014/main" val="519656682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3764837472"/>
                    </a:ext>
                  </a:extLst>
                </a:gridCol>
                <a:gridCol w="541702">
                  <a:extLst>
                    <a:ext uri="{9D8B030D-6E8A-4147-A177-3AD203B41FA5}">
                      <a16:colId xmlns:a16="http://schemas.microsoft.com/office/drawing/2014/main" val="1959545546"/>
                    </a:ext>
                  </a:extLst>
                </a:gridCol>
                <a:gridCol w="794453">
                  <a:extLst>
                    <a:ext uri="{9D8B030D-6E8A-4147-A177-3AD203B41FA5}">
                      <a16:colId xmlns:a16="http://schemas.microsoft.com/office/drawing/2014/main" val="4195577072"/>
                    </a:ext>
                  </a:extLst>
                </a:gridCol>
                <a:gridCol w="794453">
                  <a:extLst>
                    <a:ext uri="{9D8B030D-6E8A-4147-A177-3AD203B41FA5}">
                      <a16:colId xmlns:a16="http://schemas.microsoft.com/office/drawing/2014/main" val="1210253431"/>
                    </a:ext>
                  </a:extLst>
                </a:gridCol>
                <a:gridCol w="613614">
                  <a:extLst>
                    <a:ext uri="{9D8B030D-6E8A-4147-A177-3AD203B41FA5}">
                      <a16:colId xmlns:a16="http://schemas.microsoft.com/office/drawing/2014/main" val="4252258790"/>
                    </a:ext>
                  </a:extLst>
                </a:gridCol>
                <a:gridCol w="843852">
                  <a:extLst>
                    <a:ext uri="{9D8B030D-6E8A-4147-A177-3AD203B41FA5}">
                      <a16:colId xmlns:a16="http://schemas.microsoft.com/office/drawing/2014/main" val="2249321283"/>
                    </a:ext>
                  </a:extLst>
                </a:gridCol>
                <a:gridCol w="694771">
                  <a:extLst>
                    <a:ext uri="{9D8B030D-6E8A-4147-A177-3AD203B41FA5}">
                      <a16:colId xmlns:a16="http://schemas.microsoft.com/office/drawing/2014/main" val="3266579569"/>
                    </a:ext>
                  </a:extLst>
                </a:gridCol>
              </a:tblGrid>
              <a:tr h="782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Nikkei 225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S&amp;P 500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Oil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Price Global Index (USD)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Price Global Index (EUR)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FTSE China A50 </a:t>
                      </a:r>
                      <a:r>
                        <a:rPr lang="es-CL" sz="1000" b="1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MSCI World Historical Data </a:t>
                      </a:r>
                      <a:r>
                        <a:rPr lang="en-US" sz="1000" b="1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Bitcoin </a:t>
                      </a:r>
                      <a:r>
                        <a:rPr lang="es-CL" sz="1000" b="1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C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76216" marT="76216" marB="7621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90872"/>
                  </a:ext>
                </a:extLst>
              </a:tr>
              <a:tr h="270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Nikkei 225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49106"/>
                  </a:ext>
                </a:extLst>
              </a:tr>
              <a:tr h="270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S&amp;P 500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674930"/>
                  </a:ext>
                </a:extLst>
              </a:tr>
              <a:tr h="270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-0.44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2841"/>
                  </a:ext>
                </a:extLst>
              </a:tr>
              <a:tr h="270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Oil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-0.19 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10493"/>
                  </a:ext>
                </a:extLst>
              </a:tr>
              <a:tr h="389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Price Global Index (USD)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-0.33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-0.37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84757"/>
                  </a:ext>
                </a:extLst>
              </a:tr>
              <a:tr h="389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Price Global Index (EUR)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-0.15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-0.24 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98248"/>
                  </a:ext>
                </a:extLst>
              </a:tr>
              <a:tr h="270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FTSE China A50 </a:t>
                      </a:r>
                      <a:r>
                        <a:rPr lang="es-CL" sz="800" b="1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466465"/>
                  </a:ext>
                </a:extLst>
              </a:tr>
              <a:tr h="389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MSCI World Historical Data </a:t>
                      </a:r>
                      <a:r>
                        <a:rPr lang="en-US" sz="800" b="1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-0.14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-0.24 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-0.24 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70388"/>
                  </a:ext>
                </a:extLst>
              </a:tr>
              <a:tr h="270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Bitcoin </a:t>
                      </a:r>
                      <a:r>
                        <a:rPr lang="es-CL" sz="800" b="1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CL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 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-0.33 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-0.11 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-0.51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-0.54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 ***</a:t>
                      </a:r>
                      <a:endParaRPr lang="es-CL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CL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28" marR="66055" marT="66055" marB="660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7575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897E432B-07AF-463D-8F11-7116EBD2BB14}"/>
              </a:ext>
            </a:extLst>
          </p:cNvPr>
          <p:cNvSpPr/>
          <p:nvPr/>
        </p:nvSpPr>
        <p:spPr>
          <a:xfrm>
            <a:off x="4831646" y="3193774"/>
            <a:ext cx="3411206" cy="384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8F1EE6-8E4B-4CB9-B154-9F791F970880}"/>
              </a:ext>
            </a:extLst>
          </p:cNvPr>
          <p:cNvSpPr txBox="1"/>
          <p:nvPr/>
        </p:nvSpPr>
        <p:spPr>
          <a:xfrm>
            <a:off x="4831645" y="415141"/>
            <a:ext cx="707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Correlation Matrix between Art Prices, Financial Assets and Commodities (real prices, first quarter of 1998 to second quarter of 2018)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84DC03-EFC7-4B04-9D00-BB7EA811C35D}"/>
              </a:ext>
            </a:extLst>
          </p:cNvPr>
          <p:cNvSpPr txBox="1"/>
          <p:nvPr/>
        </p:nvSpPr>
        <p:spPr>
          <a:xfrm>
            <a:off x="4831645" y="5285889"/>
            <a:ext cx="7074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Significance (99%)*** p&lt;0.01, </a:t>
            </a:r>
            <a:r>
              <a:rPr lang="en-US" sz="1600" dirty="0" err="1"/>
              <a:t>signficance</a:t>
            </a:r>
            <a:r>
              <a:rPr lang="en-US" sz="1600" dirty="0"/>
              <a:t> (95%) ** p&lt;0.05, * significance 90%( p&lt;0.1).</a:t>
            </a:r>
          </a:p>
          <a:p>
            <a:pPr algn="just"/>
            <a:r>
              <a:rPr lang="en-US" sz="1600" dirty="0"/>
              <a:t>A : Correlation are calculated from 2004Q4</a:t>
            </a:r>
          </a:p>
          <a:p>
            <a:pPr algn="just"/>
            <a:r>
              <a:rPr lang="en-US" sz="1600" dirty="0"/>
              <a:t>B : Correlations are calculated from 2010Q3</a:t>
            </a:r>
          </a:p>
        </p:txBody>
      </p:sp>
    </p:spTree>
    <p:extLst>
      <p:ext uri="{BB962C8B-B14F-4D97-AF65-F5344CB8AC3E}">
        <p14:creationId xmlns:p14="http://schemas.microsoft.com/office/powerpoint/2010/main" val="101226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E2BA-3FB6-C34D-AB9A-10E1D8C3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C. Wealth Inequality and the Art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3EC-F5F5-F34D-8F92-7A7478B0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distribution within countries.</a:t>
            </a:r>
          </a:p>
          <a:p>
            <a:r>
              <a:rPr lang="en-US" dirty="0"/>
              <a:t>Wealth distribution between countries.</a:t>
            </a:r>
          </a:p>
          <a:p>
            <a:r>
              <a:rPr lang="en-US" dirty="0"/>
              <a:t>Wealth shocks and the art market.</a:t>
            </a:r>
          </a:p>
        </p:txBody>
      </p:sp>
    </p:spTree>
    <p:extLst>
      <p:ext uri="{BB962C8B-B14F-4D97-AF65-F5344CB8AC3E}">
        <p14:creationId xmlns:p14="http://schemas.microsoft.com/office/powerpoint/2010/main" val="227853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DDB4-0904-8440-9710-DBB7069C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Wealth Share of the top 1 percent in Five Main Economies</a:t>
            </a:r>
            <a:r>
              <a:rPr lang="en-US" dirty="0"/>
              <a:t>.</a:t>
            </a:r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7D809926-4484-6A47-971C-62DB40D2C4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7" y="1690688"/>
            <a:ext cx="7787353" cy="4618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7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3698-84EA-3443-8ADC-CB0BE44C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Number and Wealth of Millionaires, 2010-2018 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671BF9AC-1BC3-BC48-8181-C3732EB1B4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41" y="2239571"/>
            <a:ext cx="8152581" cy="42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708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BA25-DEA2-C149-8070-CBDEA4D4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s-E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Global Share of Millionaires with Wealth in Excess of $50 Million in 2018 (USA and China dominate, they are also the main art markets)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46611536-F648-E749-8F33-8019EBEA54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42" y="2137833"/>
            <a:ext cx="7005484" cy="417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18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4348E-9453-4E71-BB88-AD259338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Art and </a:t>
            </a:r>
            <a:r>
              <a:rPr lang="en-US" dirty="0">
                <a:solidFill>
                  <a:srgbClr val="FF0000"/>
                </a:solidFill>
              </a:rPr>
              <a:t>Wealth </a:t>
            </a:r>
            <a:r>
              <a:rPr lang="es-ES" dirty="0">
                <a:solidFill>
                  <a:srgbClr val="FF0000"/>
                </a:solidFill>
              </a:rPr>
              <a:t> Shocks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99BDE-53F0-4A3D-BE9A-6AEB50CCC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18" y="20569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Recession-led</a:t>
            </a:r>
            <a:r>
              <a:rPr lang="en-US" dirty="0"/>
              <a:t> decline in </a:t>
            </a:r>
            <a:r>
              <a:rPr lang="en-US" dirty="0">
                <a:solidFill>
                  <a:srgbClr val="FF0000"/>
                </a:solidFill>
              </a:rPr>
              <a:t>asset prices and wealth</a:t>
            </a:r>
            <a:r>
              <a:rPr lang="en-US" dirty="0"/>
              <a:t> reduces the </a:t>
            </a:r>
            <a:r>
              <a:rPr lang="en-US" dirty="0">
                <a:solidFill>
                  <a:srgbClr val="FF0000"/>
                </a:solidFill>
              </a:rPr>
              <a:t>demand for artworks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Are Masterpieces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resilient</a:t>
            </a:r>
            <a:r>
              <a:rPr lang="en-US" dirty="0"/>
              <a:t> to adverse wealth shocks? </a:t>
            </a:r>
          </a:p>
          <a:p>
            <a:r>
              <a:rPr lang="en-US" dirty="0"/>
              <a:t>Are artworks a “safe-haven”?</a:t>
            </a:r>
          </a:p>
          <a:p>
            <a:r>
              <a:rPr lang="en-US" dirty="0">
                <a:solidFill>
                  <a:srgbClr val="FF0000"/>
                </a:solidFill>
              </a:rPr>
              <a:t>Wealth concentration</a:t>
            </a:r>
            <a:r>
              <a:rPr lang="en-US" dirty="0"/>
              <a:t> at the top and </a:t>
            </a:r>
            <a:r>
              <a:rPr lang="en-US" dirty="0">
                <a:solidFill>
                  <a:srgbClr val="FF0000"/>
                </a:solidFill>
              </a:rPr>
              <a:t>market segmentation</a:t>
            </a:r>
            <a:r>
              <a:rPr lang="en-US" dirty="0"/>
              <a:t> (niche market for artwork of high value).</a:t>
            </a:r>
          </a:p>
          <a:p>
            <a:r>
              <a:rPr lang="en-US" dirty="0">
                <a:solidFill>
                  <a:srgbClr val="FF0000"/>
                </a:solidFill>
              </a:rPr>
              <a:t>Positive correlation </a:t>
            </a:r>
            <a:r>
              <a:rPr lang="en-US" dirty="0"/>
              <a:t>between the </a:t>
            </a:r>
            <a:r>
              <a:rPr lang="en-US" dirty="0">
                <a:solidFill>
                  <a:srgbClr val="FF0000"/>
                </a:solidFill>
              </a:rPr>
              <a:t>number and stock of wealth of millionaires and billionaires</a:t>
            </a:r>
            <a:r>
              <a:rPr lang="en-US" dirty="0"/>
              <a:t> and the price of artwork</a:t>
            </a:r>
          </a:p>
          <a:p>
            <a:endParaRPr lang="en-US" dirty="0"/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101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17DE-8159-1740-92F1-7B47A9DC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Monet’s Haystack (sold, USD 110 million)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5CF1B-2838-F441-BA8B-0AEE3B9E9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284" y="1825625"/>
            <a:ext cx="66374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8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58ED-860E-1A44-8F51-B00D9447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 Vinci ‘s  “ Salvatore Mundi” (sold, USD 450 million)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105104-35E1-1F4E-B21F-2686400BE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365" y="1825625"/>
            <a:ext cx="66832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D272-39C2-DC4A-B648-D024189A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 </a:t>
            </a:r>
            <a:r>
              <a:rPr lang="en-US" dirty="0" err="1"/>
              <a:t>Koons</a:t>
            </a:r>
            <a:r>
              <a:rPr lang="en-US" dirty="0"/>
              <a:t> (living artist)’s “Rabbit” (sold, USD 91 million)</a:t>
            </a:r>
            <a:endParaRPr lang="es-E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14C450-B6EE-424C-BDA7-4AE12EE6A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108" y="1825625"/>
            <a:ext cx="8603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03E18-F68F-4B1D-9E6C-7F36E7C6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Motivation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1BFFD-BFEE-4D5F-A59E-3E1E77DC2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Macroeconomic cycles and financial crises  (</a:t>
            </a:r>
            <a:r>
              <a:rPr lang="en-US" dirty="0" err="1">
                <a:solidFill>
                  <a:srgbClr val="FF0000"/>
                </a:solidFill>
              </a:rPr>
              <a:t>e.g</a:t>
            </a:r>
            <a:r>
              <a:rPr lang="en-US" dirty="0">
                <a:solidFill>
                  <a:srgbClr val="FF0000"/>
                </a:solidFill>
              </a:rPr>
              <a:t> 2008-09) </a:t>
            </a:r>
            <a:r>
              <a:rPr lang="en-US" dirty="0"/>
              <a:t> and the art market . </a:t>
            </a:r>
          </a:p>
          <a:p>
            <a:r>
              <a:rPr lang="en-US" dirty="0"/>
              <a:t>Is art a “</a:t>
            </a:r>
            <a:r>
              <a:rPr lang="en-US" dirty="0">
                <a:solidFill>
                  <a:srgbClr val="FF0000"/>
                </a:solidFill>
              </a:rPr>
              <a:t>safe-heaven</a:t>
            </a:r>
            <a:r>
              <a:rPr lang="en-US" dirty="0"/>
              <a:t>” asset? </a:t>
            </a:r>
          </a:p>
          <a:p>
            <a:r>
              <a:rPr lang="en-US" dirty="0"/>
              <a:t>Does art rise the </a:t>
            </a:r>
            <a:r>
              <a:rPr lang="en-US" dirty="0">
                <a:solidFill>
                  <a:srgbClr val="FF0000"/>
                </a:solidFill>
              </a:rPr>
              <a:t>value of portfolios</a:t>
            </a:r>
            <a:r>
              <a:rPr lang="en-US" dirty="0"/>
              <a:t> in bad times ? </a:t>
            </a:r>
          </a:p>
          <a:p>
            <a:r>
              <a:rPr lang="en-US" dirty="0">
                <a:solidFill>
                  <a:srgbClr val="FF0000"/>
                </a:solidFill>
              </a:rPr>
              <a:t>Wealth shocks</a:t>
            </a:r>
            <a:r>
              <a:rPr lang="en-US" dirty="0"/>
              <a:t> and the demand for art.</a:t>
            </a:r>
          </a:p>
          <a:p>
            <a:r>
              <a:rPr lang="en-US" dirty="0">
                <a:solidFill>
                  <a:srgbClr val="FF0000"/>
                </a:solidFill>
              </a:rPr>
              <a:t>Valuation conundrums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108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1FEA-ECBC-D940-B9B9-3FEC985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Themes of the Presentation</a:t>
            </a:r>
            <a:r>
              <a:rPr lang="es-E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A33D-E99F-2A45-9F19-E73084FB7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A. </a:t>
            </a:r>
            <a:r>
              <a:rPr lang="en-US" dirty="0">
                <a:solidFill>
                  <a:srgbClr val="FF0000"/>
                </a:solidFill>
              </a:rPr>
              <a:t>Main Features of the Art Market</a:t>
            </a:r>
            <a:r>
              <a:rPr lang="en-US" dirty="0"/>
              <a:t>.</a:t>
            </a:r>
          </a:p>
          <a:p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Art Prices During Macroeconomic Cycles and Financial Crises</a:t>
            </a:r>
            <a:r>
              <a:rPr lang="en-US" dirty="0"/>
              <a:t>.</a:t>
            </a:r>
          </a:p>
          <a:p>
            <a:r>
              <a:rPr lang="en-US" dirty="0"/>
              <a:t>Stocks and Gold.</a:t>
            </a:r>
          </a:p>
          <a:p>
            <a:r>
              <a:rPr lang="en-US" dirty="0"/>
              <a:t>Safe-havens.</a:t>
            </a:r>
          </a:p>
          <a:p>
            <a:r>
              <a:rPr lang="en-US" dirty="0"/>
              <a:t>Historical Evidence and Correlation Analysis.  </a:t>
            </a:r>
          </a:p>
          <a:p>
            <a:r>
              <a:rPr lang="en-US" dirty="0"/>
              <a:t>C. </a:t>
            </a:r>
            <a:r>
              <a:rPr lang="en-US" dirty="0">
                <a:solidFill>
                  <a:srgbClr val="FF0000"/>
                </a:solidFill>
              </a:rPr>
              <a:t>Wealth Inequality and the Art Market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0012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439FF-55B6-46D2-B516-A739CF9F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A. Seven Features of the Art Market</a:t>
            </a:r>
            <a:r>
              <a:rPr lang="en-US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CCCB8-0D20-4BD9-9061-5B9FC2AF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costs and liquidity.</a:t>
            </a:r>
          </a:p>
          <a:p>
            <a:r>
              <a:rPr lang="en-US" dirty="0"/>
              <a:t>Privatization and </a:t>
            </a:r>
            <a:r>
              <a:rPr lang="en-US" dirty="0" err="1"/>
              <a:t>Financialization</a:t>
            </a:r>
            <a:r>
              <a:rPr lang="en-US" dirty="0"/>
              <a:t>.</a:t>
            </a:r>
          </a:p>
          <a:p>
            <a:r>
              <a:rPr lang="en-US" dirty="0"/>
              <a:t>Concentration and Polarization.</a:t>
            </a:r>
          </a:p>
          <a:p>
            <a:r>
              <a:rPr lang="en-US" dirty="0"/>
              <a:t> Sensitivity to macroeconomic cycles and crises.</a:t>
            </a:r>
          </a:p>
          <a:p>
            <a:r>
              <a:rPr lang="en-US" dirty="0"/>
              <a:t>Lack of regulation, tax avoidance/elusion, money laundering.</a:t>
            </a:r>
          </a:p>
          <a:p>
            <a:r>
              <a:rPr lang="en-US" dirty="0"/>
              <a:t> Increasingly globalized market: main players (USA, UK, China). </a:t>
            </a:r>
          </a:p>
          <a:p>
            <a:r>
              <a:rPr lang="en-US" dirty="0"/>
              <a:t>Niche market influenced by high wealth concentration at the top.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427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5F19C-6715-4A86-9AA3-99695283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Transaction costs and liquidity</a:t>
            </a:r>
            <a:r>
              <a:rPr lang="en-US" dirty="0"/>
              <a:t>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62610B-78F3-46E6-A3DE-33EDA77F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 objects are unique and heterogeneous.</a:t>
            </a:r>
          </a:p>
          <a:p>
            <a:r>
              <a:rPr lang="en-US" dirty="0"/>
              <a:t>Cost of finding buyers.</a:t>
            </a:r>
          </a:p>
          <a:p>
            <a:r>
              <a:rPr lang="en-US" dirty="0"/>
              <a:t>Forgery and provenance issues.</a:t>
            </a:r>
          </a:p>
          <a:p>
            <a:r>
              <a:rPr lang="en-US" dirty="0"/>
              <a:t>Masterpieces have infrequent sales.</a:t>
            </a:r>
          </a:p>
          <a:p>
            <a:r>
              <a:rPr lang="en-US" dirty="0"/>
              <a:t>All this makes </a:t>
            </a:r>
            <a:r>
              <a:rPr lang="en-US" i="1" dirty="0"/>
              <a:t>transactions costs</a:t>
            </a:r>
            <a:r>
              <a:rPr lang="en-US" dirty="0"/>
              <a:t> non-trivial. </a:t>
            </a:r>
          </a:p>
          <a:p>
            <a:r>
              <a:rPr lang="en-US" dirty="0"/>
              <a:t>The ability of a collector or buyer to convert a piece of art into money  can be limited. This is a market with potential lack of </a:t>
            </a:r>
            <a:r>
              <a:rPr lang="en-US" i="1" dirty="0"/>
              <a:t>liquidity.</a:t>
            </a:r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2774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Widescreen</PresentationFormat>
  <Paragraphs>271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Times New Roman</vt:lpstr>
      <vt:lpstr>Tema de Office</vt:lpstr>
      <vt:lpstr>Inequality and the Art Market</vt:lpstr>
      <vt:lpstr>Motivation  </vt:lpstr>
      <vt:lpstr>Monet’s Haystack (sold, USD 110 million).</vt:lpstr>
      <vt:lpstr>Da Vinci ‘s  “ Salvatore Mundi” (sold, USD 450 million)</vt:lpstr>
      <vt:lpstr>Jeff Koons (living artist)’s “Rabbit” (sold, USD 91 million)</vt:lpstr>
      <vt:lpstr>Motivation (cont.)</vt:lpstr>
      <vt:lpstr>Themes of the Presentation </vt:lpstr>
      <vt:lpstr>A. Seven Features of the Art Market </vt:lpstr>
      <vt:lpstr>(i) Transaction costs and liquidity.</vt:lpstr>
      <vt:lpstr>(ii) Privatization and Financialization</vt:lpstr>
      <vt:lpstr>(iii) Concentration and Polarization</vt:lpstr>
      <vt:lpstr>(iv) Sensitivity to macroeconomic cycles </vt:lpstr>
      <vt:lpstr>(v) Lack of Regulation, Tax Avoidance/ Tax Elusion, Money Laundering.</vt:lpstr>
      <vt:lpstr>(vi) The art market is increasingly globalized </vt:lpstr>
      <vt:lpstr>(vii) The Art Market is Influenced by Wealth Inequality  </vt:lpstr>
      <vt:lpstr>B. Art Prices, Stocks and Gold in Macro Cycles and Financial Crises (1998-2018, quarterly)</vt:lpstr>
      <vt:lpstr>Art Prices in the 1998-2018 cycle.</vt:lpstr>
      <vt:lpstr> Stock Prices (S&amp;P 500) in the 1998-2019 Cycle.</vt:lpstr>
      <vt:lpstr>Gold Prices in Three Crisis: Great Depression (1930s), Stagflation (1970s) and Global Financial Crisis (2008-09).</vt:lpstr>
      <vt:lpstr>A Century of the Ratio of Gold Prices to Stock Prices, 1914-2015.</vt:lpstr>
      <vt:lpstr>Is Art a Safe-Haven Asset? </vt:lpstr>
      <vt:lpstr>Price correlations</vt:lpstr>
      <vt:lpstr>C. Wealth Inequality and the Art Market</vt:lpstr>
      <vt:lpstr>Wealth Share of the top 1 percent in Five Main Economies.</vt:lpstr>
      <vt:lpstr>Number and Wealth of Millionaires, 2010-2018 </vt:lpstr>
      <vt:lpstr>   Global Share of Millionaires with Wealth in Excess of $50 Million in 2018 (USA and China dominate, they are also the main art markets)</vt:lpstr>
      <vt:lpstr>Art and Wealth  Shocks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Market at Times of Economic Turbulence and High Inequality.</dc:title>
  <dc:creator>DamiÃ¡n Gildemeister DÃ­az</dc:creator>
  <cp:lastModifiedBy>Tiziana TAMBORRINI</cp:lastModifiedBy>
  <cp:revision>21</cp:revision>
  <dcterms:created xsi:type="dcterms:W3CDTF">2019-05-21T23:54:09Z</dcterms:created>
  <dcterms:modified xsi:type="dcterms:W3CDTF">2019-06-07T13:07:06Z</dcterms:modified>
</cp:coreProperties>
</file>