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834" r:id="rId2"/>
    <p:sldId id="835" r:id="rId3"/>
    <p:sldId id="827" r:id="rId4"/>
    <p:sldId id="868" r:id="rId5"/>
    <p:sldId id="866" r:id="rId6"/>
    <p:sldId id="867" r:id="rId7"/>
    <p:sldId id="869" r:id="rId8"/>
    <p:sldId id="872" r:id="rId9"/>
    <p:sldId id="833" r:id="rId10"/>
    <p:sldId id="878" r:id="rId11"/>
    <p:sldId id="879" r:id="rId12"/>
    <p:sldId id="831" r:id="rId13"/>
    <p:sldId id="258" r:id="rId14"/>
    <p:sldId id="491" r:id="rId15"/>
    <p:sldId id="822" r:id="rId16"/>
    <p:sldId id="267" r:id="rId17"/>
    <p:sldId id="587" r:id="rId18"/>
    <p:sldId id="853" r:id="rId19"/>
    <p:sldId id="873" r:id="rId20"/>
    <p:sldId id="590" r:id="rId21"/>
    <p:sldId id="840" r:id="rId22"/>
    <p:sldId id="870" r:id="rId23"/>
    <p:sldId id="843" r:id="rId24"/>
    <p:sldId id="844" r:id="rId25"/>
    <p:sldId id="845" r:id="rId26"/>
    <p:sldId id="846" r:id="rId27"/>
    <p:sldId id="854" r:id="rId28"/>
    <p:sldId id="860" r:id="rId29"/>
    <p:sldId id="859" r:id="rId30"/>
    <p:sldId id="880" r:id="rId31"/>
    <p:sldId id="877" r:id="rId32"/>
    <p:sldId id="392" r:id="rId33"/>
    <p:sldId id="393" r:id="rId34"/>
    <p:sldId id="536" r:id="rId35"/>
    <p:sldId id="537" r:id="rId36"/>
    <p:sldId id="871" r:id="rId37"/>
    <p:sldId id="458" r:id="rId38"/>
    <p:sldId id="881" r:id="rId39"/>
    <p:sldId id="479" r:id="rId40"/>
    <p:sldId id="538" r:id="rId41"/>
    <p:sldId id="863" r:id="rId42"/>
    <p:sldId id="864" r:id="rId43"/>
    <p:sldId id="490" r:id="rId44"/>
  </p:sldIdLst>
  <p:sldSz cx="9144000" cy="6858000" type="screen4x3"/>
  <p:notesSz cx="6815138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6" autoAdjust="0"/>
    <p:restoredTop sz="80676" autoAdjust="0"/>
  </p:normalViewPr>
  <p:slideViewPr>
    <p:cSldViewPr snapToGrid="0">
      <p:cViewPr varScale="1">
        <p:scale>
          <a:sx n="64" d="100"/>
          <a:sy n="64" d="100"/>
        </p:scale>
        <p:origin x="99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5275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93" tIns="45597" rIns="91193" bIns="45597" numCol="1" anchor="t" anchorCtr="0" compatLnSpc="1">
            <a:prstTxWarp prst="textNoShape">
              <a:avLst/>
            </a:prstTxWarp>
          </a:bodyPr>
          <a:lstStyle>
            <a:lvl1pPr defTabSz="911225">
              <a:defRPr sz="1200">
                <a:latin typeface="Calibri" panose="020F0502020204030204" pitchFamily="34" charset="0"/>
              </a:defRPr>
            </a:lvl1pPr>
          </a:lstStyle>
          <a:p>
            <a:endParaRPr lang="it-IT" alt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 bwMode="auto">
          <a:xfrm>
            <a:off x="3860800" y="0"/>
            <a:ext cx="295275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93" tIns="45597" rIns="91193" bIns="45597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>
                <a:latin typeface="Calibri" panose="020F0502020204030204" pitchFamily="34" charset="0"/>
              </a:defRPr>
            </a:lvl1pPr>
          </a:lstStyle>
          <a:p>
            <a:fld id="{B6E56F22-8477-4CDE-8A76-4533876AE686}" type="datetimeFigureOut">
              <a:rPr lang="en-US" altLang="en-US"/>
              <a:pPr/>
              <a:t>3/28/2019</a:t>
            </a:fld>
            <a:endParaRPr lang="en-US" alt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 bwMode="auto">
          <a:xfrm>
            <a:off x="0" y="9447213"/>
            <a:ext cx="295275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93" tIns="45597" rIns="91193" bIns="45597" numCol="1" anchor="b" anchorCtr="0" compatLnSpc="1">
            <a:prstTxWarp prst="textNoShape">
              <a:avLst/>
            </a:prstTxWarp>
          </a:bodyPr>
          <a:lstStyle>
            <a:lvl1pPr defTabSz="911225">
              <a:defRPr sz="1200">
                <a:latin typeface="Calibri" panose="020F0502020204030204" pitchFamily="34" charset="0"/>
              </a:defRPr>
            </a:lvl1pPr>
          </a:lstStyle>
          <a:p>
            <a:endParaRPr lang="it-IT" alt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 bwMode="auto">
          <a:xfrm>
            <a:off x="3860800" y="9447213"/>
            <a:ext cx="295275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93" tIns="45597" rIns="91193" bIns="45597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>
                <a:latin typeface="Calibri" panose="020F0502020204030204" pitchFamily="34" charset="0"/>
              </a:defRPr>
            </a:lvl1pPr>
          </a:lstStyle>
          <a:p>
            <a:fld id="{3F6502BF-63F9-46E6-814F-53E82BCB1C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4337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5275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00" tIns="48201" rIns="96400" bIns="48201" numCol="1" anchor="t" anchorCtr="0" compatLnSpc="1">
            <a:prstTxWarp prst="textNoShape">
              <a:avLst/>
            </a:prstTxWarp>
          </a:bodyPr>
          <a:lstStyle>
            <a:lvl1pPr defTabSz="911225">
              <a:defRPr sz="1300">
                <a:latin typeface="Calibri" panose="020F0502020204030204" pitchFamily="34" charset="0"/>
              </a:defRPr>
            </a:lvl1pPr>
          </a:lstStyle>
          <a:p>
            <a:endParaRPr lang="it-IT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60800" y="0"/>
            <a:ext cx="295275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00" tIns="48201" rIns="96400" bIns="48201" numCol="1" anchor="t" anchorCtr="0" compatLnSpc="1">
            <a:prstTxWarp prst="textNoShape">
              <a:avLst/>
            </a:prstTxWarp>
          </a:bodyPr>
          <a:lstStyle>
            <a:lvl1pPr algn="r" defTabSz="911225">
              <a:defRPr sz="1300">
                <a:latin typeface="Calibri" panose="020F0502020204030204" pitchFamily="34" charset="0"/>
              </a:defRPr>
            </a:lvl1pPr>
          </a:lstStyle>
          <a:p>
            <a:fld id="{778A385B-8950-490A-8F82-F7D91283E236}" type="datetimeFigureOut">
              <a:rPr lang="en-US" altLang="en-US"/>
              <a:pPr/>
              <a:t>3/28/2019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9988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1038" y="4787900"/>
            <a:ext cx="5453062" cy="391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00" tIns="48201" rIns="96400" bIns="482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447213"/>
            <a:ext cx="295275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00" tIns="48201" rIns="96400" bIns="48201" numCol="1" anchor="b" anchorCtr="0" compatLnSpc="1">
            <a:prstTxWarp prst="textNoShape">
              <a:avLst/>
            </a:prstTxWarp>
          </a:bodyPr>
          <a:lstStyle>
            <a:lvl1pPr defTabSz="911225">
              <a:defRPr sz="1300">
                <a:latin typeface="Calibri" panose="020F0502020204030204" pitchFamily="34" charset="0"/>
              </a:defRPr>
            </a:lvl1pPr>
          </a:lstStyle>
          <a:p>
            <a:endParaRPr lang="it-IT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60800" y="9447213"/>
            <a:ext cx="295275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00" tIns="48201" rIns="96400" bIns="48201" numCol="1" anchor="b" anchorCtr="0" compatLnSpc="1">
            <a:prstTxWarp prst="textNoShape">
              <a:avLst/>
            </a:prstTxWarp>
          </a:bodyPr>
          <a:lstStyle>
            <a:lvl1pPr algn="r" defTabSz="911225">
              <a:defRPr sz="1300">
                <a:latin typeface="Calibri" panose="020F0502020204030204" pitchFamily="34" charset="0"/>
              </a:defRPr>
            </a:lvl1pPr>
          </a:lstStyle>
          <a:p>
            <a:fld id="{EF1A8781-8AEB-464F-BEFB-526FC1B1F7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94078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575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9825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5438" indent="-227013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2638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8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70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42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14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94193CF-8063-46C4-A4A0-36C80552B2B1}" type="slidenum">
              <a:rPr lang="en-US" altLang="en-US">
                <a:latin typeface="Calibri" panose="020F0502020204030204" pitchFamily="34" charset="0"/>
              </a:rPr>
              <a:pPr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6313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8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n-US" smtClean="0"/>
          </a:p>
        </p:txBody>
      </p:sp>
      <p:sp>
        <p:nvSpPr>
          <p:cNvPr id="73731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575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9825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5438" indent="-227013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2638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8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70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42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14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177A7A3-CA1E-41F9-817C-9C4A28570C7A}" type="slidenum">
              <a:rPr lang="en-US" altLang="en-US">
                <a:latin typeface="Calibri" panose="020F0502020204030204" pitchFamily="34" charset="0"/>
              </a:rPr>
              <a:pPr/>
              <a:t>42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437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1A8781-8AEB-464F-BEFB-526FC1B1F7E9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1964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575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9825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5438" indent="-227013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2638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8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70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42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14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ECE3E42-DFD7-421C-8CE9-C046636B6A84}" type="slidenum">
              <a:rPr lang="en-US" altLang="en-US">
                <a:latin typeface="Calibri" panose="020F0502020204030204" pitchFamily="34" charset="0"/>
              </a:rPr>
              <a:pPr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171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0175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5750" defTabSz="10175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9825" indent="-228600" defTabSz="10175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5438" indent="-227013" defTabSz="10175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2638" indent="-228600" defTabSz="10175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838" indent="-228600" defTabSz="1017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7038" indent="-228600" defTabSz="1017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4238" indent="-228600" defTabSz="1017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1438" indent="-228600" defTabSz="1017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2ED759-B4E5-4450-B321-354EDBE2B5D3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67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575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9825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5438" indent="-227013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2638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8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70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42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14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40948E1-A696-4189-8390-18C961E73A9E}" type="slidenum">
              <a:rPr lang="en-US" altLang="en-US">
                <a:latin typeface="Calibri" panose="020F0502020204030204" pitchFamily="34" charset="0"/>
              </a:rPr>
              <a:pPr/>
              <a:t>16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868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575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9825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5438" indent="-227013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2638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8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70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42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14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851AFA0-84F7-403A-952E-3FEECAE16673}" type="slidenum">
              <a:rPr lang="en-US" altLang="en-US">
                <a:latin typeface="Calibri" panose="020F0502020204030204" pitchFamily="34" charset="0"/>
              </a:rPr>
              <a:pPr/>
              <a:t>21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n-US" smtClean="0"/>
          </a:p>
        </p:txBody>
      </p:sp>
    </p:spTree>
    <p:extLst>
      <p:ext uri="{BB962C8B-B14F-4D97-AF65-F5344CB8AC3E}">
        <p14:creationId xmlns:p14="http://schemas.microsoft.com/office/powerpoint/2010/main" val="11955570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575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9825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5438" indent="-227013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2638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8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70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42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14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42FDF25-52A2-4A45-BBAD-9D3CE93B98A8}" type="slidenum">
              <a:rPr lang="en-US" altLang="en-US">
                <a:latin typeface="Calibri" panose="020F0502020204030204" pitchFamily="34" charset="0"/>
              </a:rPr>
              <a:pPr/>
              <a:t>34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437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575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9825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5438" indent="-227013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2638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8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70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42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14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B32B86-45B8-4E09-A0F1-BDD49014C8D6}" type="slidenum">
              <a:rPr lang="en-US" altLang="en-US">
                <a:latin typeface="Calibri" panose="020F0502020204030204" pitchFamily="34" charset="0"/>
              </a:rPr>
              <a:pPr/>
              <a:t>35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609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n-US" smtClean="0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575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9825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5438" indent="-227013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2638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8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70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42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1438" indent="-228600" defTabSz="9112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1BBEDA4-FF2C-4590-BBDD-7345A707F544}" type="slidenum">
              <a:rPr lang="en-US" altLang="en-US">
                <a:latin typeface="Calibri" panose="020F0502020204030204" pitchFamily="34" charset="0"/>
              </a:rPr>
              <a:pPr/>
              <a:t>40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889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FC0A9-4C85-4907-82E7-977FAA441012}" type="datetime1">
              <a:rPr lang="en-US"/>
              <a:pPr>
                <a:defRPr/>
              </a:pPr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D82C3-3447-4A34-819C-1C2850B126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970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1BFA2-7221-4F4D-801D-11C04D4BF5F8}" type="datetime1">
              <a:rPr lang="en-US"/>
              <a:pPr>
                <a:defRPr/>
              </a:pPr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C849F-9418-4CE2-99C4-7B5522155E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052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07DFB-8428-4508-B393-5070DD8FCE76}" type="datetime1">
              <a:rPr lang="en-US"/>
              <a:pPr>
                <a:defRPr/>
              </a:pPr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EE993-7C68-4064-AEA1-1D9BA3217C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176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39F26-3BC7-4857-8CF4-AD82C591175F}" type="datetime1">
              <a:rPr lang="en-US"/>
              <a:pPr>
                <a:defRPr/>
              </a:pPr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9F4B5-6A16-46EB-9025-33519E7283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59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9844A-7170-4EBB-936C-8CBE571C8F87}" type="datetime1">
              <a:rPr lang="en-US"/>
              <a:pPr>
                <a:defRPr/>
              </a:pPr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AE3F4-6B59-4BC2-9A96-F4694F0EDF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413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69466-9953-46F4-BCAF-156E38CE593C}" type="datetime1">
              <a:rPr lang="en-US"/>
              <a:pPr>
                <a:defRPr/>
              </a:pPr>
              <a:t>3/28/2019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D65313-6A4E-40FC-9C93-01F95356F4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91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C8088-739A-4E67-9240-915121A00CC7}" type="datetime1">
              <a:rPr lang="en-US"/>
              <a:pPr>
                <a:defRPr/>
              </a:pPr>
              <a:t>3/28/2019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489FB-34CD-47EC-AFDA-A311BC23F2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7192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12766-1F5E-4229-A4F5-A2211F9B0C13}" type="datetime1">
              <a:rPr lang="en-US"/>
              <a:pPr>
                <a:defRPr/>
              </a:pPr>
              <a:t>3/28/2019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9A4F4-C10C-40CF-85FB-B7A474DB1B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86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FA564-F840-4F95-87D5-D8C500233B5A}" type="datetime1">
              <a:rPr lang="en-US"/>
              <a:pPr>
                <a:defRPr/>
              </a:pPr>
              <a:t>3/28/2019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C44F5-40A4-4DC4-8592-1D647CBBFF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152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82D90-638B-4DD8-96DA-231F3CF6B82C}" type="datetime1">
              <a:rPr lang="en-US"/>
              <a:pPr>
                <a:defRPr/>
              </a:pPr>
              <a:t>3/28/2019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804FE-59D9-4B00-B3BE-88CC766E24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195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7F14A-F768-43B3-85A4-08CF99FDAAE9}" type="datetime1">
              <a:rPr lang="en-US"/>
              <a:pPr>
                <a:defRPr/>
              </a:pPr>
              <a:t>3/28/2019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CA8EC-67AB-41E6-841A-E2450ACADF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601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5FE11D-455B-4032-9E27-263039320D7C}" type="datetime1">
              <a:rPr lang="en-US"/>
              <a:pPr>
                <a:defRPr/>
              </a:pPr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CE23638-A211-4910-9E7D-83915056DD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95275" y="933450"/>
            <a:ext cx="8162925" cy="2387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err="1" smtClean="0"/>
              <a:t>Inequality</a:t>
            </a:r>
            <a:r>
              <a:rPr lang="it-IT" dirty="0" smtClean="0"/>
              <a:t> and </a:t>
            </a:r>
            <a:r>
              <a:rPr lang="it-IT" dirty="0" err="1" smtClean="0"/>
              <a:t>consumption</a:t>
            </a:r>
            <a:r>
              <a:rPr lang="it-IT" dirty="0" smtClean="0"/>
              <a:t/>
            </a:r>
            <a:br>
              <a:rPr lang="it-IT" dirty="0" smtClean="0"/>
            </a:br>
            <a:endParaRPr lang="en-US" dirty="0"/>
          </a:p>
        </p:txBody>
      </p:sp>
      <p:sp>
        <p:nvSpPr>
          <p:cNvPr id="15362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altLang="en-US" dirty="0" smtClean="0"/>
              <a:t>Tullio Jappelli</a:t>
            </a:r>
          </a:p>
          <a:p>
            <a:pPr eaLnBrk="1" hangingPunct="1"/>
            <a:r>
              <a:rPr lang="it-IT" altLang="en-US" dirty="0" err="1" smtClean="0"/>
              <a:t>University</a:t>
            </a:r>
            <a:r>
              <a:rPr lang="it-IT" altLang="en-US" dirty="0" smtClean="0"/>
              <a:t> of </a:t>
            </a:r>
            <a:r>
              <a:rPr lang="it-IT" altLang="en-US" dirty="0" err="1" smtClean="0"/>
              <a:t>Naples</a:t>
            </a:r>
            <a:r>
              <a:rPr lang="it-IT" altLang="en-US" dirty="0" smtClean="0"/>
              <a:t> Federico II</a:t>
            </a:r>
          </a:p>
          <a:p>
            <a:pPr eaLnBrk="1" hangingPunct="1"/>
            <a:endParaRPr lang="it-IT" altLang="en-US" dirty="0" smtClean="0"/>
          </a:p>
          <a:p>
            <a:pPr eaLnBrk="1" hangingPunct="1"/>
            <a:r>
              <a:rPr lang="it-IT" altLang="en-US" dirty="0" err="1" smtClean="0"/>
              <a:t>European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Investment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Bank</a:t>
            </a:r>
            <a:endParaRPr lang="it-IT" altLang="en-US" dirty="0" smtClean="0"/>
          </a:p>
          <a:p>
            <a:pPr eaLnBrk="1" hangingPunct="1"/>
            <a:r>
              <a:rPr lang="it-IT" altLang="en-US" dirty="0" smtClean="0"/>
              <a:t>27 March 2019 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en-US" smtClean="0"/>
              <a:t>Income inequality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650" name="Rectangle 3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55181" y="1825625"/>
                <a:ext cx="8528457" cy="4351338"/>
              </a:xfrm>
            </p:spPr>
            <p:txBody>
              <a:bodyPr/>
              <a:lstStyle/>
              <a:p>
                <a:pPr>
                  <a:lnSpc>
                    <a:spcPct val="110000"/>
                  </a:lnSpc>
                  <a:buNone/>
                </a:pPr>
                <a:r>
                  <a:rPr lang="it-IT" altLang="en-US" dirty="0" smtClean="0"/>
                  <a:t>	</a:t>
                </a:r>
                <a:r>
                  <a:rPr lang="it-IT" altLang="en-US" dirty="0" err="1" smtClean="0"/>
                  <a:t>If</a:t>
                </a:r>
                <a:r>
                  <a:rPr lang="it-IT" alt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alt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it-IT" alt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it-IT" alt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it-IT" alt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it-IT" alt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it-IT" altLang="en-US" dirty="0" smtClean="0"/>
                  <a:t>  inequality can be </a:t>
                </a:r>
                <a:r>
                  <a:rPr lang="it-IT" altLang="en-US" dirty="0" err="1" smtClean="0"/>
                  <a:t>represented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as</a:t>
                </a:r>
                <a:r>
                  <a:rPr lang="it-IT" altLang="en-US" dirty="0" smtClean="0"/>
                  <a:t>:</a:t>
                </a:r>
              </a:p>
              <a:p>
                <a:endParaRPr lang="it-IT" altLang="en-US" dirty="0" smtClean="0"/>
              </a:p>
              <a:p>
                <a:pPr algn="ctr">
                  <a:buNone/>
                </a:pPr>
                <a:r>
                  <a:rPr lang="it-IT" altLang="en-US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alt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𝑣𝑎𝑟</m:t>
                        </m:r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it-IT" altLang="en-US" b="0" i="1" smtClean="0"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it-IT" alt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𝑣𝑎𝑟</m:t>
                        </m:r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it-IT" altLang="en-US" b="0" i="1" smtClean="0">
                        <a:latin typeface="Cambria Math" panose="02040503050406030204" pitchFamily="18" charset="0"/>
                      </a:rPr>
                      <m:t>)+</m:t>
                    </m:r>
                    <m:sSub>
                      <m:sSubPr>
                        <m:ctrlPr>
                          <a:rPr lang="it-IT" alt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𝑣𝑎𝑟</m:t>
                        </m:r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it-IT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it-IT" altLang="en-US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it-IT" altLang="en-US" dirty="0" smtClean="0"/>
              </a:p>
              <a:p>
                <a:endParaRPr lang="it-IT" altLang="en-US" dirty="0" smtClean="0"/>
              </a:p>
              <a:p>
                <a:r>
                  <a:rPr lang="it-IT" altLang="en-US" dirty="0" err="1" smtClean="0"/>
                  <a:t>If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one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observes</a:t>
                </a:r>
                <a:r>
                  <a:rPr lang="it-IT" altLang="en-US" dirty="0" smtClean="0"/>
                  <a:t> an </a:t>
                </a:r>
                <a:r>
                  <a:rPr lang="it-IT" altLang="en-US" dirty="0" err="1" smtClean="0"/>
                  <a:t>increase</a:t>
                </a:r>
                <a:r>
                  <a:rPr lang="it-IT" altLang="en-US" dirty="0" smtClean="0"/>
                  <a:t> over time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alt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𝑣𝑎𝑟</m:t>
                        </m:r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it-IT" alt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it-IT" alt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it-IT" altLang="en-US" dirty="0" smtClean="0"/>
                  <a:t>:</a:t>
                </a:r>
              </a:p>
              <a:p>
                <a:r>
                  <a:rPr lang="it-IT" altLang="en-US" dirty="0" smtClean="0"/>
                  <a:t>How </a:t>
                </a:r>
                <a:r>
                  <a:rPr lang="it-IT" altLang="en-US" dirty="0" err="1" smtClean="0"/>
                  <a:t>much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comes</a:t>
                </a:r>
                <a:r>
                  <a:rPr lang="it-IT" altLang="en-US" dirty="0" smtClean="0"/>
                  <a:t> from </a:t>
                </a:r>
                <a:r>
                  <a:rPr lang="it-IT" altLang="en-US" dirty="0" err="1" smtClean="0"/>
                  <a:t>changes</a:t>
                </a:r>
                <a:r>
                  <a:rPr lang="it-IT" altLang="en-US" dirty="0" smtClean="0"/>
                  <a:t> in the </a:t>
                </a:r>
                <a:r>
                  <a:rPr lang="it-IT" altLang="en-US" dirty="0" err="1" smtClean="0"/>
                  <a:t>permanent</a:t>
                </a:r>
                <a:r>
                  <a:rPr lang="it-IT" altLang="en-US" dirty="0" smtClean="0"/>
                  <a:t> component? </a:t>
                </a:r>
              </a:p>
              <a:p>
                <a:r>
                  <a:rPr lang="it-IT" altLang="en-US" dirty="0" smtClean="0"/>
                  <a:t>and </a:t>
                </a:r>
                <a:r>
                  <a:rPr lang="it-IT" altLang="en-US" dirty="0" err="1" smtClean="0"/>
                  <a:t>how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much</a:t>
                </a:r>
                <a:r>
                  <a:rPr lang="it-IT" altLang="en-US" dirty="0" smtClean="0"/>
                  <a:t> from the </a:t>
                </a:r>
                <a:r>
                  <a:rPr lang="it-IT" altLang="en-US" dirty="0" err="1" smtClean="0"/>
                  <a:t>transitory</a:t>
                </a:r>
                <a:r>
                  <a:rPr lang="it-IT" altLang="en-US" dirty="0" smtClean="0"/>
                  <a:t> component?</a:t>
                </a:r>
              </a:p>
            </p:txBody>
          </p:sp>
        </mc:Choice>
        <mc:Fallback xmlns="">
          <p:sp>
            <p:nvSpPr>
              <p:cNvPr id="2765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55181" y="1825625"/>
                <a:ext cx="8528457" cy="4351338"/>
              </a:xfrm>
              <a:blipFill rotWithShape="0">
                <a:blip r:embed="rId2"/>
                <a:stretch>
                  <a:fillRect l="-1287" t="-8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>
          <a:xfrm>
            <a:off x="312738" y="365125"/>
            <a:ext cx="8831262" cy="1325563"/>
          </a:xfrm>
        </p:spPr>
        <p:txBody>
          <a:bodyPr/>
          <a:lstStyle/>
          <a:p>
            <a:r>
              <a:rPr lang="it-IT" altLang="en-US" sz="4000" dirty="0" smtClean="0"/>
              <a:t>From </a:t>
            </a:r>
            <a:r>
              <a:rPr lang="it-IT" altLang="en-US" sz="4000" dirty="0" err="1" smtClean="0"/>
              <a:t>income</a:t>
            </a:r>
            <a:r>
              <a:rPr lang="it-IT" altLang="en-US" sz="4000" dirty="0" smtClean="0"/>
              <a:t> to </a:t>
            </a:r>
            <a:r>
              <a:rPr lang="it-IT" altLang="en-US" sz="4000" dirty="0" err="1" smtClean="0"/>
              <a:t>consumption</a:t>
            </a:r>
            <a:r>
              <a:rPr lang="it-IT" altLang="en-US" sz="4000" dirty="0" smtClean="0"/>
              <a:t> </a:t>
            </a:r>
            <a:r>
              <a:rPr lang="it-IT" altLang="en-US" sz="4000" dirty="0" err="1" smtClean="0"/>
              <a:t>inequality</a:t>
            </a:r>
            <a:endParaRPr lang="it-IT" altLang="en-US" sz="40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674" name="Rectangle 3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425302" y="1825625"/>
                <a:ext cx="8090048" cy="4351338"/>
              </a:xfrm>
            </p:spPr>
            <p:txBody>
              <a:bodyPr/>
              <a:lstStyle/>
              <a:p>
                <a:pPr eaLnBrk="1" hangingPunct="1">
                  <a:lnSpc>
                    <a:spcPct val="70000"/>
                  </a:lnSpc>
                </a:pPr>
                <a:endParaRPr lang="en-US" altLang="en-US" sz="2000" dirty="0" smtClean="0"/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altLang="en-US" sz="2400" dirty="0" smtClean="0"/>
                  <a:t>Consumption is more stable than income. Through credit markets and insurance (private and public)  people  can smooth transitory shocks.</a:t>
                </a:r>
              </a:p>
              <a:p>
                <a:pPr eaLnBrk="1" hangingPunct="1">
                  <a:lnSpc>
                    <a:spcPct val="70000"/>
                  </a:lnSpc>
                </a:pPr>
                <a:endParaRPr lang="it-IT" altLang="en-US" sz="2400" dirty="0" smtClean="0"/>
              </a:p>
              <a:p>
                <a:pPr eaLnBrk="1" hangingPunct="1">
                  <a:lnSpc>
                    <a:spcPct val="70000"/>
                  </a:lnSpc>
                </a:pPr>
                <a:r>
                  <a:rPr lang="it-IT" altLang="en-US" sz="2400" dirty="0" err="1" smtClean="0"/>
                  <a:t>It</a:t>
                </a:r>
                <a:r>
                  <a:rPr lang="it-IT" altLang="en-US" sz="2400" dirty="0" smtClean="0"/>
                  <a:t> </a:t>
                </a:r>
                <a:r>
                  <a:rPr lang="it-IT" altLang="en-US" sz="2400" dirty="0" err="1" smtClean="0"/>
                  <a:t>is</a:t>
                </a:r>
                <a:r>
                  <a:rPr lang="it-IT" altLang="en-US" sz="2400" dirty="0" smtClean="0"/>
                  <a:t> more </a:t>
                </a:r>
                <a:r>
                  <a:rPr lang="it-IT" altLang="en-US" sz="2400" dirty="0" err="1" smtClean="0"/>
                  <a:t>difficult</a:t>
                </a:r>
                <a:r>
                  <a:rPr lang="it-IT" altLang="en-US" sz="2400" dirty="0" smtClean="0"/>
                  <a:t> to </a:t>
                </a:r>
                <a:r>
                  <a:rPr lang="it-IT" altLang="en-US" sz="2400" dirty="0" err="1" smtClean="0"/>
                  <a:t>cope</a:t>
                </a:r>
                <a:r>
                  <a:rPr lang="it-IT" altLang="en-US" sz="2400" dirty="0" smtClean="0"/>
                  <a:t> with </a:t>
                </a:r>
                <a:r>
                  <a:rPr lang="it-IT" altLang="en-US" sz="2400" dirty="0" err="1" smtClean="0"/>
                  <a:t>permanent</a:t>
                </a:r>
                <a:r>
                  <a:rPr lang="it-IT" altLang="en-US" sz="2400" dirty="0" smtClean="0"/>
                  <a:t> shocks. </a:t>
                </a:r>
                <a:r>
                  <a:rPr lang="it-IT" altLang="en-US" sz="2400" dirty="0" err="1" smtClean="0"/>
                  <a:t>Therefore</a:t>
                </a:r>
                <a:r>
                  <a:rPr lang="it-IT" altLang="en-US" sz="2400" dirty="0" smtClean="0"/>
                  <a:t> </a:t>
                </a:r>
                <a:r>
                  <a:rPr lang="it-IT" altLang="en-US" sz="2400" dirty="0" err="1" smtClean="0"/>
                  <a:t>income</a:t>
                </a:r>
                <a:r>
                  <a:rPr lang="it-IT" altLang="en-US" sz="2400" dirty="0" smtClean="0"/>
                  <a:t> </a:t>
                </a:r>
                <a:r>
                  <a:rPr lang="it-IT" altLang="en-US" sz="2400" dirty="0" err="1" smtClean="0"/>
                  <a:t>reflects</a:t>
                </a:r>
                <a:r>
                  <a:rPr lang="it-IT" altLang="en-US" sz="2400" dirty="0" smtClean="0"/>
                  <a:t> </a:t>
                </a:r>
                <a:r>
                  <a:rPr lang="it-IT" altLang="en-US" sz="2400" dirty="0" err="1" smtClean="0"/>
                  <a:t>both</a:t>
                </a:r>
                <a:r>
                  <a:rPr lang="it-IT" altLang="en-US" sz="2400" dirty="0" smtClean="0"/>
                  <a:t> </a:t>
                </a:r>
                <a:r>
                  <a:rPr lang="it-IT" altLang="en-US" sz="2400" dirty="0" err="1" smtClean="0"/>
                  <a:t>transitory</a:t>
                </a:r>
                <a:r>
                  <a:rPr lang="it-IT" altLang="en-US" sz="2400" dirty="0" smtClean="0"/>
                  <a:t> and </a:t>
                </a:r>
                <a:r>
                  <a:rPr lang="it-IT" altLang="en-US" sz="2400" dirty="0" err="1" smtClean="0"/>
                  <a:t>permanent</a:t>
                </a:r>
                <a:r>
                  <a:rPr lang="it-IT" altLang="en-US" sz="2400" dirty="0" smtClean="0"/>
                  <a:t> shocks, </a:t>
                </a:r>
                <a:r>
                  <a:rPr lang="it-IT" altLang="en-US" sz="2400" dirty="0" err="1" smtClean="0"/>
                  <a:t>while</a:t>
                </a:r>
                <a:r>
                  <a:rPr lang="it-IT" altLang="en-US" sz="2400" dirty="0" smtClean="0"/>
                  <a:t> </a:t>
                </a:r>
                <a:r>
                  <a:rPr lang="it-IT" altLang="en-US" sz="2400" dirty="0" err="1" smtClean="0"/>
                  <a:t>consumption</a:t>
                </a:r>
                <a:r>
                  <a:rPr lang="it-IT" altLang="en-US" sz="2400" dirty="0" smtClean="0"/>
                  <a:t> </a:t>
                </a:r>
                <a:r>
                  <a:rPr lang="it-IT" altLang="en-US" sz="2400" dirty="0" err="1" smtClean="0"/>
                  <a:t>should</a:t>
                </a:r>
                <a:r>
                  <a:rPr lang="it-IT" altLang="en-US" sz="2400" dirty="0" smtClean="0"/>
                  <a:t> </a:t>
                </a:r>
                <a:r>
                  <a:rPr lang="it-IT" altLang="en-US" sz="2400" dirty="0" err="1" smtClean="0"/>
                  <a:t>reflect</a:t>
                </a:r>
                <a:r>
                  <a:rPr lang="it-IT" altLang="en-US" sz="2400" dirty="0" smtClean="0"/>
                  <a:t> </a:t>
                </a:r>
                <a:r>
                  <a:rPr lang="it-IT" altLang="en-US" sz="2400" dirty="0" err="1" smtClean="0"/>
                  <a:t>mostly</a:t>
                </a:r>
                <a:r>
                  <a:rPr lang="it-IT" altLang="en-US" sz="2400" dirty="0" smtClean="0"/>
                  <a:t> </a:t>
                </a:r>
                <a:r>
                  <a:rPr lang="it-IT" altLang="en-US" sz="2400" dirty="0" err="1" smtClean="0"/>
                  <a:t>permanent</a:t>
                </a:r>
                <a:r>
                  <a:rPr lang="it-IT" altLang="en-US" sz="2400" dirty="0" smtClean="0"/>
                  <a:t> shocks.</a:t>
                </a:r>
              </a:p>
              <a:p>
                <a:pPr eaLnBrk="1" hangingPunct="1">
                  <a:lnSpc>
                    <a:spcPct val="70000"/>
                  </a:lnSpc>
                </a:pPr>
                <a:endParaRPr lang="it-IT" altLang="en-US" sz="2400" dirty="0" smtClean="0"/>
              </a:p>
              <a:p>
                <a:pPr marL="0" indent="0" eaLnBrk="1" hangingPunct="1">
                  <a:lnSpc>
                    <a:spcPct val="70000"/>
                  </a:lnSpc>
                  <a:buNone/>
                </a:pPr>
                <a:r>
                  <a:rPr lang="it-IT" altLang="en-US" sz="2400" b="0" dirty="0" smtClean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it-IT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sSub>
                      <m:sSubPr>
                        <m:ctrlP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it-IT" altLang="en-US" sz="2400" dirty="0" smtClean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  <a:sym typeface="Symbol" panose="05050102010706020507" pitchFamily="18" charset="2"/>
                  </a:rPr>
                  <a:t>    so </a:t>
                </a:r>
                <a:r>
                  <a:rPr lang="it-IT" altLang="en-US" sz="2400" dirty="0" err="1" smtClean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  <a:sym typeface="Symbol" panose="05050102010706020507" pitchFamily="18" charset="2"/>
                  </a:rPr>
                  <a:t>that</a:t>
                </a:r>
                <a:r>
                  <a:rPr lang="it-IT" altLang="en-US" sz="2400" dirty="0" smtClean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  <a:sym typeface="Symbol" panose="05050102010706020507" pitchFamily="18" charset="2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  <m:t>𝑣𝑎𝑟</m:t>
                        </m:r>
                        <m: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it-IT" altLang="en-US" sz="24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it-IT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sSub>
                      <m:sSubPr>
                        <m:ctrlP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  <m:t>𝑣𝑎𝑟</m:t>
                        </m:r>
                        <m: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it-IT" altLang="en-US" sz="2400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it-IT" alt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it-IT" altLang="en-US" sz="2400" dirty="0" smtClean="0"/>
              </a:p>
              <a:p>
                <a:pPr eaLnBrk="1" hangingPunct="1">
                  <a:lnSpc>
                    <a:spcPct val="70000"/>
                  </a:lnSpc>
                </a:pPr>
                <a:endParaRPr lang="it-IT" altLang="en-US" sz="2400" dirty="0" smtClean="0"/>
              </a:p>
              <a:p>
                <a:pPr marL="0" indent="0" algn="ctr" eaLnBrk="1" hangingPunct="1">
                  <a:lnSpc>
                    <a:spcPct val="70000"/>
                  </a:lnSpc>
                  <a:buNone/>
                </a:pPr>
                <a:r>
                  <a:rPr lang="it-IT" altLang="en-US" sz="2400" b="1" dirty="0" smtClean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alt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it-IT" alt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𝒗𝒂𝒓</m:t>
                        </m:r>
                        <m:r>
                          <a:rPr lang="it-IT" altLang="en-US" sz="24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it-IT" altLang="en-US" sz="2400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it-IT" altLang="en-US" sz="2400" b="1" i="1" smtClean="0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it-IT" altLang="en-US" sz="2400" b="1" i="1" smtClean="0">
                        <a:latin typeface="Cambria Math" panose="02040503050406030204" pitchFamily="18" charset="0"/>
                      </a:rPr>
                      <m:t>)&lt;</m:t>
                    </m:r>
                    <m:sSub>
                      <m:sSubPr>
                        <m:ctrlPr>
                          <a:rPr lang="it-IT" alt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it-IT" alt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𝒗𝒂𝒓</m:t>
                        </m:r>
                        <m:r>
                          <a:rPr lang="it-IT" altLang="en-US" sz="24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it-IT" altLang="en-US" sz="2400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it-IT" altLang="en-US" sz="2400" b="1" i="1" smtClean="0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it-IT" altLang="en-US" sz="24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it-IT" altLang="en-US" sz="2400" b="1" dirty="0" smtClean="0"/>
              </a:p>
              <a:p>
                <a:pPr>
                  <a:lnSpc>
                    <a:spcPct val="70000"/>
                  </a:lnSpc>
                </a:pPr>
                <a:endParaRPr lang="it-IT" altLang="en-US" sz="2000" dirty="0" smtClean="0"/>
              </a:p>
            </p:txBody>
          </p:sp>
        </mc:Choice>
        <mc:Fallback xmlns="">
          <p:sp>
            <p:nvSpPr>
              <p:cNvPr id="28674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25302" y="1825625"/>
                <a:ext cx="8090048" cy="4351338"/>
              </a:xfrm>
              <a:blipFill rotWithShape="0">
                <a:blip r:embed="rId3"/>
                <a:stretch>
                  <a:fillRect l="-1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617538" y="354013"/>
            <a:ext cx="7886700" cy="1325562"/>
          </a:xfrm>
        </p:spPr>
        <p:txBody>
          <a:bodyPr/>
          <a:lstStyle/>
          <a:p>
            <a:pPr algn="ctr" eaLnBrk="1" hangingPunct="1"/>
            <a:r>
              <a:rPr lang="en-US" alt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Why is consumption inequality lower than income inequality?</a:t>
            </a:r>
            <a:br>
              <a:rPr lang="en-US" alt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en-US" altLang="en-US" sz="32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22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2036763"/>
                <a:ext cx="7886700" cy="4073525"/>
              </a:xfrm>
            </p:spPr>
            <p:txBody>
              <a:bodyPr/>
              <a:lstStyle/>
              <a:p>
                <a:pPr eaLnBrk="1" hangingPunct="1">
                  <a:lnSpc>
                    <a:spcPct val="70000"/>
                  </a:lnSpc>
                </a:pPr>
                <a:endParaRPr lang="it-IT" altLang="en-US" dirty="0" smtClean="0"/>
              </a:p>
              <a:p>
                <a:pPr marL="0" indent="0" algn="ctr" eaLnBrk="1" hangingPunct="1">
                  <a:lnSpc>
                    <a:spcPct val="7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t-IT" alt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it-IT" alt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𝒗𝒂𝒓</m:t>
                        </m:r>
                        <m:r>
                          <a:rPr lang="it-IT" altLang="en-US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it-IT" altLang="en-US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it-IT" altLang="en-US" b="1" i="1" smtClean="0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it-IT" altLang="en-US" b="1" i="1" smtClean="0">
                        <a:latin typeface="Cambria Math" panose="02040503050406030204" pitchFamily="18" charset="0"/>
                      </a:rPr>
                      <m:t>)&lt;</m:t>
                    </m:r>
                    <m:sSub>
                      <m:sSubPr>
                        <m:ctrlPr>
                          <a:rPr lang="it-IT" alt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it-IT" alt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𝒗𝒂𝒓</m:t>
                        </m:r>
                        <m:r>
                          <a:rPr lang="it-IT" altLang="en-US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it-IT" altLang="en-US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it-IT" altLang="en-US" b="1" i="1" smtClean="0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  <m:r>
                      <a:rPr lang="it-IT" altLang="en-US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it-IT" altLang="en-US" dirty="0" smtClean="0"/>
                  <a:t> </a:t>
                </a:r>
              </a:p>
              <a:p>
                <a:pPr eaLnBrk="1" hangingPunct="1">
                  <a:lnSpc>
                    <a:spcPct val="70000"/>
                  </a:lnSpc>
                </a:pPr>
                <a:endParaRPr lang="it-IT" altLang="en-US" dirty="0"/>
              </a:p>
              <a:p>
                <a:pPr eaLnBrk="1" hangingPunct="1">
                  <a:lnSpc>
                    <a:spcPct val="70000"/>
                  </a:lnSpc>
                </a:pPr>
                <a:r>
                  <a:rPr lang="it-IT" altLang="en-US" dirty="0" smtClean="0"/>
                  <a:t>The </a:t>
                </a:r>
                <a:r>
                  <a:rPr lang="it-IT" altLang="en-US" dirty="0" err="1" smtClean="0"/>
                  <a:t>change</a:t>
                </a:r>
                <a:r>
                  <a:rPr lang="it-IT" altLang="en-US" dirty="0" smtClean="0"/>
                  <a:t> in </a:t>
                </a:r>
                <a:r>
                  <a:rPr lang="it-IT" altLang="en-US" dirty="0" err="1" smtClean="0"/>
                  <a:t>income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inequality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reflects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both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transitory</a:t>
                </a:r>
                <a:r>
                  <a:rPr lang="it-IT" altLang="en-US" dirty="0" smtClean="0"/>
                  <a:t> and </a:t>
                </a:r>
                <a:r>
                  <a:rPr lang="it-IT" altLang="en-US" dirty="0" err="1" smtClean="0"/>
                  <a:t>permanent</a:t>
                </a:r>
                <a:r>
                  <a:rPr lang="it-IT" altLang="en-US" dirty="0" smtClean="0"/>
                  <a:t> shocks, </a:t>
                </a:r>
                <a:r>
                  <a:rPr lang="it-IT" altLang="en-US" dirty="0" err="1" smtClean="0"/>
                  <a:t>while</a:t>
                </a:r>
                <a:r>
                  <a:rPr lang="it-IT" altLang="en-US" dirty="0" smtClean="0"/>
                  <a:t> the </a:t>
                </a:r>
                <a:r>
                  <a:rPr lang="it-IT" altLang="en-US" dirty="0" err="1" smtClean="0"/>
                  <a:t>change</a:t>
                </a:r>
                <a:r>
                  <a:rPr lang="it-IT" altLang="en-US" dirty="0" smtClean="0"/>
                  <a:t> in </a:t>
                </a:r>
                <a:r>
                  <a:rPr lang="it-IT" altLang="en-US" dirty="0" err="1" smtClean="0"/>
                  <a:t>consumption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inequality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should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reflect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only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permanent</a:t>
                </a:r>
                <a:r>
                  <a:rPr lang="it-IT" altLang="en-US" dirty="0" smtClean="0"/>
                  <a:t> shocks.</a:t>
                </a:r>
              </a:p>
              <a:p>
                <a:pPr eaLnBrk="1" hangingPunct="1">
                  <a:lnSpc>
                    <a:spcPct val="70000"/>
                  </a:lnSpc>
                </a:pPr>
                <a:endParaRPr lang="it-IT" altLang="en-US" dirty="0" smtClean="0"/>
              </a:p>
              <a:p>
                <a:pPr eaLnBrk="1" hangingPunct="1">
                  <a:lnSpc>
                    <a:spcPct val="70000"/>
                  </a:lnSpc>
                </a:pPr>
                <a:r>
                  <a:rPr lang="it-IT" altLang="en-US" dirty="0" smtClean="0"/>
                  <a:t>The </a:t>
                </a:r>
                <a:r>
                  <a:rPr lang="it-IT" altLang="en-US" dirty="0" err="1" smtClean="0"/>
                  <a:t>issue</a:t>
                </a:r>
                <a:r>
                  <a:rPr lang="it-IT" altLang="en-US" dirty="0" smtClean="0"/>
                  <a:t> </a:t>
                </a:r>
                <a:r>
                  <a:rPr lang="it-IT" altLang="en-US" dirty="0" err="1" smtClean="0"/>
                  <a:t>is</a:t>
                </a:r>
                <a:r>
                  <a:rPr lang="it-IT" altLang="en-US" dirty="0" smtClean="0"/>
                  <a:t>: a</a:t>
                </a:r>
                <a:r>
                  <a:rPr lang="en-US" altLang="en-US" dirty="0" smtClean="0"/>
                  <a:t>re people able to smooth shocks? </a:t>
                </a:r>
              </a:p>
              <a:p>
                <a:pPr eaLnBrk="1" hangingPunct="1">
                  <a:lnSpc>
                    <a:spcPct val="70000"/>
                  </a:lnSpc>
                </a:pPr>
                <a:endParaRPr lang="en-US" altLang="en-US" dirty="0" smtClean="0"/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altLang="en-US" dirty="0" smtClean="0"/>
                  <a:t>Or: what is the mechanism of transmission of income inequality into consumption inequality?</a:t>
                </a:r>
              </a:p>
              <a:p>
                <a:pPr eaLnBrk="1" hangingPunct="1">
                  <a:lnSpc>
                    <a:spcPct val="70000"/>
                  </a:lnSpc>
                </a:pPr>
                <a:endParaRPr lang="en-US" altLang="en-US" dirty="0" smtClean="0"/>
              </a:p>
              <a:p>
                <a:pPr eaLnBrk="1" hangingPunct="1">
                  <a:lnSpc>
                    <a:spcPct val="70000"/>
                  </a:lnSpc>
                </a:pPr>
                <a:endParaRPr lang="en-US" altLang="en-US" dirty="0" smtClean="0"/>
              </a:p>
            </p:txBody>
          </p:sp>
        </mc:Choice>
        <mc:Fallback xmlns="">
          <p:sp>
            <p:nvSpPr>
              <p:cNvPr id="30722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2036763"/>
                <a:ext cx="7886700" cy="4073525"/>
              </a:xfrm>
              <a:blipFill rotWithShape="0">
                <a:blip r:embed="rId2"/>
                <a:stretch>
                  <a:fillRect l="-1391" r="-464" b="-169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A792B2-F501-46F3-98DF-8B2A26EA69D3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12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122238"/>
            <a:ext cx="7886700" cy="1325562"/>
          </a:xfrm>
        </p:spPr>
        <p:txBody>
          <a:bodyPr/>
          <a:lstStyle/>
          <a:p>
            <a:pPr algn="ctr" eaLnBrk="1" hangingPunct="1"/>
            <a:r>
              <a:rPr lang="en-US" altLang="en-US" sz="3200" smtClean="0"/>
              <a:t>How do people react to income shocks?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16038"/>
            <a:ext cx="82296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Ex-post responses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rgbClr val="FF0000"/>
                </a:solidFill>
              </a:rPr>
              <a:t>Cut consumption</a:t>
            </a:r>
            <a:r>
              <a:rPr lang="en-US" altLang="en-US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rgbClr val="FF0000"/>
                </a:solidFill>
              </a:rPr>
              <a:t>Run down assets or borrow</a:t>
            </a:r>
            <a:r>
              <a:rPr lang="en-US" altLang="en-US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rgbClr val="FF0000"/>
                </a:solidFill>
              </a:rPr>
              <a:t>Social and family networks, charities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rgbClr val="FF0000"/>
                </a:solidFill>
              </a:rPr>
              <a:t>Government insurance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rgbClr val="FF0000"/>
                </a:solidFill>
              </a:rPr>
              <a:t>Migration</a:t>
            </a: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Ex-ante responses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rgbClr val="FF0000"/>
                </a:solidFill>
              </a:rPr>
              <a:t>Precautionary savings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rgbClr val="FF0000"/>
                </a:solidFill>
              </a:rPr>
              <a:t>Precautionary labor supply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rgbClr val="FF0000"/>
                </a:solidFill>
              </a:rPr>
              <a:t>Defer durable adjustment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rgbClr val="FF0000"/>
                </a:solidFill>
              </a:rPr>
              <a:t>Portfolio re-allocation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rgbClr val="FF0000"/>
                </a:solidFill>
              </a:rPr>
              <a:t>Implicit contracts with employer</a:t>
            </a: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endParaRPr lang="en-US" altLang="en-US" sz="2000" dirty="0" smtClean="0"/>
          </a:p>
          <a:p>
            <a:pPr eaLnBrk="1" hangingPunct="1">
              <a:lnSpc>
                <a:spcPct val="80000"/>
              </a:lnSpc>
            </a:pPr>
            <a:endParaRPr lang="en-US" altLang="en-US" sz="1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A6BC804-A041-46BA-8AA2-34FD1ED07FB1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13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73678"/>
          </a:xfrm>
        </p:spPr>
        <p:txBody>
          <a:bodyPr/>
          <a:lstStyle/>
          <a:p>
            <a:pPr algn="ctr" eaLnBrk="1" hangingPunct="1"/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r>
              <a:rPr lang="en-US" alt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Why should we care about the response of consumption to income shocks – the MPC? 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Policy Relevance I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Most wage/earnings fluctuations are hard to insure formally due to moral hazard and adverse selection.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Government interventions –&gt; moral hazard issues to deal with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Optimal social insurance design – i.e., short term vs. long term UI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Policy Relevance II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Need knowledge of nature of income changes (and value of MPC) to forecast impact of, say, “stimulus packages” or tax reforms.</a:t>
            </a:r>
            <a:endParaRPr lang="en-US" altLang="en-US" sz="1800" dirty="0" smtClean="0"/>
          </a:p>
          <a:p>
            <a:pPr eaLnBrk="1" hangingPunct="1">
              <a:lnSpc>
                <a:spcPct val="80000"/>
              </a:lnSpc>
            </a:pPr>
            <a:endParaRPr lang="en-US" altLang="en-US" sz="2400" dirty="0" smtClean="0"/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79B09CC-3011-4301-93F8-E701CEE0614C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14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200" smtClean="0"/>
              <a:t>Why does the distinction between transitory and permanent shocks matter?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en-US" altLang="en-US" smtClean="0"/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Tax policy implications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Permanent tax reforms have large effects on consumption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Tax stimulus packages that transfer today and tax tomorrow should have little effect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Unless credit and insurance markets are imperfect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Or people have short horizons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smtClean="0"/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Welfare considerations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Should we care about inequality of consumption or  inequality of income?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A8A9534-C99B-4F7D-9BF9-92F0DD846011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15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algn="ctr" eaLnBrk="1" hangingPunct="1"/>
            <a:r>
              <a:rPr lang="it-IT" altLang="en-US" sz="3600" dirty="0" err="1" smtClean="0"/>
              <a:t>Smoothing</a:t>
            </a:r>
            <a:r>
              <a:rPr lang="it-IT" altLang="en-US" sz="3600" dirty="0" smtClean="0"/>
              <a:t>, </a:t>
            </a:r>
            <a:r>
              <a:rPr lang="it-IT" altLang="en-US" sz="3600" dirty="0" err="1" smtClean="0"/>
              <a:t>precautionary</a:t>
            </a:r>
            <a:r>
              <a:rPr lang="it-IT" altLang="en-US" sz="3600" dirty="0" smtClean="0"/>
              <a:t> </a:t>
            </a:r>
            <a:r>
              <a:rPr lang="it-IT" altLang="en-US" sz="3600" dirty="0" err="1" smtClean="0"/>
              <a:t>saving</a:t>
            </a:r>
            <a:r>
              <a:rPr lang="it-IT" altLang="en-US" sz="3600" dirty="0" smtClean="0"/>
              <a:t> and credit market </a:t>
            </a:r>
            <a:r>
              <a:rPr lang="it-IT" altLang="en-US" sz="3600" dirty="0" err="1" smtClean="0"/>
              <a:t>imperfections</a:t>
            </a:r>
            <a:endParaRPr lang="en-US" altLang="en-US" sz="3600" dirty="0" smtClean="0"/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Consumption response to income shocks is attenuated </a:t>
            </a:r>
          </a:p>
          <a:p>
            <a:pPr lvl="1" eaLnBrk="1" hangingPunct="1"/>
            <a:r>
              <a:rPr lang="en-US" altLang="en-US" dirty="0" smtClean="0"/>
              <a:t>Credit markets and accumulated savings can be used to smooth shocks, including persistent ones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Consumption response to income shocks is heterogeneous in the population</a:t>
            </a:r>
          </a:p>
          <a:p>
            <a:pPr lvl="1" eaLnBrk="1" hangingPunct="1"/>
            <a:r>
              <a:rPr lang="en-US" altLang="en-US" dirty="0" smtClean="0"/>
              <a:t>Smaller response for people with high cash-on-hand</a:t>
            </a:r>
          </a:p>
          <a:p>
            <a:pPr lvl="1" eaLnBrk="1" hangingPunct="1"/>
            <a:r>
              <a:rPr lang="en-US" altLang="en-US" dirty="0" smtClean="0"/>
              <a:t>Why? Same logic: they have accumulated more assets and can smooth shocks more easily</a:t>
            </a:r>
          </a:p>
          <a:p>
            <a:pPr eaLnBrk="1" hangingPunct="1"/>
            <a:endParaRPr lang="en-US" altLang="en-US" sz="1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CE1EBA8-8FA7-4B6B-9AE5-0CBB79FFB85B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16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 modern consumption function</a:t>
            </a:r>
          </a:p>
        </p:txBody>
      </p:sp>
      <p:grpSp>
        <p:nvGrpSpPr>
          <p:cNvPr id="38914" name="Group 30"/>
          <p:cNvGrpSpPr>
            <a:grpSpLocks/>
          </p:cNvGrpSpPr>
          <p:nvPr/>
        </p:nvGrpSpPr>
        <p:grpSpPr bwMode="auto">
          <a:xfrm>
            <a:off x="-71438" y="2093913"/>
            <a:ext cx="8124826" cy="4083050"/>
            <a:chOff x="-71935" y="2093205"/>
            <a:chExt cx="8125265" cy="4083758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1201310" y="2093205"/>
              <a:ext cx="0" cy="408375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782187" y="5629180"/>
              <a:ext cx="7271143" cy="111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 7"/>
            <p:cNvSpPr/>
            <p:nvPr/>
          </p:nvSpPr>
          <p:spPr>
            <a:xfrm>
              <a:off x="1212422" y="2544133"/>
              <a:ext cx="5705783" cy="3096162"/>
            </a:xfrm>
            <a:custGeom>
              <a:avLst/>
              <a:gdLst>
                <a:gd name="connsiteX0" fmla="*/ 0 w 5706738"/>
                <a:gd name="connsiteY0" fmla="*/ 3095740 h 3095740"/>
                <a:gd name="connsiteX1" fmla="*/ 2357610 w 5706738"/>
                <a:gd name="connsiteY1" fmla="*/ 771181 h 3095740"/>
                <a:gd name="connsiteX2" fmla="*/ 4043191 w 5706738"/>
                <a:gd name="connsiteY2" fmla="*/ 165253 h 3095740"/>
                <a:gd name="connsiteX3" fmla="*/ 5706738 w 5706738"/>
                <a:gd name="connsiteY3" fmla="*/ 0 h 3095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06738" h="3095740">
                  <a:moveTo>
                    <a:pt x="0" y="3095740"/>
                  </a:moveTo>
                  <a:cubicBezTo>
                    <a:pt x="841872" y="2177667"/>
                    <a:pt x="1683745" y="1259595"/>
                    <a:pt x="2357610" y="771181"/>
                  </a:cubicBezTo>
                  <a:cubicBezTo>
                    <a:pt x="3031475" y="282767"/>
                    <a:pt x="3485003" y="293783"/>
                    <a:pt x="4043191" y="165253"/>
                  </a:cubicBezTo>
                  <a:cubicBezTo>
                    <a:pt x="4601379" y="36723"/>
                    <a:pt x="5154058" y="18361"/>
                    <a:pt x="5706738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H="1" flipV="1">
              <a:off x="1691873" y="5117916"/>
              <a:ext cx="3175" cy="522379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 flipV="1">
              <a:off x="1925249" y="4870223"/>
              <a:ext cx="3175" cy="758957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212422" y="5117916"/>
              <a:ext cx="479451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1201310" y="4859110"/>
              <a:ext cx="723939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 flipV="1">
              <a:off x="4935312" y="2772773"/>
              <a:ext cx="0" cy="2872285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endCxn id="8" idx="2"/>
            </p:cNvCxnSpPr>
            <p:nvPr/>
          </p:nvCxnSpPr>
          <p:spPr>
            <a:xfrm flipV="1">
              <a:off x="5171861" y="2710849"/>
              <a:ext cx="0" cy="2923095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1201310" y="2777536"/>
              <a:ext cx="3734002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 flipV="1">
              <a:off x="1212422" y="2710849"/>
              <a:ext cx="3929275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-71935" y="4839096"/>
              <a:ext cx="1319592" cy="430887"/>
            </a:xfrm>
            <a:prstGeom prst="rect">
              <a:avLst/>
            </a:prstGeom>
            <a:blipFill rotWithShape="0">
              <a:blip r:embed="rId2"/>
              <a:stretch>
                <a:fillRect b="-10000"/>
              </a:stretch>
            </a:blipFill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noFill/>
                  <a:latin typeface="+mn-lt"/>
                  <a:cs typeface="+mn-cs"/>
                </a:rPr>
                <a:t> </a:t>
              </a:r>
            </a:p>
          </p:txBody>
        </p:sp>
        <p:sp>
          <p:nvSpPr>
            <p:cNvPr id="30" name="TextBox 29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-61801" y="2526549"/>
              <a:ext cx="1358064" cy="430887"/>
            </a:xfrm>
            <a:prstGeom prst="rect">
              <a:avLst/>
            </a:prstGeom>
            <a:blipFill rotWithShape="0">
              <a:blip r:embed="rId3"/>
              <a:stretch>
                <a:fillRect b="-8451"/>
              </a:stretch>
            </a:blipFill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noFill/>
                  <a:latin typeface="+mn-lt"/>
                  <a:cs typeface="+mn-cs"/>
                </a:rPr>
                <a:t> </a:t>
              </a:r>
            </a:p>
          </p:txBody>
        </p:sp>
      </p:grpSp>
      <p:sp>
        <p:nvSpPr>
          <p:cNvPr id="38915" name="TextBox 31"/>
          <p:cNvSpPr txBox="1">
            <a:spLocks noChangeArrowheads="1"/>
          </p:cNvSpPr>
          <p:nvPr/>
        </p:nvSpPr>
        <p:spPr bwMode="auto">
          <a:xfrm>
            <a:off x="8064500" y="5640388"/>
            <a:ext cx="9080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400">
                <a:latin typeface="Calibri" panose="020F0502020204030204" pitchFamily="34" charset="0"/>
              </a:rPr>
              <a:t>Cash-on-hand</a:t>
            </a:r>
          </a:p>
          <a:p>
            <a:r>
              <a:rPr lang="en-US" altLang="en-US" sz="1400">
                <a:latin typeface="Calibri" panose="020F0502020204030204" pitchFamily="34" charset="0"/>
              </a:rPr>
              <a:t>(y+A)</a:t>
            </a:r>
          </a:p>
        </p:txBody>
      </p:sp>
      <p:sp>
        <p:nvSpPr>
          <p:cNvPr id="38916" name="TextBox 32"/>
          <p:cNvSpPr txBox="1">
            <a:spLocks noChangeArrowheads="1"/>
          </p:cNvSpPr>
          <p:nvPr/>
        </p:nvSpPr>
        <p:spPr bwMode="auto">
          <a:xfrm>
            <a:off x="61913" y="1747838"/>
            <a:ext cx="1441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Consumption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H="1" flipV="1">
            <a:off x="1830388" y="5724525"/>
            <a:ext cx="1509712" cy="342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3521075" y="5695950"/>
            <a:ext cx="1576388" cy="342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39815" y="6176963"/>
            <a:ext cx="4875053" cy="369332"/>
          </a:xfrm>
          <a:prstGeom prst="rect">
            <a:avLst/>
          </a:prstGeom>
          <a:blipFill rotWithShape="0">
            <a:blip r:embed="rId4"/>
            <a:stretch>
              <a:fillRect l="-1126" t="-11475" b="-24590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noFill/>
                <a:latin typeface="+mn-lt"/>
                <a:cs typeface="+mn-cs"/>
              </a:rPr>
              <a:t> 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D5471D5-A246-426B-8ABC-D5F0601957BE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17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olo 1"/>
          <p:cNvSpPr>
            <a:spLocks noGrp="1"/>
          </p:cNvSpPr>
          <p:nvPr>
            <p:ph type="title"/>
          </p:nvPr>
        </p:nvSpPr>
        <p:spPr>
          <a:xfrm>
            <a:off x="203200" y="173736"/>
            <a:ext cx="8866188" cy="1000100"/>
          </a:xfrm>
        </p:spPr>
        <p:txBody>
          <a:bodyPr/>
          <a:lstStyle/>
          <a:p>
            <a:pPr algn="ctr" eaLnBrk="1" hangingPunct="1"/>
            <a:r>
              <a:rPr lang="en-US" alt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Asymmetric responses of consumption</a:t>
            </a:r>
            <a:br>
              <a:rPr lang="en-US" alt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to income shocks</a:t>
            </a:r>
          </a:p>
        </p:txBody>
      </p:sp>
      <p:sp>
        <p:nvSpPr>
          <p:cNvPr id="40962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F56F388-C563-4197-9A06-B54BF52960E2}" type="slidenum">
              <a:rPr lang="en-US" altLang="en-US">
                <a:solidFill>
                  <a:srgbClr val="B4B1A0"/>
                </a:solidFill>
                <a:latin typeface="Gill Sans MT" panose="020B0502020104020203" pitchFamily="34" charset="0"/>
              </a:rPr>
              <a:pPr/>
              <a:t>18</a:t>
            </a:fld>
            <a:endParaRPr lang="en-US" altLang="en-US">
              <a:solidFill>
                <a:srgbClr val="B4B1A0"/>
              </a:solidFill>
              <a:latin typeface="Gill Sans MT" panose="020B0502020104020203" pitchFamily="34" charset="0"/>
            </a:endParaRPr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1150938" y="6191250"/>
            <a:ext cx="6280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it-IT" altLang="en-US" dirty="0" err="1"/>
              <a:t>Christelis</a:t>
            </a:r>
            <a:r>
              <a:rPr lang="it-IT" altLang="en-US" dirty="0"/>
              <a:t>, Georgarakos, Jappelli, Pistaferri, Van </a:t>
            </a:r>
            <a:r>
              <a:rPr lang="it-IT" altLang="en-US" dirty="0" err="1"/>
              <a:t>Roij</a:t>
            </a:r>
            <a:r>
              <a:rPr lang="it-IT" altLang="en-US" dirty="0"/>
              <a:t> (2018) </a:t>
            </a:r>
          </a:p>
        </p:txBody>
      </p:sp>
      <p:pic>
        <p:nvPicPr>
          <p:cNvPr id="40966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63" y="1365225"/>
            <a:ext cx="8878046" cy="466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8826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err="1" smtClean="0"/>
              <a:t>Outline</a:t>
            </a:r>
            <a:endParaRPr lang="en-US" dirty="0"/>
          </a:p>
        </p:txBody>
      </p:sp>
      <p:sp>
        <p:nvSpPr>
          <p:cNvPr id="41986" name="Sottotitolo 2"/>
          <p:cNvSpPr>
            <a:spLocks noGrp="1"/>
          </p:cNvSpPr>
          <p:nvPr>
            <p:ph type="subTitle" idx="1"/>
          </p:nvPr>
        </p:nvSpPr>
        <p:spPr>
          <a:xfrm>
            <a:off x="512763" y="2005013"/>
            <a:ext cx="7488237" cy="4143375"/>
          </a:xfrm>
        </p:spPr>
        <p:txBody>
          <a:bodyPr/>
          <a:lstStyle/>
          <a:p>
            <a:pPr marL="533400" indent="-533400" eaLnBrk="1" hangingPunct="1"/>
            <a:endParaRPr lang="it-IT" altLang="en-US" dirty="0" smtClean="0"/>
          </a:p>
          <a:p>
            <a:pPr marL="533400" indent="-533400" algn="l" eaLnBrk="1" hangingPunct="1">
              <a:buFont typeface="Arial" panose="020B0604020202020204" pitchFamily="34" charset="0"/>
              <a:buAutoNum type="arabicPeriod"/>
            </a:pPr>
            <a:r>
              <a:rPr lang="it-IT" altLang="en-US" dirty="0" err="1" smtClean="0"/>
              <a:t>Income</a:t>
            </a:r>
            <a:r>
              <a:rPr lang="it-IT" altLang="en-US" dirty="0" smtClean="0"/>
              <a:t> or </a:t>
            </a:r>
            <a:r>
              <a:rPr lang="it-IT" altLang="en-US" dirty="0" err="1" smtClean="0"/>
              <a:t>consumption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inequality</a:t>
            </a:r>
            <a:r>
              <a:rPr lang="it-IT" altLang="en-US" dirty="0" smtClean="0"/>
              <a:t>?</a:t>
            </a:r>
          </a:p>
          <a:p>
            <a:pPr marL="533400" indent="-533400" algn="l" eaLnBrk="1" hangingPunct="1">
              <a:buFont typeface="Arial" panose="020B0604020202020204" pitchFamily="34" charset="0"/>
              <a:buAutoNum type="arabicPeriod"/>
            </a:pPr>
            <a:endParaRPr lang="it-IT" altLang="en-US" dirty="0" smtClean="0"/>
          </a:p>
          <a:p>
            <a:pPr marL="533400" indent="-533400" algn="l" eaLnBrk="1" hangingPunct="1"/>
            <a:r>
              <a:rPr lang="it-IT" altLang="en-US" dirty="0" smtClean="0"/>
              <a:t>2. The link </a:t>
            </a:r>
            <a:r>
              <a:rPr lang="it-IT" altLang="en-US" dirty="0" err="1" smtClean="0"/>
              <a:t>between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income</a:t>
            </a:r>
            <a:r>
              <a:rPr lang="it-IT" altLang="en-US" dirty="0" smtClean="0"/>
              <a:t> and </a:t>
            </a:r>
            <a:r>
              <a:rPr lang="it-IT" altLang="en-US" dirty="0" err="1" smtClean="0"/>
              <a:t>consumption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inequality</a:t>
            </a:r>
            <a:endParaRPr lang="it-IT" altLang="en-US" dirty="0" smtClean="0"/>
          </a:p>
          <a:p>
            <a:pPr marL="533400" indent="-533400" algn="l" eaLnBrk="1" hangingPunct="1"/>
            <a:endParaRPr lang="it-IT" altLang="en-US" b="1" dirty="0" smtClean="0">
              <a:solidFill>
                <a:srgbClr val="FF0000"/>
              </a:solidFill>
            </a:endParaRPr>
          </a:p>
          <a:p>
            <a:pPr marL="533400" indent="-533400" algn="l" eaLnBrk="1" hangingPunct="1"/>
            <a:r>
              <a:rPr lang="it-IT" altLang="en-US" b="1" dirty="0" smtClean="0">
                <a:solidFill>
                  <a:srgbClr val="FF0000"/>
                </a:solidFill>
              </a:rPr>
              <a:t>3.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Economic</a:t>
            </a:r>
            <a:r>
              <a:rPr lang="it-IT" altLang="en-US" b="1" dirty="0" smtClean="0">
                <a:solidFill>
                  <a:srgbClr val="FF0000"/>
                </a:solidFill>
              </a:rPr>
              <a:t> shocks and the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marginal</a:t>
            </a:r>
            <a:r>
              <a:rPr lang="it-IT" altLang="en-US" b="1" dirty="0" smtClean="0">
                <a:solidFill>
                  <a:srgbClr val="FF0000"/>
                </a:solidFill>
              </a:rPr>
              <a:t>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propensity</a:t>
            </a:r>
            <a:r>
              <a:rPr lang="it-IT" altLang="en-US" b="1" dirty="0" smtClean="0">
                <a:solidFill>
                  <a:srgbClr val="FF0000"/>
                </a:solidFill>
              </a:rPr>
              <a:t> to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consume</a:t>
            </a:r>
            <a:r>
              <a:rPr lang="it-IT" altLang="en-US" b="1" dirty="0" smtClean="0">
                <a:solidFill>
                  <a:srgbClr val="FF0000"/>
                </a:solidFill>
              </a:rPr>
              <a:t> (MPC)</a:t>
            </a:r>
          </a:p>
          <a:p>
            <a:pPr marL="533400" indent="-533400" algn="l" eaLnBrk="1" hangingPunct="1"/>
            <a:endParaRPr lang="it-IT" altLang="en-US" dirty="0" smtClean="0"/>
          </a:p>
          <a:p>
            <a:pPr marL="533400" indent="-533400" algn="l" eaLnBrk="1" hangingPunct="1"/>
            <a:r>
              <a:rPr lang="it-IT" altLang="en-US" dirty="0" smtClean="0"/>
              <a:t>4. </a:t>
            </a:r>
            <a:r>
              <a:rPr lang="it-IT" altLang="en-US" dirty="0" err="1"/>
              <a:t>Measurement</a:t>
            </a:r>
            <a:r>
              <a:rPr lang="it-IT" altLang="en-US" dirty="0"/>
              <a:t> </a:t>
            </a:r>
            <a:r>
              <a:rPr lang="it-IT" altLang="en-US" dirty="0" err="1"/>
              <a:t>problems</a:t>
            </a:r>
            <a:r>
              <a:rPr lang="it-IT" altLang="en-US" dirty="0"/>
              <a:t>, </a:t>
            </a:r>
            <a:r>
              <a:rPr lang="it-IT" altLang="en-US" dirty="0" err="1"/>
              <a:t>consumption</a:t>
            </a:r>
            <a:r>
              <a:rPr lang="it-IT" altLang="en-US" dirty="0"/>
              <a:t> </a:t>
            </a:r>
            <a:r>
              <a:rPr lang="it-IT" altLang="en-US" dirty="0" err="1"/>
              <a:t>components</a:t>
            </a:r>
            <a:r>
              <a:rPr lang="it-IT" altLang="en-US" dirty="0"/>
              <a:t> </a:t>
            </a:r>
            <a:endParaRPr lang="it-IT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8826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err="1" smtClean="0"/>
              <a:t>Outline</a:t>
            </a:r>
            <a:endParaRPr lang="en-US" dirty="0"/>
          </a:p>
        </p:txBody>
      </p:sp>
      <p:sp>
        <p:nvSpPr>
          <p:cNvPr id="16386" name="Sottotitolo 2"/>
          <p:cNvSpPr>
            <a:spLocks noGrp="1"/>
          </p:cNvSpPr>
          <p:nvPr>
            <p:ph type="subTitle" idx="1"/>
          </p:nvPr>
        </p:nvSpPr>
        <p:spPr>
          <a:xfrm>
            <a:off x="212650" y="2005013"/>
            <a:ext cx="8739963" cy="4087812"/>
          </a:xfrm>
        </p:spPr>
        <p:txBody>
          <a:bodyPr/>
          <a:lstStyle/>
          <a:p>
            <a:pPr eaLnBrk="1" hangingPunct="1"/>
            <a:endParaRPr lang="it-IT" altLang="en-US" sz="2200" dirty="0" smtClean="0"/>
          </a:p>
          <a:p>
            <a:pPr eaLnBrk="1" hangingPunct="1"/>
            <a:endParaRPr lang="it-IT" altLang="en-US" sz="2200" dirty="0" smtClean="0"/>
          </a:p>
          <a:p>
            <a:pPr algn="l" eaLnBrk="1" hangingPunct="1"/>
            <a:r>
              <a:rPr lang="it-IT" altLang="en-US" b="1" dirty="0" smtClean="0">
                <a:solidFill>
                  <a:srgbClr val="FF0000"/>
                </a:solidFill>
              </a:rPr>
              <a:t>1.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Income</a:t>
            </a:r>
            <a:r>
              <a:rPr lang="it-IT" altLang="en-US" b="1" dirty="0" smtClean="0">
                <a:solidFill>
                  <a:srgbClr val="FF0000"/>
                </a:solidFill>
              </a:rPr>
              <a:t> or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consumption</a:t>
            </a:r>
            <a:r>
              <a:rPr lang="it-IT" altLang="en-US" b="1" dirty="0" smtClean="0">
                <a:solidFill>
                  <a:srgbClr val="FF0000"/>
                </a:solidFill>
              </a:rPr>
              <a:t>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inequality</a:t>
            </a:r>
            <a:r>
              <a:rPr lang="it-IT" altLang="en-US" b="1" dirty="0" smtClean="0">
                <a:solidFill>
                  <a:srgbClr val="FF0000"/>
                </a:solidFill>
              </a:rPr>
              <a:t>?</a:t>
            </a:r>
          </a:p>
          <a:p>
            <a:pPr algn="l" eaLnBrk="1" hangingPunct="1"/>
            <a:endParaRPr lang="it-IT" altLang="en-US" dirty="0" smtClean="0"/>
          </a:p>
          <a:p>
            <a:pPr algn="l" eaLnBrk="1" hangingPunct="1"/>
            <a:r>
              <a:rPr lang="it-IT" altLang="en-US" dirty="0" smtClean="0"/>
              <a:t>2. The link </a:t>
            </a:r>
            <a:r>
              <a:rPr lang="it-IT" altLang="en-US" dirty="0" err="1" smtClean="0"/>
              <a:t>between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income</a:t>
            </a:r>
            <a:r>
              <a:rPr lang="it-IT" altLang="en-US" dirty="0" smtClean="0"/>
              <a:t> and </a:t>
            </a:r>
            <a:r>
              <a:rPr lang="it-IT" altLang="en-US" dirty="0" err="1" smtClean="0"/>
              <a:t>consumption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inequality</a:t>
            </a:r>
            <a:endParaRPr lang="it-IT" altLang="en-US" dirty="0" smtClean="0"/>
          </a:p>
          <a:p>
            <a:pPr algn="l" eaLnBrk="1" hangingPunct="1"/>
            <a:endParaRPr lang="it-IT" altLang="en-US" dirty="0" smtClean="0"/>
          </a:p>
          <a:p>
            <a:pPr algn="l" eaLnBrk="1" hangingPunct="1"/>
            <a:r>
              <a:rPr lang="it-IT" altLang="en-US" dirty="0" smtClean="0"/>
              <a:t>3. </a:t>
            </a:r>
            <a:r>
              <a:rPr lang="it-IT" altLang="en-US" dirty="0" err="1" smtClean="0"/>
              <a:t>Economic</a:t>
            </a:r>
            <a:r>
              <a:rPr lang="it-IT" altLang="en-US" dirty="0" smtClean="0"/>
              <a:t> shocks and the </a:t>
            </a:r>
            <a:r>
              <a:rPr lang="it-IT" altLang="en-US" dirty="0" err="1" smtClean="0"/>
              <a:t>marginal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propensity</a:t>
            </a:r>
            <a:r>
              <a:rPr lang="it-IT" altLang="en-US" dirty="0" smtClean="0"/>
              <a:t> to </a:t>
            </a:r>
            <a:r>
              <a:rPr lang="it-IT" altLang="en-US" dirty="0" err="1" smtClean="0"/>
              <a:t>consume</a:t>
            </a:r>
            <a:r>
              <a:rPr lang="it-IT" altLang="en-US" dirty="0" smtClean="0"/>
              <a:t> (MPC)</a:t>
            </a:r>
          </a:p>
          <a:p>
            <a:pPr algn="l" eaLnBrk="1" hangingPunct="1"/>
            <a:endParaRPr lang="it-IT" altLang="en-US" dirty="0" smtClean="0"/>
          </a:p>
          <a:p>
            <a:pPr algn="l" eaLnBrk="1" hangingPunct="1"/>
            <a:r>
              <a:rPr lang="it-IT" altLang="en-US" dirty="0" smtClean="0"/>
              <a:t>4. </a:t>
            </a:r>
            <a:r>
              <a:rPr lang="it-IT" altLang="en-US" dirty="0" err="1" smtClean="0"/>
              <a:t>Measurement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problems</a:t>
            </a:r>
            <a:r>
              <a:rPr lang="it-IT" altLang="en-US" dirty="0" smtClean="0"/>
              <a:t>, </a:t>
            </a:r>
            <a:r>
              <a:rPr lang="it-IT" altLang="en-US" dirty="0" err="1" smtClean="0"/>
              <a:t>consumption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components</a:t>
            </a:r>
            <a:endParaRPr lang="it-IT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265113"/>
            <a:ext cx="7886700" cy="63023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it-IT" altLang="en-US" sz="4000" smtClean="0"/>
              <a:t>Reasons for MPC heterogeneity</a:t>
            </a:r>
            <a:endParaRPr lang="en-US" altLang="en-US" sz="4000" smtClean="0"/>
          </a:p>
        </p:txBody>
      </p:sp>
      <p:sp>
        <p:nvSpPr>
          <p:cNvPr id="43010" name="Segnaposto contenuto 2"/>
          <p:cNvSpPr>
            <a:spLocks noGrp="1"/>
          </p:cNvSpPr>
          <p:nvPr>
            <p:ph idx="1"/>
          </p:nvPr>
        </p:nvSpPr>
        <p:spPr>
          <a:xfrm>
            <a:off x="628650" y="1127125"/>
            <a:ext cx="7886700" cy="5375275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endParaRPr lang="it-IT" altLang="en-US" sz="2400" dirty="0" smtClean="0"/>
          </a:p>
          <a:p>
            <a:pPr eaLnBrk="1" hangingPunct="1">
              <a:lnSpc>
                <a:spcPct val="70000"/>
              </a:lnSpc>
            </a:pPr>
            <a:r>
              <a:rPr lang="it-IT" altLang="en-US" sz="2400" dirty="0" err="1" smtClean="0">
                <a:solidFill>
                  <a:srgbClr val="FF0000"/>
                </a:solidFill>
              </a:rPr>
              <a:t>Borrowing</a:t>
            </a:r>
            <a:r>
              <a:rPr lang="it-IT" altLang="en-US" sz="2400" dirty="0" smtClean="0">
                <a:solidFill>
                  <a:srgbClr val="FF0000"/>
                </a:solidFill>
              </a:rPr>
              <a:t> </a:t>
            </a:r>
            <a:r>
              <a:rPr lang="it-IT" altLang="en-US" sz="2400" dirty="0" err="1" smtClean="0">
                <a:solidFill>
                  <a:srgbClr val="FF0000"/>
                </a:solidFill>
              </a:rPr>
              <a:t>constraints</a:t>
            </a:r>
            <a:endParaRPr lang="it-IT" altLang="en-US" sz="2400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70000"/>
              </a:lnSpc>
            </a:pPr>
            <a:r>
              <a:rPr lang="it-IT" altLang="en-US" dirty="0" smtClean="0"/>
              <a:t>Consumers </a:t>
            </a:r>
            <a:r>
              <a:rPr lang="it-IT" altLang="en-US" dirty="0" err="1" smtClean="0"/>
              <a:t>who</a:t>
            </a:r>
            <a:r>
              <a:rPr lang="it-IT" altLang="en-US" dirty="0" smtClean="0"/>
              <a:t> are </a:t>
            </a:r>
            <a:r>
              <a:rPr lang="it-IT" altLang="en-US" dirty="0" err="1" smtClean="0"/>
              <a:t>unable</a:t>
            </a:r>
            <a:r>
              <a:rPr lang="it-IT" altLang="en-US" dirty="0" smtClean="0"/>
              <a:t> to </a:t>
            </a:r>
            <a:r>
              <a:rPr lang="it-IT" altLang="en-US" dirty="0" err="1" smtClean="0"/>
              <a:t>borrow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have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higher</a:t>
            </a:r>
            <a:r>
              <a:rPr lang="it-IT" altLang="en-US" dirty="0" smtClean="0"/>
              <a:t> MPC </a:t>
            </a:r>
            <a:r>
              <a:rPr lang="it-IT" altLang="en-US" dirty="0" err="1" smtClean="0"/>
              <a:t>than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unconstrained</a:t>
            </a:r>
            <a:r>
              <a:rPr lang="it-IT" altLang="en-US" dirty="0" smtClean="0"/>
              <a:t> consumers.</a:t>
            </a:r>
          </a:p>
          <a:p>
            <a:pPr eaLnBrk="1" hangingPunct="1">
              <a:lnSpc>
                <a:spcPct val="70000"/>
              </a:lnSpc>
            </a:pPr>
            <a:endParaRPr lang="it-IT" altLang="en-US" sz="2400" dirty="0" smtClean="0"/>
          </a:p>
          <a:p>
            <a:pPr eaLnBrk="1" hangingPunct="1">
              <a:lnSpc>
                <a:spcPct val="70000"/>
              </a:lnSpc>
            </a:pPr>
            <a:r>
              <a:rPr lang="it-IT" altLang="en-US" sz="2400" dirty="0" err="1" smtClean="0">
                <a:solidFill>
                  <a:srgbClr val="FF0000"/>
                </a:solidFill>
              </a:rPr>
              <a:t>Precautionary</a:t>
            </a:r>
            <a:r>
              <a:rPr lang="it-IT" altLang="en-US" sz="2400" dirty="0" smtClean="0">
                <a:solidFill>
                  <a:srgbClr val="FF0000"/>
                </a:solidFill>
              </a:rPr>
              <a:t> </a:t>
            </a:r>
            <a:r>
              <a:rPr lang="it-IT" altLang="en-US" sz="2400" dirty="0" err="1" smtClean="0">
                <a:solidFill>
                  <a:srgbClr val="FF0000"/>
                </a:solidFill>
              </a:rPr>
              <a:t>savings</a:t>
            </a:r>
            <a:endParaRPr lang="it-IT" altLang="en-US" sz="2400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70000"/>
              </a:lnSpc>
            </a:pPr>
            <a:r>
              <a:rPr lang="it-IT" altLang="en-US" dirty="0" smtClean="0"/>
              <a:t>Consumers </a:t>
            </a:r>
            <a:r>
              <a:rPr lang="it-IT" altLang="en-US" dirty="0" err="1" smtClean="0"/>
              <a:t>who</a:t>
            </a:r>
            <a:r>
              <a:rPr lang="it-IT" altLang="en-US" dirty="0" smtClean="0"/>
              <a:t> face a </a:t>
            </a:r>
            <a:r>
              <a:rPr lang="it-IT" altLang="en-US" dirty="0" err="1" smtClean="0"/>
              <a:t>lot</a:t>
            </a:r>
            <a:r>
              <a:rPr lang="it-IT" altLang="en-US" dirty="0" smtClean="0"/>
              <a:t> of </a:t>
            </a:r>
            <a:r>
              <a:rPr lang="it-IT" altLang="en-US" dirty="0" err="1" smtClean="0"/>
              <a:t>uncertainty</a:t>
            </a:r>
            <a:r>
              <a:rPr lang="it-IT" altLang="en-US" dirty="0" smtClean="0"/>
              <a:t> are holding back </a:t>
            </a:r>
            <a:r>
              <a:rPr lang="it-IT" altLang="en-US" dirty="0" err="1" smtClean="0"/>
              <a:t>their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consumption</a:t>
            </a:r>
            <a:r>
              <a:rPr lang="it-IT" altLang="en-US" dirty="0" smtClean="0"/>
              <a:t> for </a:t>
            </a:r>
            <a:r>
              <a:rPr lang="it-IT" altLang="en-US" dirty="0" err="1" smtClean="0"/>
              <a:t>fear</a:t>
            </a:r>
            <a:r>
              <a:rPr lang="it-IT" altLang="en-US" dirty="0" smtClean="0"/>
              <a:t> of </a:t>
            </a:r>
            <a:r>
              <a:rPr lang="it-IT" altLang="en-US" dirty="0" err="1" smtClean="0"/>
              <a:t>bad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income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events</a:t>
            </a:r>
            <a:r>
              <a:rPr lang="it-IT" altLang="en-US" dirty="0" smtClean="0"/>
              <a:t>.</a:t>
            </a:r>
          </a:p>
          <a:p>
            <a:pPr eaLnBrk="1" hangingPunct="1">
              <a:lnSpc>
                <a:spcPct val="70000"/>
              </a:lnSpc>
            </a:pPr>
            <a:endParaRPr lang="it-IT" altLang="en-US" sz="2400" dirty="0" smtClean="0"/>
          </a:p>
          <a:p>
            <a:pPr eaLnBrk="1" hangingPunct="1">
              <a:lnSpc>
                <a:spcPct val="70000"/>
              </a:lnSpc>
            </a:pPr>
            <a:r>
              <a:rPr lang="it-IT" altLang="en-US" sz="2400" dirty="0" smtClean="0">
                <a:solidFill>
                  <a:srgbClr val="FF0000"/>
                </a:solidFill>
              </a:rPr>
              <a:t>«</a:t>
            </a:r>
            <a:r>
              <a:rPr lang="it-IT" altLang="en-US" sz="2400" dirty="0" err="1" smtClean="0">
                <a:solidFill>
                  <a:srgbClr val="FF0000"/>
                </a:solidFill>
              </a:rPr>
              <a:t>Behavioral</a:t>
            </a:r>
            <a:r>
              <a:rPr lang="it-IT" altLang="en-US" sz="2400" dirty="0" smtClean="0">
                <a:solidFill>
                  <a:srgbClr val="FF0000"/>
                </a:solidFill>
              </a:rPr>
              <a:t>» </a:t>
            </a:r>
            <a:r>
              <a:rPr lang="it-IT" altLang="en-US" sz="2400" dirty="0" err="1" smtClean="0">
                <a:solidFill>
                  <a:srgbClr val="FF0000"/>
                </a:solidFill>
              </a:rPr>
              <a:t>theories</a:t>
            </a:r>
            <a:endParaRPr lang="it-IT" altLang="en-US" sz="2400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70000"/>
              </a:lnSpc>
            </a:pPr>
            <a:r>
              <a:rPr lang="it-IT" altLang="en-US" dirty="0" smtClean="0"/>
              <a:t>Some </a:t>
            </a:r>
            <a:r>
              <a:rPr lang="it-IT" altLang="en-US" dirty="0" err="1" smtClean="0"/>
              <a:t>people</a:t>
            </a:r>
            <a:r>
              <a:rPr lang="it-IT" altLang="en-US" dirty="0" smtClean="0"/>
              <a:t> are «</a:t>
            </a:r>
            <a:r>
              <a:rPr lang="it-IT" altLang="en-US" dirty="0" err="1" smtClean="0"/>
              <a:t>myopic</a:t>
            </a:r>
            <a:r>
              <a:rPr lang="it-IT" altLang="en-US" dirty="0" smtClean="0"/>
              <a:t>», </a:t>
            </a:r>
            <a:r>
              <a:rPr lang="it-IT" altLang="en-US" dirty="0" err="1" smtClean="0"/>
              <a:t>others</a:t>
            </a:r>
            <a:r>
              <a:rPr lang="it-IT" altLang="en-US" dirty="0" smtClean="0"/>
              <a:t> are </a:t>
            </a:r>
            <a:r>
              <a:rPr lang="it-IT" altLang="en-US" dirty="0" err="1" smtClean="0"/>
              <a:t>not</a:t>
            </a:r>
            <a:r>
              <a:rPr lang="it-IT" altLang="en-US" dirty="0" smtClean="0"/>
              <a:t>; some </a:t>
            </a:r>
            <a:r>
              <a:rPr lang="it-IT" altLang="en-US" dirty="0" err="1" smtClean="0"/>
              <a:t>people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consume</a:t>
            </a:r>
            <a:r>
              <a:rPr lang="it-IT" altLang="en-US" dirty="0" smtClean="0"/>
              <a:t> a </a:t>
            </a:r>
            <a:r>
              <a:rPr lang="it-IT" altLang="en-US" dirty="0" err="1" smtClean="0"/>
              <a:t>higher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proportion</a:t>
            </a:r>
            <a:r>
              <a:rPr lang="it-IT" altLang="en-US" dirty="0" smtClean="0"/>
              <a:t> of </a:t>
            </a:r>
            <a:r>
              <a:rPr lang="it-IT" altLang="en-US" dirty="0" err="1" smtClean="0"/>
              <a:t>their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income</a:t>
            </a:r>
            <a:r>
              <a:rPr lang="it-IT" altLang="en-US" dirty="0" smtClean="0"/>
              <a:t> to </a:t>
            </a:r>
            <a:r>
              <a:rPr lang="it-IT" altLang="en-US" dirty="0" err="1" smtClean="0"/>
              <a:t>keep</a:t>
            </a:r>
            <a:r>
              <a:rPr lang="it-IT" altLang="en-US" dirty="0" smtClean="0"/>
              <a:t> up with the Joneses, etc.</a:t>
            </a:r>
          </a:p>
          <a:p>
            <a:pPr lvl="1" eaLnBrk="1" hangingPunct="1">
              <a:lnSpc>
                <a:spcPct val="70000"/>
              </a:lnSpc>
            </a:pPr>
            <a:endParaRPr lang="it-IT" altLang="en-US" dirty="0" smtClean="0"/>
          </a:p>
          <a:p>
            <a:pPr eaLnBrk="1" hangingPunct="1">
              <a:lnSpc>
                <a:spcPct val="70000"/>
              </a:lnSpc>
            </a:pPr>
            <a:r>
              <a:rPr lang="it-IT" altLang="en-US" sz="2400" dirty="0" err="1" smtClean="0"/>
              <a:t>Most</a:t>
            </a:r>
            <a:r>
              <a:rPr lang="it-IT" altLang="en-US" sz="2400" dirty="0" smtClean="0"/>
              <a:t> of </a:t>
            </a:r>
            <a:r>
              <a:rPr lang="it-IT" altLang="en-US" sz="2400" dirty="0" err="1" smtClean="0"/>
              <a:t>these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theories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point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towards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higher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MPCs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at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low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levels</a:t>
            </a:r>
            <a:r>
              <a:rPr lang="it-IT" altLang="en-US" sz="2400" dirty="0" smtClean="0"/>
              <a:t> of </a:t>
            </a:r>
            <a:r>
              <a:rPr lang="it-IT" altLang="en-US" sz="2400" dirty="0" err="1" smtClean="0"/>
              <a:t>income</a:t>
            </a:r>
            <a:r>
              <a:rPr lang="it-IT" altLang="en-US" sz="2400" dirty="0" smtClean="0"/>
              <a:t>/</a:t>
            </a:r>
            <a:r>
              <a:rPr lang="it-IT" altLang="en-US" sz="2400" dirty="0" err="1" smtClean="0"/>
              <a:t>wealth</a:t>
            </a:r>
            <a:endParaRPr lang="it-IT" altLang="en-US" sz="2400" dirty="0" smtClean="0"/>
          </a:p>
          <a:p>
            <a:pPr eaLnBrk="1" hangingPunct="1">
              <a:lnSpc>
                <a:spcPct val="70000"/>
              </a:lnSpc>
            </a:pPr>
            <a:endParaRPr lang="en-US" alt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FFC0E90-8DB6-4B67-B831-14769D83B1EB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20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Line 10"/>
          <p:cNvSpPr>
            <a:spLocks noChangeShapeType="1"/>
          </p:cNvSpPr>
          <p:nvPr/>
        </p:nvSpPr>
        <p:spPr bwMode="auto">
          <a:xfrm flipH="1">
            <a:off x="7026275" y="4068763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4" name="Line 11"/>
          <p:cNvSpPr>
            <a:spLocks noChangeShapeType="1"/>
          </p:cNvSpPr>
          <p:nvPr/>
        </p:nvSpPr>
        <p:spPr bwMode="auto">
          <a:xfrm rot="16200000" flipH="1">
            <a:off x="7750175" y="4106863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5" name="Text Box 12"/>
          <p:cNvSpPr txBox="1">
            <a:spLocks noChangeArrowheads="1"/>
          </p:cNvSpPr>
          <p:nvPr/>
        </p:nvSpPr>
        <p:spPr bwMode="auto">
          <a:xfrm>
            <a:off x="6381750" y="4754563"/>
            <a:ext cx="1143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  <a:latin typeface="Gill Sans MT" panose="020B0502020104020203" pitchFamily="34" charset="0"/>
              </a:rPr>
              <a:t>Transitory</a:t>
            </a:r>
          </a:p>
          <a:p>
            <a:pPr algn="ctr"/>
            <a:r>
              <a:rPr lang="en-US" altLang="en-US">
                <a:solidFill>
                  <a:srgbClr val="FF0000"/>
                </a:solidFill>
                <a:latin typeface="Gill Sans MT" panose="020B0502020104020203" pitchFamily="34" charset="0"/>
              </a:rPr>
              <a:t>shock</a:t>
            </a:r>
          </a:p>
        </p:txBody>
      </p:sp>
      <p:sp>
        <p:nvSpPr>
          <p:cNvPr id="44036" name="Text Box 13"/>
          <p:cNvSpPr txBox="1">
            <a:spLocks noChangeArrowheads="1"/>
          </p:cNvSpPr>
          <p:nvPr/>
        </p:nvSpPr>
        <p:spPr bwMode="auto">
          <a:xfrm>
            <a:off x="7788275" y="4802188"/>
            <a:ext cx="12033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latin typeface="Gill Sans MT" panose="020B0502020104020203" pitchFamily="34" charset="0"/>
              </a:rPr>
              <a:t>Permanent </a:t>
            </a:r>
          </a:p>
          <a:p>
            <a:pPr algn="ctr"/>
            <a:r>
              <a:rPr lang="en-US" altLang="en-US">
                <a:latin typeface="Gill Sans MT" panose="020B0502020104020203" pitchFamily="34" charset="0"/>
              </a:rPr>
              <a:t>shock</a:t>
            </a:r>
          </a:p>
        </p:txBody>
      </p:sp>
      <p:sp>
        <p:nvSpPr>
          <p:cNvPr id="44037" name="Line 6"/>
          <p:cNvSpPr>
            <a:spLocks noChangeShapeType="1"/>
          </p:cNvSpPr>
          <p:nvPr/>
        </p:nvSpPr>
        <p:spPr bwMode="auto">
          <a:xfrm flipH="1">
            <a:off x="1752600" y="434340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8" name="Line 7"/>
          <p:cNvSpPr>
            <a:spLocks noChangeShapeType="1"/>
          </p:cNvSpPr>
          <p:nvPr/>
        </p:nvSpPr>
        <p:spPr bwMode="auto">
          <a:xfrm rot="16200000" flipH="1">
            <a:off x="2476500" y="438150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9" name="Text Box 8"/>
          <p:cNvSpPr txBox="1">
            <a:spLocks noChangeArrowheads="1"/>
          </p:cNvSpPr>
          <p:nvPr/>
        </p:nvSpPr>
        <p:spPr bwMode="auto">
          <a:xfrm>
            <a:off x="1050925" y="4989513"/>
            <a:ext cx="1314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latin typeface="Gill Sans MT" panose="020B0502020104020203" pitchFamily="34" charset="0"/>
              </a:rPr>
              <a:t>Anticipated</a:t>
            </a:r>
          </a:p>
          <a:p>
            <a:pPr algn="ctr"/>
            <a:r>
              <a:rPr lang="en-US" altLang="en-US">
                <a:latin typeface="Gill Sans MT" panose="020B0502020104020203" pitchFamily="34" charset="0"/>
              </a:rPr>
              <a:t>increase</a:t>
            </a:r>
          </a:p>
        </p:txBody>
      </p:sp>
      <p:sp>
        <p:nvSpPr>
          <p:cNvPr id="44040" name="Text Box 9"/>
          <p:cNvSpPr txBox="1">
            <a:spLocks noChangeArrowheads="1"/>
          </p:cNvSpPr>
          <p:nvPr/>
        </p:nvSpPr>
        <p:spPr bwMode="auto">
          <a:xfrm>
            <a:off x="2647950" y="4997450"/>
            <a:ext cx="1314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latin typeface="Gill Sans MT" panose="020B0502020104020203" pitchFamily="34" charset="0"/>
              </a:rPr>
              <a:t>Anticipated</a:t>
            </a:r>
          </a:p>
          <a:p>
            <a:pPr algn="ctr"/>
            <a:r>
              <a:rPr lang="en-US" altLang="en-US">
                <a:latin typeface="Gill Sans MT" panose="020B0502020104020203" pitchFamily="34" charset="0"/>
              </a:rPr>
              <a:t>decline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1041400" y="2728913"/>
            <a:ext cx="2590800" cy="1295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Anticipated income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changes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6492875" y="2724150"/>
            <a:ext cx="2590800" cy="1295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Unanticipated income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changes</a:t>
            </a:r>
          </a:p>
        </p:txBody>
      </p:sp>
      <p:sp>
        <p:nvSpPr>
          <p:cNvPr id="44043" name="Line 20"/>
          <p:cNvSpPr>
            <a:spLocks noChangeShapeType="1"/>
          </p:cNvSpPr>
          <p:nvPr/>
        </p:nvSpPr>
        <p:spPr bwMode="auto">
          <a:xfrm flipH="1">
            <a:off x="2971800" y="1981200"/>
            <a:ext cx="190500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21"/>
          <p:cNvSpPr>
            <a:spLocks noChangeShapeType="1"/>
          </p:cNvSpPr>
          <p:nvPr/>
        </p:nvSpPr>
        <p:spPr bwMode="auto">
          <a:xfrm rot="16200000" flipH="1">
            <a:off x="5524500" y="1333500"/>
            <a:ext cx="1066800" cy="2362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Line 14"/>
          <p:cNvSpPr>
            <a:spLocks noChangeShapeType="1"/>
          </p:cNvSpPr>
          <p:nvPr/>
        </p:nvSpPr>
        <p:spPr bwMode="auto">
          <a:xfrm flipH="1">
            <a:off x="6111875" y="5411788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Text Box 16"/>
          <p:cNvSpPr txBox="1">
            <a:spLocks noChangeArrowheads="1"/>
          </p:cNvSpPr>
          <p:nvPr/>
        </p:nvSpPr>
        <p:spPr bwMode="auto">
          <a:xfrm>
            <a:off x="5199063" y="6097588"/>
            <a:ext cx="17494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  <a:latin typeface="Gill Sans MT" panose="020B0502020104020203" pitchFamily="34" charset="0"/>
              </a:rPr>
              <a:t>Positive: </a:t>
            </a:r>
          </a:p>
          <a:p>
            <a:r>
              <a:rPr lang="it-IT" altLang="en-US">
                <a:solidFill>
                  <a:srgbClr val="FF0000"/>
                </a:solidFill>
                <a:latin typeface="Gill Sans MT" panose="020B0502020104020203" pitchFamily="34" charset="0"/>
              </a:rPr>
              <a:t>Small / Large</a:t>
            </a:r>
            <a:endParaRPr lang="en-US" altLang="en-US">
              <a:solidFill>
                <a:srgbClr val="FF0000"/>
              </a:solidFill>
              <a:latin typeface="Gill Sans MT" panose="020B0502020104020203" pitchFamily="34" charset="0"/>
            </a:endParaRPr>
          </a:p>
        </p:txBody>
      </p:sp>
      <p:sp>
        <p:nvSpPr>
          <p:cNvPr id="44047" name="Text Box 17"/>
          <p:cNvSpPr txBox="1">
            <a:spLocks noChangeArrowheads="1"/>
          </p:cNvSpPr>
          <p:nvPr/>
        </p:nvSpPr>
        <p:spPr bwMode="auto">
          <a:xfrm>
            <a:off x="7156450" y="6096000"/>
            <a:ext cx="14239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  <a:latin typeface="Gill Sans MT" panose="020B0502020104020203" pitchFamily="34" charset="0"/>
              </a:rPr>
              <a:t>Negative: </a:t>
            </a:r>
          </a:p>
          <a:p>
            <a:r>
              <a:rPr lang="en-US" altLang="en-US">
                <a:solidFill>
                  <a:srgbClr val="FF0000"/>
                </a:solidFill>
                <a:latin typeface="Gill Sans MT" panose="020B0502020104020203" pitchFamily="34" charset="0"/>
              </a:rPr>
              <a:t>Small / Large</a:t>
            </a:r>
          </a:p>
        </p:txBody>
      </p:sp>
      <p:sp>
        <p:nvSpPr>
          <p:cNvPr id="44048" name="Line 15"/>
          <p:cNvSpPr>
            <a:spLocks noChangeShapeType="1"/>
          </p:cNvSpPr>
          <p:nvPr/>
        </p:nvSpPr>
        <p:spPr bwMode="auto">
          <a:xfrm rot="16200000" flipH="1">
            <a:off x="6910388" y="5465763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3657600" y="3505200"/>
            <a:ext cx="258445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ine 6"/>
          <p:cNvSpPr>
            <a:spLocks noChangeShapeType="1"/>
          </p:cNvSpPr>
          <p:nvPr/>
        </p:nvSpPr>
        <p:spPr bwMode="auto">
          <a:xfrm flipH="1" flipV="1">
            <a:off x="4267200" y="3200400"/>
            <a:ext cx="681038" cy="304800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5" name="Line 6"/>
          <p:cNvSpPr>
            <a:spLocks noChangeShapeType="1"/>
          </p:cNvSpPr>
          <p:nvPr/>
        </p:nvSpPr>
        <p:spPr bwMode="auto">
          <a:xfrm flipH="1" flipV="1">
            <a:off x="4267200" y="2819400"/>
            <a:ext cx="681038" cy="685800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 flipH="1" flipV="1">
            <a:off x="4452938" y="2695575"/>
            <a:ext cx="495300" cy="809625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4053" name="Text Box 9"/>
          <p:cNvSpPr txBox="1">
            <a:spLocks noChangeArrowheads="1"/>
          </p:cNvSpPr>
          <p:nvPr/>
        </p:nvSpPr>
        <p:spPr bwMode="auto">
          <a:xfrm>
            <a:off x="3576638" y="2819400"/>
            <a:ext cx="7667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>
                <a:latin typeface="Gill Sans MT" panose="020B0502020104020203" pitchFamily="34" charset="0"/>
              </a:rPr>
              <a:t>Check in </a:t>
            </a:r>
          </a:p>
          <a:p>
            <a:pPr algn="ctr"/>
            <a:r>
              <a:rPr lang="en-US" altLang="en-US" sz="1200">
                <a:latin typeface="Gill Sans MT" panose="020B0502020104020203" pitchFamily="34" charset="0"/>
              </a:rPr>
              <a:t>the mail</a:t>
            </a:r>
          </a:p>
        </p:txBody>
      </p:sp>
      <p:sp>
        <p:nvSpPr>
          <p:cNvPr id="44054" name="Text Box 9"/>
          <p:cNvSpPr txBox="1">
            <a:spLocks noChangeArrowheads="1"/>
          </p:cNvSpPr>
          <p:nvPr/>
        </p:nvSpPr>
        <p:spPr bwMode="auto">
          <a:xfrm>
            <a:off x="3810000" y="2590800"/>
            <a:ext cx="6032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>
                <a:latin typeface="Gill Sans MT" panose="020B0502020104020203" pitchFamily="34" charset="0"/>
              </a:rPr>
              <a:t>Payroll</a:t>
            </a:r>
          </a:p>
        </p:txBody>
      </p:sp>
      <p:sp>
        <p:nvSpPr>
          <p:cNvPr id="44055" name="Text Box 9"/>
          <p:cNvSpPr txBox="1">
            <a:spLocks noChangeArrowheads="1"/>
          </p:cNvSpPr>
          <p:nvPr/>
        </p:nvSpPr>
        <p:spPr bwMode="auto">
          <a:xfrm>
            <a:off x="4221163" y="2438400"/>
            <a:ext cx="7318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>
                <a:latin typeface="Gill Sans MT" panose="020B0502020104020203" pitchFamily="34" charset="0"/>
              </a:rPr>
              <a:t>Coupons</a:t>
            </a:r>
          </a:p>
        </p:txBody>
      </p:sp>
      <p:sp>
        <p:nvSpPr>
          <p:cNvPr id="44056" name="TextBox 40"/>
          <p:cNvSpPr txBox="1">
            <a:spLocks noChangeArrowheads="1"/>
          </p:cNvSpPr>
          <p:nvPr/>
        </p:nvSpPr>
        <p:spPr bwMode="auto">
          <a:xfrm>
            <a:off x="4572000" y="3592513"/>
            <a:ext cx="850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1">
                <a:latin typeface="Gill Sans MT" panose="020B0502020104020203" pitchFamily="34" charset="0"/>
              </a:rPr>
              <a:t>Context</a:t>
            </a:r>
          </a:p>
        </p:txBody>
      </p:sp>
      <p:sp>
        <p:nvSpPr>
          <p:cNvPr id="44057" name="Line 6"/>
          <p:cNvSpPr>
            <a:spLocks noChangeShapeType="1"/>
          </p:cNvSpPr>
          <p:nvPr/>
        </p:nvSpPr>
        <p:spPr bwMode="auto">
          <a:xfrm flipV="1">
            <a:off x="4970463" y="2847975"/>
            <a:ext cx="533400" cy="6572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8" name="Text Box 9"/>
          <p:cNvSpPr txBox="1">
            <a:spLocks noChangeArrowheads="1"/>
          </p:cNvSpPr>
          <p:nvPr/>
        </p:nvSpPr>
        <p:spPr bwMode="auto">
          <a:xfrm>
            <a:off x="5199063" y="259080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>
                <a:latin typeface="Gill Sans MT" panose="020B0502020104020203" pitchFamily="34" charset="0"/>
              </a:rPr>
              <a:t>Recession</a:t>
            </a:r>
          </a:p>
        </p:txBody>
      </p:sp>
      <p:sp>
        <p:nvSpPr>
          <p:cNvPr id="44059" name="Line 6"/>
          <p:cNvSpPr>
            <a:spLocks noChangeShapeType="1"/>
          </p:cNvSpPr>
          <p:nvPr/>
        </p:nvSpPr>
        <p:spPr bwMode="auto">
          <a:xfrm flipV="1">
            <a:off x="4975225" y="3048000"/>
            <a:ext cx="642938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0" name="Text Box 9"/>
          <p:cNvSpPr txBox="1">
            <a:spLocks noChangeArrowheads="1"/>
          </p:cNvSpPr>
          <p:nvPr/>
        </p:nvSpPr>
        <p:spPr bwMode="auto">
          <a:xfrm>
            <a:off x="5510213" y="2819400"/>
            <a:ext cx="10604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>
                <a:latin typeface="Gill Sans MT" panose="020B0502020104020203" pitchFamily="34" charset="0"/>
              </a:rPr>
              <a:t>Asset liquidity</a:t>
            </a:r>
          </a:p>
        </p:txBody>
      </p:sp>
      <p:sp>
        <p:nvSpPr>
          <p:cNvPr id="44061" name="Line 6"/>
          <p:cNvSpPr>
            <a:spLocks noChangeShapeType="1"/>
          </p:cNvSpPr>
          <p:nvPr/>
        </p:nvSpPr>
        <p:spPr bwMode="auto">
          <a:xfrm flipV="1">
            <a:off x="4975225" y="3200400"/>
            <a:ext cx="795338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2" name="Text Box 9"/>
          <p:cNvSpPr txBox="1">
            <a:spLocks noChangeArrowheads="1"/>
          </p:cNvSpPr>
          <p:nvPr/>
        </p:nvSpPr>
        <p:spPr bwMode="auto">
          <a:xfrm>
            <a:off x="5702300" y="3076575"/>
            <a:ext cx="4873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>
                <a:latin typeface="Gill Sans MT" panose="020B0502020104020203" pitchFamily="34" charset="0"/>
              </a:rPr>
              <a:t>Debt</a:t>
            </a:r>
          </a:p>
        </p:txBody>
      </p:sp>
      <p:sp>
        <p:nvSpPr>
          <p:cNvPr id="44063" name="Line 6"/>
          <p:cNvSpPr>
            <a:spLocks noChangeShapeType="1"/>
          </p:cNvSpPr>
          <p:nvPr/>
        </p:nvSpPr>
        <p:spPr bwMode="auto">
          <a:xfrm flipV="1">
            <a:off x="4953000" y="2971800"/>
            <a:ext cx="141288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4" name="Text Box 9"/>
          <p:cNvSpPr txBox="1">
            <a:spLocks noChangeArrowheads="1"/>
          </p:cNvSpPr>
          <p:nvPr/>
        </p:nvSpPr>
        <p:spPr bwMode="auto">
          <a:xfrm>
            <a:off x="4926013" y="2771775"/>
            <a:ext cx="422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>
                <a:latin typeface="Gill Sans MT" panose="020B0502020104020203" pitchFamily="34" charset="0"/>
              </a:rPr>
              <a:t>Age</a:t>
            </a: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757238" y="166688"/>
            <a:ext cx="7499350" cy="9906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500" dirty="0">
                <a:solidFill>
                  <a:srgbClr val="1148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  <a:cs typeface="Arial" charset="0"/>
              </a:rPr>
              <a:t>Many MPC…</a:t>
            </a:r>
          </a:p>
        </p:txBody>
      </p:sp>
      <p:sp>
        <p:nvSpPr>
          <p:cNvPr id="44066" name="TextBox 2"/>
          <p:cNvSpPr txBox="1">
            <a:spLocks noChangeArrowheads="1"/>
          </p:cNvSpPr>
          <p:nvPr/>
        </p:nvSpPr>
        <p:spPr bwMode="auto">
          <a:xfrm>
            <a:off x="3810000" y="1600200"/>
            <a:ext cx="2589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>
                <a:latin typeface="Gill Sans MT" panose="020B0502020104020203" pitchFamily="34" charset="0"/>
              </a:rPr>
              <a:t>Consumption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350838" y="365125"/>
            <a:ext cx="8453437" cy="1325563"/>
          </a:xfrm>
        </p:spPr>
        <p:txBody>
          <a:bodyPr/>
          <a:lstStyle/>
          <a:p>
            <a:pPr eaLnBrk="1" hangingPunct="1"/>
            <a:r>
              <a:rPr lang="en-US" altLang="en-US" smtClean="0"/>
              <a:t>How to identify a shock in the data?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350838" y="1825625"/>
            <a:ext cx="8164512" cy="4351338"/>
          </a:xfrm>
        </p:spPr>
        <p:txBody>
          <a:bodyPr/>
          <a:lstStyle/>
          <a:p>
            <a:pPr marL="514350" indent="-514350" eaLnBrk="1" hangingPunct="1">
              <a:lnSpc>
                <a:spcPct val="70000"/>
              </a:lnSpc>
              <a:buFont typeface="Calibri Light" panose="020F0302020204030204" pitchFamily="34" charset="0"/>
              <a:buAutoNum type="arabicPeriod"/>
            </a:pPr>
            <a:r>
              <a:rPr lang="en-US" altLang="en-US" sz="2600" dirty="0" smtClean="0">
                <a:solidFill>
                  <a:srgbClr val="FF0000"/>
                </a:solidFill>
              </a:rPr>
              <a:t>Model earnings process</a:t>
            </a:r>
            <a:r>
              <a:rPr lang="en-US" altLang="en-US" sz="2600" dirty="0" smtClean="0"/>
              <a:t>. Call “shock” whatever you can’t predict with observables, assuming you know what people know. Hall and </a:t>
            </a:r>
            <a:r>
              <a:rPr lang="en-US" altLang="en-US" sz="2600" dirty="0" err="1" smtClean="0"/>
              <a:t>Mishkin</a:t>
            </a:r>
            <a:r>
              <a:rPr lang="en-US" altLang="en-US" sz="2600" dirty="0" smtClean="0"/>
              <a:t> (1982), Blundell, Pistaferri &amp; Preston (2008), Kaplan and Violante (2014): </a:t>
            </a:r>
          </a:p>
          <a:p>
            <a:pPr marL="514350" indent="-514350" eaLnBrk="1" hangingPunct="1">
              <a:lnSpc>
                <a:spcPct val="70000"/>
              </a:lnSpc>
              <a:buFont typeface="Calibri Light" panose="020F0302020204030204" pitchFamily="34" charset="0"/>
              <a:buAutoNum type="arabicPeriod"/>
            </a:pPr>
            <a:endParaRPr lang="en-US" altLang="en-US" sz="2600" dirty="0" smtClean="0"/>
          </a:p>
          <a:p>
            <a:pPr marL="514350" indent="-514350" eaLnBrk="1" hangingPunct="1">
              <a:lnSpc>
                <a:spcPct val="70000"/>
              </a:lnSpc>
              <a:buFont typeface="Calibri Light" panose="020F0302020204030204" pitchFamily="34" charset="0"/>
              <a:buAutoNum type="arabicPeriod"/>
            </a:pPr>
            <a:r>
              <a:rPr lang="en-US" altLang="en-US" sz="2600" dirty="0" smtClean="0">
                <a:solidFill>
                  <a:srgbClr val="FF0000"/>
                </a:solidFill>
              </a:rPr>
              <a:t>Identify “episodes” in which income changes unexpectedly </a:t>
            </a:r>
            <a:r>
              <a:rPr lang="en-US" altLang="en-US" sz="2600" dirty="0" smtClean="0"/>
              <a:t>-&gt; quasi-experimental variation. Agarwal and Qian (2015), </a:t>
            </a:r>
            <a:r>
              <a:rPr lang="en-US" altLang="en-US" sz="2600" dirty="0" err="1" smtClean="0"/>
              <a:t>Surico</a:t>
            </a:r>
            <a:r>
              <a:rPr lang="en-US" altLang="en-US" sz="2600" dirty="0" smtClean="0"/>
              <a:t> and </a:t>
            </a:r>
            <a:r>
              <a:rPr lang="en-US" altLang="en-US" sz="2600" dirty="0" err="1" smtClean="0"/>
              <a:t>Trezzi</a:t>
            </a:r>
            <a:r>
              <a:rPr lang="en-US" altLang="en-US" sz="2600" dirty="0" smtClean="0"/>
              <a:t> (2015), Di Maggio et al (2014), Jappelli and Scognamiglio(2017). </a:t>
            </a:r>
          </a:p>
          <a:p>
            <a:pPr marL="514350" indent="-514350" eaLnBrk="1" hangingPunct="1">
              <a:lnSpc>
                <a:spcPct val="70000"/>
              </a:lnSpc>
              <a:buFont typeface="Calibri Light" panose="020F0302020204030204" pitchFamily="34" charset="0"/>
              <a:buAutoNum type="arabicPeriod"/>
            </a:pPr>
            <a:endParaRPr lang="it-IT" altLang="en-US" sz="2600" dirty="0" smtClean="0"/>
          </a:p>
          <a:p>
            <a:pPr marL="514350" indent="-514350" eaLnBrk="1" hangingPunct="1">
              <a:lnSpc>
                <a:spcPct val="70000"/>
              </a:lnSpc>
              <a:buFont typeface="Calibri Light" panose="020F0302020204030204" pitchFamily="34" charset="0"/>
              <a:buAutoNum type="arabicPeriod"/>
            </a:pPr>
            <a:r>
              <a:rPr lang="en-US" altLang="en-US" sz="2600" dirty="0" smtClean="0">
                <a:solidFill>
                  <a:srgbClr val="FF0000"/>
                </a:solidFill>
              </a:rPr>
              <a:t>Subjective expectation data </a:t>
            </a:r>
            <a:r>
              <a:rPr lang="en-US" altLang="en-US" sz="2600" dirty="0" smtClean="0"/>
              <a:t>-&gt; pinning down people’s information set. </a:t>
            </a:r>
          </a:p>
          <a:p>
            <a:pPr marL="514350" indent="-514350" eaLnBrk="1" hangingPunct="1">
              <a:lnSpc>
                <a:spcPct val="70000"/>
              </a:lnSpc>
              <a:buFont typeface="Calibri Light" panose="020F0302020204030204" pitchFamily="34" charset="0"/>
              <a:buAutoNum type="arabicPeriod"/>
            </a:pPr>
            <a:endParaRPr lang="en-US" altLang="en-US" sz="2600" dirty="0" smtClean="0"/>
          </a:p>
          <a:p>
            <a:pPr marL="514350" indent="-514350" eaLnBrk="1" hangingPunct="1">
              <a:lnSpc>
                <a:spcPct val="70000"/>
              </a:lnSpc>
              <a:buFont typeface="Calibri Light" panose="020F0302020204030204" pitchFamily="34" charset="0"/>
              <a:buAutoNum type="arabicPeriod"/>
            </a:pPr>
            <a:endParaRPr lang="en-US" altLang="en-US" sz="2600" dirty="0" smtClean="0"/>
          </a:p>
          <a:p>
            <a:pPr marL="514350" indent="-514350" eaLnBrk="1" hangingPunct="1">
              <a:lnSpc>
                <a:spcPct val="70000"/>
              </a:lnSpc>
              <a:buFont typeface="Arial" panose="020B0604020202020204" pitchFamily="34" charset="0"/>
              <a:buNone/>
            </a:pPr>
            <a:endParaRPr lang="en-US" altLang="en-U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D2DC559-AE15-4159-BBC8-970DA06992EC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22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alt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Subjective expectations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4294967295"/>
          </p:nvPr>
        </p:nvSpPr>
        <p:spPr>
          <a:xfrm>
            <a:off x="274638" y="1447800"/>
            <a:ext cx="8659812" cy="5105400"/>
          </a:xfrm>
        </p:spPr>
        <p:txBody>
          <a:bodyPr/>
          <a:lstStyle/>
          <a:p>
            <a:pPr marL="692150" indent="-609600" eaLnBrk="1" hangingPunct="1">
              <a:lnSpc>
                <a:spcPct val="80000"/>
              </a:lnSpc>
            </a:pPr>
            <a:endParaRPr lang="en-US" altLang="en-US" sz="1800" dirty="0" smtClean="0"/>
          </a:p>
          <a:p>
            <a:pPr marL="692150" indent="-609600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2400" dirty="0"/>
              <a:t>	</a:t>
            </a:r>
            <a:r>
              <a:rPr lang="en-US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How will you spend hypothetical income increase / decrease?  Saving, Consumption, Debt.</a:t>
            </a:r>
          </a:p>
          <a:p>
            <a:pPr marL="457200" lvl="1" indent="0" eaLnBrk="1" hangingPunct="1">
              <a:lnSpc>
                <a:spcPct val="80000"/>
              </a:lnSpc>
              <a:buFont typeface="Gill Sans MT" panose="020B0502020104020203" pitchFamily="34" charset="0"/>
              <a:buNone/>
            </a:pPr>
            <a:endParaRPr lang="en-US" altLang="en-US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lvl="1" indent="0" eaLnBrk="1" hangingPunct="1">
              <a:lnSpc>
                <a:spcPct val="80000"/>
              </a:lnSpc>
              <a:buFont typeface="Gill Sans MT" panose="020B0502020104020203" pitchFamily="34" charset="0"/>
              <a:buNone/>
            </a:pPr>
            <a:r>
              <a:rPr lang="en-US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 Don’t need data on consumption or worry about income process.</a:t>
            </a:r>
          </a:p>
          <a:p>
            <a:pPr marL="457200" lvl="1" indent="0" eaLnBrk="1" hangingPunct="1">
              <a:lnSpc>
                <a:spcPct val="80000"/>
              </a:lnSpc>
              <a:buFont typeface="Gill Sans MT" panose="020B0502020104020203" pitchFamily="34" charset="0"/>
              <a:buNone/>
            </a:pPr>
            <a:endParaRPr lang="en-US" altLang="en-US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lvl="1" indent="0" eaLnBrk="1" hangingPunct="1">
              <a:lnSpc>
                <a:spcPct val="80000"/>
              </a:lnSpc>
              <a:buFont typeface="Gill Sans MT" panose="020B0502020104020203" pitchFamily="34" charset="0"/>
              <a:buNone/>
            </a:pPr>
            <a:r>
              <a:rPr lang="en-US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 Can easily look at MPC heterogeneity</a:t>
            </a:r>
          </a:p>
          <a:p>
            <a:pPr marL="457200" lvl="1" indent="0" eaLnBrk="1" hangingPunct="1">
              <a:lnSpc>
                <a:spcPct val="80000"/>
              </a:lnSpc>
              <a:buFont typeface="Gill Sans MT" panose="020B0502020104020203" pitchFamily="34" charset="0"/>
              <a:buNone/>
            </a:pPr>
            <a:endParaRPr lang="en-US" altLang="en-US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lvl="1" indent="0" eaLnBrk="1" hangingPunct="1">
              <a:lnSpc>
                <a:spcPct val="80000"/>
              </a:lnSpc>
              <a:buFont typeface="Gill Sans MT" panose="020B0502020104020203" pitchFamily="34" charset="0"/>
              <a:buNone/>
            </a:pPr>
            <a:r>
              <a:rPr lang="en-US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Shapiro &amp; Slemrod (various years): US data</a:t>
            </a:r>
          </a:p>
          <a:p>
            <a:pPr marL="457200" lvl="1" indent="0" eaLnBrk="1" hangingPunct="1">
              <a:lnSpc>
                <a:spcPct val="80000"/>
              </a:lnSpc>
              <a:buFont typeface="Gill Sans MT" panose="020B0502020104020203" pitchFamily="34" charset="0"/>
              <a:buNone/>
            </a:pPr>
            <a:r>
              <a:rPr lang="en-US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</a:p>
          <a:p>
            <a:pPr marL="457200" lvl="1" indent="0" eaLnBrk="1" hangingPunct="1">
              <a:lnSpc>
                <a:spcPct val="80000"/>
              </a:lnSpc>
              <a:buFont typeface="Gill Sans MT" panose="020B0502020104020203" pitchFamily="34" charset="0"/>
              <a:buNone/>
            </a:pPr>
            <a:r>
              <a:rPr lang="en-US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Jappelli &amp; Pistaferri (2014, 2018): Italian data</a:t>
            </a:r>
          </a:p>
          <a:p>
            <a:pPr marL="457200" lvl="1" indent="0" eaLnBrk="1" hangingPunct="1">
              <a:lnSpc>
                <a:spcPct val="80000"/>
              </a:lnSpc>
              <a:buFont typeface="Gill Sans MT" panose="020B0502020104020203" pitchFamily="34" charset="0"/>
              <a:buNone/>
            </a:pPr>
            <a:r>
              <a:rPr lang="en-US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</a:p>
          <a:p>
            <a:pPr marL="457200" lvl="1" indent="0" eaLnBrk="1" hangingPunct="1">
              <a:lnSpc>
                <a:spcPct val="80000"/>
              </a:lnSpc>
              <a:buFont typeface="Gill Sans MT" panose="020B0502020104020203" pitchFamily="34" charset="0"/>
              <a:buNone/>
            </a:pPr>
            <a:r>
              <a:rPr lang="en-US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Christelis, Jappelli et al (2018): Dutch data</a:t>
            </a:r>
          </a:p>
          <a:p>
            <a:pPr marL="457200" lvl="1" indent="0" eaLnBrk="1" hangingPunct="1">
              <a:lnSpc>
                <a:spcPct val="80000"/>
              </a:lnSpc>
              <a:buFont typeface="Gill Sans MT" panose="020B0502020104020203" pitchFamily="34" charset="0"/>
              <a:buNone/>
            </a:pPr>
            <a:endParaRPr lang="en-US" altLang="en-US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lvl="1" indent="0" eaLnBrk="1" hangingPunct="1">
              <a:lnSpc>
                <a:spcPct val="80000"/>
              </a:lnSpc>
              <a:buFont typeface="Gill Sans MT" panose="020B0502020104020203" pitchFamily="34" charset="0"/>
              <a:buNone/>
            </a:pPr>
            <a:endParaRPr lang="en-US" altLang="en-US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692150" indent="-609600" eaLnBrk="1" hangingPunct="1">
              <a:lnSpc>
                <a:spcPct val="80000"/>
              </a:lnSpc>
            </a:pPr>
            <a:endParaRPr lang="en-US" altLang="en-US" sz="2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lvl="1" indent="0" eaLnBrk="1" hangingPunct="1">
              <a:lnSpc>
                <a:spcPct val="80000"/>
              </a:lnSpc>
            </a:pPr>
            <a:endParaRPr lang="en-US" altLang="en-US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692150" indent="-609600" eaLnBrk="1" hangingPunct="1">
              <a:lnSpc>
                <a:spcPct val="80000"/>
              </a:lnSpc>
            </a:pPr>
            <a:endParaRPr lang="en-US" altLang="en-US" sz="1800" dirty="0" smtClean="0"/>
          </a:p>
        </p:txBody>
      </p:sp>
      <p:sp>
        <p:nvSpPr>
          <p:cNvPr id="47107" name="Slide Number Placeholder 3"/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3719F3C4-7F98-40A6-A810-BFB25279FE5D}" type="slidenum">
              <a:rPr lang="en-US" altLang="en-US" sz="1200">
                <a:solidFill>
                  <a:srgbClr val="B4B1A0"/>
                </a:solidFill>
                <a:latin typeface="Gill Sans MT" panose="020B0502020104020203" pitchFamily="34" charset="0"/>
              </a:rPr>
              <a:pPr algn="ctr"/>
              <a:t>23</a:t>
            </a:fld>
            <a:endParaRPr lang="en-US" altLang="en-US" sz="1200">
              <a:solidFill>
                <a:srgbClr val="B4B1A0"/>
              </a:solidFill>
              <a:latin typeface="Gill Sans MT" panose="020B0502020104020203" pitchFamily="34" charset="0"/>
            </a:endParaRPr>
          </a:p>
        </p:txBody>
      </p:sp>
      <p:sp>
        <p:nvSpPr>
          <p:cNvPr id="47108" name="Segnaposto numero diapositiva 2"/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2D4F0CCF-00A0-4C8B-937F-18D022CBDCBD}" type="slidenum">
              <a:rPr lang="en-US" altLang="en-US" sz="1200">
                <a:solidFill>
                  <a:srgbClr val="B4B1A0"/>
                </a:solidFill>
                <a:latin typeface="Gill Sans MT" panose="020B0502020104020203" pitchFamily="34" charset="0"/>
              </a:rPr>
              <a:pPr algn="ctr"/>
              <a:t>23</a:t>
            </a:fld>
            <a:endParaRPr lang="en-US" altLang="en-US" sz="1200">
              <a:solidFill>
                <a:srgbClr val="B4B1A0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 idx="4294967295"/>
          </p:nvPr>
        </p:nvSpPr>
        <p:spPr>
          <a:xfrm>
            <a:off x="628650" y="209550"/>
            <a:ext cx="7886700" cy="1325563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Italian data: MPC by cash on hand percentiles (Jappelli and Pistaferri, 2014, 2018)</a:t>
            </a:r>
          </a:p>
        </p:txBody>
      </p:sp>
      <p:pic>
        <p:nvPicPr>
          <p:cNvPr id="48130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8259" y="1216025"/>
            <a:ext cx="7000341" cy="4504291"/>
          </a:xfrm>
        </p:spPr>
      </p:pic>
      <p:sp>
        <p:nvSpPr>
          <p:cNvPr id="48131" name="Slide Number Placeholder 3"/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753ABF26-7FEF-4136-8921-AF4042B5B0D7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algn="ctr"/>
              <a:t>24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544513" y="5904622"/>
            <a:ext cx="85994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Imagine you unexpectedly receive a reimbursement equal to the amount your household earns in a month.” How much of it would you spend?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0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43000"/>
            <a:ext cx="7470775" cy="546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85800" y="274638"/>
            <a:ext cx="8248650" cy="11430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Effect of redistributive fiscal policy with heterogeneous MPC</a:t>
            </a:r>
          </a:p>
        </p:txBody>
      </p:sp>
      <p:sp>
        <p:nvSpPr>
          <p:cNvPr id="49155" name="TextBox 8"/>
          <p:cNvSpPr txBox="1">
            <a:spLocks noChangeArrowheads="1"/>
          </p:cNvSpPr>
          <p:nvPr/>
        </p:nvSpPr>
        <p:spPr bwMode="auto">
          <a:xfrm>
            <a:off x="3184525" y="2233613"/>
            <a:ext cx="47371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400">
                <a:latin typeface="Gill Sans MT" panose="020B0502020104020203" pitchFamily="34" charset="0"/>
              </a:rPr>
              <a:t>Aggregate consumption growth coming from lump-sum taxing </a:t>
            </a:r>
          </a:p>
          <a:p>
            <a:r>
              <a:rPr lang="en-US" altLang="en-US" sz="1400">
                <a:latin typeface="Gill Sans MT" panose="020B0502020104020203" pitchFamily="34" charset="0"/>
              </a:rPr>
              <a:t>the top decile of the income distribution (tax=1% NDI) </a:t>
            </a:r>
          </a:p>
          <a:p>
            <a:r>
              <a:rPr lang="en-US" altLang="en-US" sz="1400">
                <a:latin typeface="Gill Sans MT" panose="020B0502020104020203" pitchFamily="34" charset="0"/>
              </a:rPr>
              <a:t>and redistributing revenues to the bottom decile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590800" y="2819400"/>
            <a:ext cx="609600" cy="457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57" name="Slide Number Placeholder 2"/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50222E27-6D4B-4706-8766-B3C3C1180FAB}" type="slidenum">
              <a:rPr lang="en-US" altLang="en-US" sz="1200">
                <a:solidFill>
                  <a:srgbClr val="B4B1A0"/>
                </a:solidFill>
                <a:latin typeface="Gill Sans MT" panose="020B0502020104020203" pitchFamily="34" charset="0"/>
              </a:rPr>
              <a:pPr algn="ctr"/>
              <a:t>25</a:t>
            </a:fld>
            <a:endParaRPr lang="en-US" altLang="en-US" sz="1200">
              <a:solidFill>
                <a:srgbClr val="B4B1A0"/>
              </a:solidFill>
              <a:latin typeface="Gill Sans MT" panose="020B0502020104020203" pitchFamily="34" charset="0"/>
            </a:endParaRPr>
          </a:p>
        </p:txBody>
      </p:sp>
      <p:sp>
        <p:nvSpPr>
          <p:cNvPr id="49158" name="Text Box 7"/>
          <p:cNvSpPr txBox="1">
            <a:spLocks noChangeArrowheads="1"/>
          </p:cNvSpPr>
          <p:nvPr/>
        </p:nvSpPr>
        <p:spPr bwMode="auto">
          <a:xfrm>
            <a:off x="1676400" y="6405563"/>
            <a:ext cx="2708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it-IT" altLang="en-US" sz="1200"/>
              <a:t>Source: Jappelli and Pistaferri (2014)</a:t>
            </a:r>
          </a:p>
        </p:txBody>
      </p:sp>
      <p:sp>
        <p:nvSpPr>
          <p:cNvPr id="49159" name="Segnaposto numero diapositiva 3"/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575AB23F-EFFA-42D1-86FA-65E77A091DE2}" type="slidenum">
              <a:rPr lang="en-US" altLang="en-US" sz="1200">
                <a:solidFill>
                  <a:srgbClr val="B4B1A0"/>
                </a:solidFill>
                <a:latin typeface="Gill Sans MT" panose="020B0502020104020203" pitchFamily="34" charset="0"/>
              </a:rPr>
              <a:pPr algn="ctr"/>
              <a:t>25</a:t>
            </a:fld>
            <a:endParaRPr lang="en-US" altLang="en-US" sz="1200">
              <a:solidFill>
                <a:srgbClr val="B4B1A0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altLang="en-US" sz="3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Dutch</a:t>
            </a:r>
            <a:r>
              <a:rPr lang="it-IT" altLang="en-US" sz="3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altLang="en-US" sz="3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survey</a:t>
            </a:r>
            <a:r>
              <a:rPr lang="it-IT" altLang="en-US" sz="3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 positive and negative </a:t>
            </a:r>
            <a:r>
              <a:rPr lang="it-IT" altLang="en-US" sz="3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income</a:t>
            </a:r>
            <a:r>
              <a:rPr lang="it-IT" altLang="en-US" sz="3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shocks, small and large shocks</a:t>
            </a:r>
          </a:p>
        </p:txBody>
      </p:sp>
      <p:sp>
        <p:nvSpPr>
          <p:cNvPr id="5017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en-GB" altLang="en-US" sz="2400" dirty="0" smtClean="0"/>
          </a:p>
          <a:p>
            <a:pPr eaLnBrk="1" hangingPunct="1"/>
            <a:r>
              <a:rPr lang="en-GB" altLang="en-US" dirty="0" smtClean="0"/>
              <a:t>Compare responses of the </a:t>
            </a:r>
            <a:r>
              <a:rPr lang="en-GB" altLang="en-US" i="1" dirty="0" smtClean="0">
                <a:solidFill>
                  <a:srgbClr val="FF0000"/>
                </a:solidFill>
              </a:rPr>
              <a:t>same household </a:t>
            </a:r>
            <a:r>
              <a:rPr lang="en-GB" altLang="en-US" dirty="0" smtClean="0"/>
              <a:t>to different hypothetical scenarios.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dirty="0" smtClean="0"/>
          </a:p>
          <a:p>
            <a:pPr eaLnBrk="1" hangingPunct="1"/>
            <a:r>
              <a:rPr lang="en-GB" altLang="en-US" dirty="0" smtClean="0"/>
              <a:t>How much of an </a:t>
            </a:r>
            <a:r>
              <a:rPr lang="en-GB" altLang="en-US" dirty="0" smtClean="0">
                <a:solidFill>
                  <a:srgbClr val="FF0000"/>
                </a:solidFill>
              </a:rPr>
              <a:t>unexpected</a:t>
            </a:r>
            <a:r>
              <a:rPr lang="en-GB" altLang="en-US" dirty="0" smtClean="0"/>
              <a:t>, </a:t>
            </a:r>
            <a:r>
              <a:rPr lang="en-GB" altLang="en-US" dirty="0" smtClean="0">
                <a:solidFill>
                  <a:srgbClr val="FF0000"/>
                </a:solidFill>
              </a:rPr>
              <a:t>transitory</a:t>
            </a:r>
            <a:r>
              <a:rPr lang="en-GB" altLang="en-US" dirty="0" smtClean="0"/>
              <a:t> and </a:t>
            </a:r>
            <a:r>
              <a:rPr lang="en-GB" altLang="en-US" dirty="0" smtClean="0">
                <a:solidFill>
                  <a:srgbClr val="FF0000"/>
                </a:solidFill>
              </a:rPr>
              <a:t>positive</a:t>
            </a:r>
            <a:r>
              <a:rPr lang="en-GB" altLang="en-US" dirty="0" smtClean="0"/>
              <a:t> income change would people consume?</a:t>
            </a:r>
          </a:p>
          <a:p>
            <a:pPr eaLnBrk="1" hangingPunct="1"/>
            <a:r>
              <a:rPr lang="en-GB" altLang="en-US" dirty="0" smtClean="0"/>
              <a:t>How about a </a:t>
            </a:r>
            <a:r>
              <a:rPr lang="en-GB" altLang="en-US" dirty="0" smtClean="0">
                <a:solidFill>
                  <a:srgbClr val="FF0000"/>
                </a:solidFill>
              </a:rPr>
              <a:t>negative</a:t>
            </a:r>
            <a:r>
              <a:rPr lang="en-GB" altLang="en-US" dirty="0" smtClean="0"/>
              <a:t> income change? </a:t>
            </a:r>
          </a:p>
          <a:p>
            <a:pPr eaLnBrk="1" hangingPunct="1"/>
            <a:r>
              <a:rPr lang="en-GB" altLang="en-US" dirty="0" smtClean="0"/>
              <a:t>Does </a:t>
            </a:r>
            <a:r>
              <a:rPr lang="en-GB" altLang="en-US" dirty="0" smtClean="0">
                <a:solidFill>
                  <a:srgbClr val="FF0000"/>
                </a:solidFill>
              </a:rPr>
              <a:t>size</a:t>
            </a:r>
            <a:r>
              <a:rPr lang="en-GB" altLang="en-US" dirty="0" smtClean="0"/>
              <a:t> matter? (one-month income vs. three-months income).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dirty="0" smtClean="0"/>
          </a:p>
        </p:txBody>
      </p:sp>
      <p:sp>
        <p:nvSpPr>
          <p:cNvPr id="50179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1F57AE-EC2A-4E30-9BA6-9394D6033152}" type="slidenum">
              <a:rPr lang="en-US" altLang="en-US">
                <a:solidFill>
                  <a:srgbClr val="B4B1A0"/>
                </a:solidFill>
                <a:latin typeface="Gill Sans MT" panose="020B0502020104020203" pitchFamily="34" charset="0"/>
              </a:rPr>
              <a:pPr/>
              <a:t>26</a:t>
            </a:fld>
            <a:endParaRPr lang="en-US" altLang="en-US">
              <a:solidFill>
                <a:srgbClr val="B4B1A0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en-US" sz="3500" smtClean="0"/>
              <a:t>Predictions with liquidity constraints and precautionary saving</a:t>
            </a:r>
            <a:endParaRPr lang="en-US" altLang="en-US" sz="3500" smtClean="0"/>
          </a:p>
        </p:txBody>
      </p:sp>
      <p:sp>
        <p:nvSpPr>
          <p:cNvPr id="5120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sz="2400" dirty="0" smtClean="0"/>
              <a:t>MPC is higher at low levels of cash-on-hand. </a:t>
            </a:r>
          </a:p>
          <a:p>
            <a:pPr eaLnBrk="1" hangingPunct="1"/>
            <a:endParaRPr lang="en-GB" altLang="en-US" sz="2400" dirty="0" smtClean="0"/>
          </a:p>
          <a:p>
            <a:pPr eaLnBrk="1" hangingPunct="1"/>
            <a:r>
              <a:rPr lang="en-GB" altLang="en-US" sz="2400" dirty="0" smtClean="0"/>
              <a:t>MPC from negative income shocks is larger than MPC from positive shocks. </a:t>
            </a:r>
          </a:p>
          <a:p>
            <a:pPr eaLnBrk="1" hangingPunct="1"/>
            <a:endParaRPr lang="en-GB" altLang="en-US" sz="2400" dirty="0" smtClean="0"/>
          </a:p>
          <a:p>
            <a:pPr eaLnBrk="1" hangingPunct="1"/>
            <a:r>
              <a:rPr lang="en-GB" altLang="en-US" sz="2400" dirty="0" smtClean="0"/>
              <a:t>The size of the shock introduces further asymmetries: MPC decreases with size of income shocks for positive shocks.</a:t>
            </a:r>
          </a:p>
          <a:p>
            <a:pPr eaLnBrk="1" hangingPunct="1"/>
            <a:endParaRPr lang="en-GB" altLang="en-US" sz="2400" dirty="0" smtClean="0"/>
          </a:p>
        </p:txBody>
      </p:sp>
      <p:sp>
        <p:nvSpPr>
          <p:cNvPr id="51203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C609021-79B3-4486-8762-E1734EC28F94}" type="slidenum">
              <a:rPr lang="en-US" altLang="en-US">
                <a:solidFill>
                  <a:srgbClr val="B4B1A0"/>
                </a:solidFill>
                <a:latin typeface="Gill Sans MT" panose="020B0502020104020203" pitchFamily="34" charset="0"/>
              </a:rPr>
              <a:pPr/>
              <a:t>27</a:t>
            </a:fld>
            <a:endParaRPr lang="en-US" altLang="en-US">
              <a:solidFill>
                <a:srgbClr val="B4B1A0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olo 1"/>
          <p:cNvSpPr>
            <a:spLocks noGrp="1"/>
          </p:cNvSpPr>
          <p:nvPr>
            <p:ph type="title"/>
          </p:nvPr>
        </p:nvSpPr>
        <p:spPr>
          <a:xfrm>
            <a:off x="527050" y="76200"/>
            <a:ext cx="8407400" cy="1143000"/>
          </a:xfrm>
        </p:spPr>
        <p:txBody>
          <a:bodyPr/>
          <a:lstStyle/>
          <a:p>
            <a:pPr algn="ctr" eaLnBrk="1" hangingPunct="1"/>
            <a:r>
              <a:rPr lang="it-IT" altLang="en-US" sz="3300" smtClean="0"/>
              <a:t>MPC distributions: non durable consumption</a:t>
            </a:r>
            <a:endParaRPr lang="en-US" altLang="en-US" sz="3300" smtClean="0"/>
          </a:p>
        </p:txBody>
      </p:sp>
      <p:sp>
        <p:nvSpPr>
          <p:cNvPr id="52226" name="Segnaposto contenuto 2"/>
          <p:cNvSpPr>
            <a:spLocks noGrp="1"/>
          </p:cNvSpPr>
          <p:nvPr>
            <p:ph idx="1"/>
          </p:nvPr>
        </p:nvSpPr>
        <p:spPr>
          <a:xfrm>
            <a:off x="4022725" y="3576638"/>
            <a:ext cx="7499350" cy="4800600"/>
          </a:xfrm>
        </p:spPr>
        <p:txBody>
          <a:bodyPr/>
          <a:lstStyle/>
          <a:p>
            <a:pPr eaLnBrk="1" hangingPunct="1"/>
            <a:endParaRPr lang="it-IT" altLang="en-US" smtClean="0"/>
          </a:p>
          <a:p>
            <a:pPr eaLnBrk="1" hangingPunct="1"/>
            <a:endParaRPr lang="en-US" altLang="en-US" smtClean="0"/>
          </a:p>
        </p:txBody>
      </p:sp>
      <p:sp>
        <p:nvSpPr>
          <p:cNvPr id="52227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1D0B9FE-97D5-4B45-8A3A-E2D07AECA896}" type="slidenum">
              <a:rPr lang="en-US" altLang="en-US">
                <a:solidFill>
                  <a:srgbClr val="B4B1A0"/>
                </a:solidFill>
                <a:latin typeface="Gill Sans MT" panose="020B0502020104020203" pitchFamily="34" charset="0"/>
              </a:rPr>
              <a:pPr/>
              <a:t>28</a:t>
            </a:fld>
            <a:endParaRPr lang="en-US" altLang="en-US">
              <a:solidFill>
                <a:srgbClr val="B4B1A0"/>
              </a:solidFill>
              <a:latin typeface="Gill Sans MT" panose="020B0502020104020203" pitchFamily="34" charset="0"/>
            </a:endParaRPr>
          </a:p>
        </p:txBody>
      </p:sp>
      <p:pic>
        <p:nvPicPr>
          <p:cNvPr id="52228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19200"/>
            <a:ext cx="73914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olo 1"/>
          <p:cNvSpPr>
            <a:spLocks noGrp="1"/>
          </p:cNvSpPr>
          <p:nvPr>
            <p:ph type="title"/>
          </p:nvPr>
        </p:nvSpPr>
        <p:spPr>
          <a:xfrm>
            <a:off x="1219200" y="-228600"/>
            <a:ext cx="7715250" cy="1646238"/>
          </a:xfrm>
        </p:spPr>
        <p:txBody>
          <a:bodyPr/>
          <a:lstStyle/>
          <a:p>
            <a:pPr algn="ctr" eaLnBrk="1" hangingPunct="1"/>
            <a:r>
              <a:rPr lang="it-IT" altLang="en-US" sz="3100" smtClean="0"/>
              <a:t>MPC from various income shocks</a:t>
            </a:r>
            <a:br>
              <a:rPr lang="it-IT" altLang="en-US" sz="3100" smtClean="0"/>
            </a:br>
            <a:endParaRPr lang="en-US" altLang="en-US" sz="3100" smtClean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627063" y="914400"/>
          <a:ext cx="8443912" cy="489267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746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7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6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rgbClr val="FFFF00"/>
                          </a:solidFill>
                          <a:effectLst/>
                        </a:rPr>
                        <a:t>One month income change</a:t>
                      </a:r>
                      <a:endParaRPr lang="en-US" sz="2000" baseline="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FF00"/>
                          </a:solidFill>
                          <a:effectLst/>
                        </a:rPr>
                        <a:t>Mean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</a:rPr>
                        <a:t>Income increase</a:t>
                      </a:r>
                      <a:endParaRPr lang="en-US" sz="20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2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</a:rPr>
                        <a:t>Increase non durable consumption</a:t>
                      </a:r>
                      <a:endParaRPr lang="en-US" sz="20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19.59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effectLst/>
                        </a:rPr>
                        <a:t>Income 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</a:rPr>
                        <a:t>decline</a:t>
                      </a:r>
                      <a:endParaRPr lang="en-US" sz="20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2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</a:rPr>
                        <a:t>Reduce non durable consumption</a:t>
                      </a:r>
                      <a:endParaRPr lang="en-US" sz="20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23.75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0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Three </a:t>
                      </a:r>
                      <a:r>
                        <a:rPr lang="en-US" sz="2000" baseline="0" dirty="0">
                          <a:solidFill>
                            <a:srgbClr val="FFFF00"/>
                          </a:solidFill>
                          <a:effectLst/>
                        </a:rPr>
                        <a:t>months income change</a:t>
                      </a:r>
                      <a:endParaRPr lang="en-US" sz="2000" baseline="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0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Mean</a:t>
                      </a:r>
                    </a:p>
                  </a:txBody>
                  <a:tcPr marL="68582" marR="68582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6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</a:rPr>
                        <a:t>Income increase</a:t>
                      </a:r>
                      <a:endParaRPr lang="en-US" sz="20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2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</a:rPr>
                        <a:t>Reduce non durable consumption</a:t>
                      </a:r>
                      <a:endParaRPr lang="en-US" sz="20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14.34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6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</a:rPr>
                        <a:t>Income decline</a:t>
                      </a:r>
                      <a:endParaRPr lang="en-US" sz="20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52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</a:rPr>
                        <a:t>Reduce non durable consumption</a:t>
                      </a:r>
                      <a:endParaRPr lang="en-US" sz="20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23.97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3288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B2519C3-7485-44F2-8568-B0CC45FCDD20}" type="slidenum">
              <a:rPr lang="en-US" altLang="en-US">
                <a:solidFill>
                  <a:srgbClr val="B4B1A0"/>
                </a:solidFill>
                <a:latin typeface="Gill Sans MT" panose="020B0502020104020203" pitchFamily="34" charset="0"/>
              </a:rPr>
              <a:pPr/>
              <a:t>29</a:t>
            </a:fld>
            <a:endParaRPr lang="en-US" altLang="en-US">
              <a:solidFill>
                <a:srgbClr val="B4B1A0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olo 1"/>
          <p:cNvSpPr>
            <a:spLocks noGrp="1"/>
          </p:cNvSpPr>
          <p:nvPr>
            <p:ph type="title"/>
          </p:nvPr>
        </p:nvSpPr>
        <p:spPr>
          <a:xfrm>
            <a:off x="379413" y="365125"/>
            <a:ext cx="8464550" cy="1325563"/>
          </a:xfrm>
        </p:spPr>
        <p:txBody>
          <a:bodyPr/>
          <a:lstStyle/>
          <a:p>
            <a:pPr eaLnBrk="1" hangingPunct="1"/>
            <a:r>
              <a:rPr lang="it-IT" altLang="en-US" smtClean="0"/>
              <a:t>Income or consumption inequality?</a:t>
            </a:r>
            <a:endParaRPr lang="en-US" altLang="en-US" smtClean="0"/>
          </a:p>
        </p:txBody>
      </p:sp>
      <p:sp>
        <p:nvSpPr>
          <p:cNvPr id="17410" name="Segnaposto contenuto 2"/>
          <p:cNvSpPr>
            <a:spLocks noGrp="1"/>
          </p:cNvSpPr>
          <p:nvPr>
            <p:ph idx="1"/>
          </p:nvPr>
        </p:nvSpPr>
        <p:spPr>
          <a:xfrm>
            <a:off x="288925" y="1825625"/>
            <a:ext cx="8226425" cy="4351338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endParaRPr lang="en-US" altLang="en-US" sz="2000" dirty="0" smtClean="0"/>
          </a:p>
          <a:p>
            <a:pPr eaLnBrk="1" hangingPunct="1">
              <a:lnSpc>
                <a:spcPct val="70000"/>
              </a:lnSpc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Economic theory is based on u(c, l), so consumption should be a direct measure of material well-being. </a:t>
            </a:r>
          </a:p>
          <a:p>
            <a:pPr eaLnBrk="1" hangingPunct="1">
              <a:lnSpc>
                <a:spcPct val="70000"/>
              </a:lnSpc>
            </a:pPr>
            <a:endParaRPr lang="en-US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70000"/>
              </a:lnSpc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But the debate over inequality relies mostly on income data.</a:t>
            </a:r>
          </a:p>
          <a:p>
            <a:pPr eaLnBrk="1" hangingPunct="1">
              <a:lnSpc>
                <a:spcPct val="70000"/>
              </a:lnSpc>
            </a:pPr>
            <a:endParaRPr lang="en-US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70000"/>
              </a:lnSpc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Income can be a misleading indicator of well-being because earnings vary for temporary reasons, while consumption more likely reflects long-term prospects.</a:t>
            </a:r>
          </a:p>
          <a:p>
            <a:pPr lvl="1" eaLnBrk="1" hangingPunct="1">
              <a:lnSpc>
                <a:spcPct val="70000"/>
              </a:lnSpc>
            </a:pPr>
            <a:endParaRPr lang="en-US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70000"/>
              </a:lnSpc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Income fails to capture differences in consumption arising from differences in the accumulation of assets (due to saving, borrowing and returns to wealth).</a:t>
            </a:r>
          </a:p>
          <a:p>
            <a:pPr lvl="1" eaLnBrk="1" hangingPunct="1">
              <a:lnSpc>
                <a:spcPct val="70000"/>
              </a:lnSpc>
            </a:pPr>
            <a:endParaRPr lang="en-US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70000"/>
              </a:lnSpc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Income often does not reflect in-kind transfers (public or private).</a:t>
            </a:r>
          </a:p>
          <a:p>
            <a:pPr lvl="1" eaLnBrk="1" hangingPunct="1">
              <a:lnSpc>
                <a:spcPct val="70000"/>
              </a:lnSpc>
              <a:buFont typeface="Arial" panose="020B0604020202020204" pitchFamily="34" charset="0"/>
              <a:buNone/>
            </a:pPr>
            <a:endParaRPr lang="en-US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70000"/>
              </a:lnSpc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Income fails to reflect consumption of durables (housing, cars). </a:t>
            </a:r>
          </a:p>
          <a:p>
            <a:pPr lvl="1" eaLnBrk="1" hangingPunct="1">
              <a:lnSpc>
                <a:spcPct val="70000"/>
              </a:lnSpc>
            </a:pPr>
            <a:endParaRPr lang="en-US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70000"/>
              </a:lnSpc>
            </a:pPr>
            <a:endParaRPr lang="en-US" altLang="en-US" sz="13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70000"/>
              </a:lnSpc>
            </a:pPr>
            <a:endParaRPr lang="en-US" altLang="en-US" sz="1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5BD1910-69E7-4F68-89EF-FD6350B79DC0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smtClean="0"/>
              <a:t>Summary of empirical literature</a:t>
            </a:r>
          </a:p>
        </p:txBody>
      </p:sp>
      <p:sp>
        <p:nvSpPr>
          <p:cNvPr id="54274" name="Rectangle 3"/>
          <p:cNvSpPr>
            <a:spLocks noGrp="1"/>
          </p:cNvSpPr>
          <p:nvPr>
            <p:ph type="body" idx="1"/>
          </p:nvPr>
        </p:nvSpPr>
        <p:spPr>
          <a:xfrm>
            <a:off x="628650" y="1549167"/>
            <a:ext cx="7886700" cy="5638431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it-IT" altLang="en-US" sz="2400" dirty="0" err="1" smtClean="0"/>
              <a:t>Structural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models</a:t>
            </a:r>
            <a:r>
              <a:rPr lang="it-IT" altLang="en-US" sz="2400" dirty="0" smtClean="0"/>
              <a:t>, quasi-</a:t>
            </a:r>
            <a:r>
              <a:rPr lang="it-IT" altLang="en-US" sz="2400" dirty="0" err="1" smtClean="0"/>
              <a:t>experiments</a:t>
            </a:r>
            <a:r>
              <a:rPr lang="it-IT" altLang="en-US" sz="2400" dirty="0" smtClean="0"/>
              <a:t>, </a:t>
            </a:r>
            <a:r>
              <a:rPr lang="it-IT" altLang="en-US" sz="2400" dirty="0" err="1" smtClean="0"/>
              <a:t>subjective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expectations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provide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evidence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that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consumption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response</a:t>
            </a:r>
            <a:r>
              <a:rPr lang="it-IT" altLang="en-US" sz="2400" dirty="0" smtClean="0"/>
              <a:t> to </a:t>
            </a:r>
            <a:r>
              <a:rPr lang="it-IT" altLang="en-US" sz="2400" dirty="0" err="1" smtClean="0"/>
              <a:t>transitory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income</a:t>
            </a:r>
            <a:r>
              <a:rPr lang="it-IT" altLang="en-US" sz="2400" dirty="0" smtClean="0"/>
              <a:t> shocks </a:t>
            </a:r>
            <a:r>
              <a:rPr lang="it-IT" altLang="en-US" sz="2400" dirty="0" err="1" smtClean="0"/>
              <a:t>is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much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less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than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unity</a:t>
            </a:r>
            <a:r>
              <a:rPr lang="it-IT" altLang="en-US" sz="2400" dirty="0" smtClean="0"/>
              <a:t>.</a:t>
            </a:r>
          </a:p>
          <a:p>
            <a:pPr>
              <a:lnSpc>
                <a:spcPct val="70000"/>
              </a:lnSpc>
            </a:pPr>
            <a:endParaRPr lang="it-IT" altLang="en-US" sz="2400" dirty="0" smtClean="0"/>
          </a:p>
          <a:p>
            <a:pPr>
              <a:lnSpc>
                <a:spcPct val="70000"/>
              </a:lnSpc>
            </a:pPr>
            <a:r>
              <a:rPr lang="it-IT" altLang="en-US" sz="2400" dirty="0" err="1" smtClean="0"/>
              <a:t>There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is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also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evidence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that</a:t>
            </a:r>
            <a:r>
              <a:rPr lang="it-IT" altLang="en-US" sz="2400" dirty="0" smtClean="0"/>
              <a:t> MPC </a:t>
            </a:r>
            <a:r>
              <a:rPr lang="it-IT" altLang="en-US" sz="2400" dirty="0" err="1" smtClean="0"/>
              <a:t>is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higher</a:t>
            </a:r>
            <a:r>
              <a:rPr lang="it-IT" altLang="en-US" sz="2400" dirty="0" smtClean="0"/>
              <a:t> for the </a:t>
            </a:r>
            <a:r>
              <a:rPr lang="it-IT" altLang="en-US" sz="2400" dirty="0" err="1" smtClean="0"/>
              <a:t>poor</a:t>
            </a:r>
            <a:r>
              <a:rPr lang="it-IT" altLang="en-US" sz="2400" dirty="0" smtClean="0"/>
              <a:t>, and </a:t>
            </a:r>
            <a:r>
              <a:rPr lang="it-IT" altLang="en-US" sz="2400" dirty="0" err="1" smtClean="0"/>
              <a:t>that</a:t>
            </a:r>
            <a:r>
              <a:rPr lang="it-IT" altLang="en-US" sz="2400" dirty="0" smtClean="0"/>
              <a:t> the </a:t>
            </a:r>
            <a:r>
              <a:rPr lang="it-IT" altLang="en-US" sz="2400" dirty="0" err="1" smtClean="0"/>
              <a:t>response</a:t>
            </a:r>
            <a:r>
              <a:rPr lang="it-IT" altLang="en-US" sz="2400" dirty="0" smtClean="0"/>
              <a:t> to negative shocks </a:t>
            </a:r>
            <a:r>
              <a:rPr lang="it-IT" altLang="en-US" sz="2400" dirty="0" err="1" smtClean="0"/>
              <a:t>is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larger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than</a:t>
            </a:r>
            <a:r>
              <a:rPr lang="it-IT" altLang="en-US" sz="2400" dirty="0" smtClean="0"/>
              <a:t> for positive shocks.</a:t>
            </a:r>
          </a:p>
          <a:p>
            <a:pPr>
              <a:lnSpc>
                <a:spcPct val="70000"/>
              </a:lnSpc>
            </a:pPr>
            <a:endParaRPr lang="it-IT" altLang="en-US" sz="2400" dirty="0" smtClean="0"/>
          </a:p>
          <a:p>
            <a:pPr>
              <a:lnSpc>
                <a:spcPct val="70000"/>
              </a:lnSpc>
            </a:pPr>
            <a:r>
              <a:rPr lang="it-IT" altLang="en-US" sz="2400" dirty="0" err="1" smtClean="0"/>
              <a:t>Instead</a:t>
            </a:r>
            <a:r>
              <a:rPr lang="it-IT" altLang="en-US" sz="2400" dirty="0" smtClean="0"/>
              <a:t>, MPC from </a:t>
            </a:r>
            <a:r>
              <a:rPr lang="it-IT" altLang="en-US" sz="2400" dirty="0" err="1" smtClean="0"/>
              <a:t>permanent</a:t>
            </a:r>
            <a:r>
              <a:rPr lang="it-IT" altLang="en-US" sz="2400" dirty="0" smtClean="0"/>
              <a:t> shocks </a:t>
            </a:r>
            <a:r>
              <a:rPr lang="it-IT" altLang="en-US" sz="2400" dirty="0" err="1" smtClean="0"/>
              <a:t>is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much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larger</a:t>
            </a:r>
            <a:r>
              <a:rPr lang="it-IT" altLang="en-US" sz="2400" dirty="0" smtClean="0"/>
              <a:t>, and </a:t>
            </a:r>
            <a:r>
              <a:rPr lang="it-IT" altLang="en-US" sz="2400" dirty="0" err="1" smtClean="0"/>
              <a:t>often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found</a:t>
            </a:r>
            <a:r>
              <a:rPr lang="it-IT" altLang="en-US" sz="2400" dirty="0" smtClean="0"/>
              <a:t> to be </a:t>
            </a:r>
            <a:r>
              <a:rPr lang="it-IT" altLang="en-US" sz="2400" dirty="0" err="1" smtClean="0"/>
              <a:t>close</a:t>
            </a:r>
            <a:r>
              <a:rPr lang="it-IT" altLang="en-US" sz="2400" dirty="0" smtClean="0"/>
              <a:t> to </a:t>
            </a:r>
            <a:r>
              <a:rPr lang="it-IT" altLang="en-US" sz="2400" dirty="0" err="1" smtClean="0"/>
              <a:t>one</a:t>
            </a:r>
            <a:r>
              <a:rPr lang="it-IT" altLang="en-US" sz="2400" dirty="0" smtClean="0"/>
              <a:t>.</a:t>
            </a:r>
          </a:p>
          <a:p>
            <a:pPr>
              <a:lnSpc>
                <a:spcPct val="70000"/>
              </a:lnSpc>
            </a:pPr>
            <a:endParaRPr lang="it-IT" altLang="en-US" sz="2400" dirty="0" smtClean="0"/>
          </a:p>
          <a:p>
            <a:pPr>
              <a:lnSpc>
                <a:spcPct val="70000"/>
              </a:lnSpc>
            </a:pPr>
            <a:r>
              <a:rPr lang="it-IT" altLang="en-US" sz="2400" dirty="0" err="1" smtClean="0"/>
              <a:t>All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this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evidence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explains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why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consumption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inequality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is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less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than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income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inequality</a:t>
            </a:r>
            <a:r>
              <a:rPr lang="it-IT" altLang="en-US" sz="2400" dirty="0" smtClean="0"/>
              <a:t>.</a:t>
            </a:r>
          </a:p>
          <a:p>
            <a:pPr>
              <a:lnSpc>
                <a:spcPct val="70000"/>
              </a:lnSpc>
            </a:pPr>
            <a:endParaRPr lang="it-IT" altLang="en-US" sz="2400" dirty="0" smtClean="0"/>
          </a:p>
          <a:p>
            <a:pPr>
              <a:lnSpc>
                <a:spcPct val="70000"/>
              </a:lnSpc>
            </a:pPr>
            <a:r>
              <a:rPr lang="it-IT" altLang="en-US" sz="2400" dirty="0" smtClean="0"/>
              <a:t>MPC </a:t>
            </a:r>
            <a:r>
              <a:rPr lang="it-IT" altLang="en-US" sz="2400" dirty="0" err="1" smtClean="0"/>
              <a:t>heterogeneity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has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important</a:t>
            </a:r>
            <a:r>
              <a:rPr lang="it-IT" altLang="en-US" sz="2400" dirty="0" smtClean="0"/>
              <a:t> </a:t>
            </a:r>
            <a:r>
              <a:rPr lang="it-IT" altLang="en-US" sz="2400" dirty="0" err="1" smtClean="0"/>
              <a:t>implications</a:t>
            </a:r>
            <a:r>
              <a:rPr lang="it-IT" altLang="en-US" sz="2400" dirty="0" smtClean="0"/>
              <a:t> for the </a:t>
            </a:r>
            <a:r>
              <a:rPr lang="it-IT" altLang="en-US" sz="2400" dirty="0" err="1" smtClean="0"/>
              <a:t>effectiveness</a:t>
            </a:r>
            <a:r>
              <a:rPr lang="it-IT" altLang="en-US" sz="2400" dirty="0" smtClean="0"/>
              <a:t> of fiscal policy.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8826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err="1" smtClean="0"/>
              <a:t>Outline</a:t>
            </a:r>
            <a:endParaRPr lang="en-US" dirty="0"/>
          </a:p>
        </p:txBody>
      </p:sp>
      <p:sp>
        <p:nvSpPr>
          <p:cNvPr id="55298" name="Sottotitolo 2"/>
          <p:cNvSpPr>
            <a:spLocks noGrp="1"/>
          </p:cNvSpPr>
          <p:nvPr>
            <p:ph type="subTitle" idx="1"/>
          </p:nvPr>
        </p:nvSpPr>
        <p:spPr>
          <a:xfrm>
            <a:off x="371475" y="2005013"/>
            <a:ext cx="8548688" cy="4087812"/>
          </a:xfrm>
        </p:spPr>
        <p:txBody>
          <a:bodyPr/>
          <a:lstStyle/>
          <a:p>
            <a:pPr eaLnBrk="1" hangingPunct="1"/>
            <a:endParaRPr lang="it-IT" altLang="en-US" sz="2200" dirty="0" smtClean="0"/>
          </a:p>
          <a:p>
            <a:pPr eaLnBrk="1" hangingPunct="1"/>
            <a:endParaRPr lang="it-IT" altLang="en-US" sz="2200" dirty="0" smtClean="0"/>
          </a:p>
          <a:p>
            <a:pPr algn="l" eaLnBrk="1" hangingPunct="1"/>
            <a:r>
              <a:rPr lang="it-IT" altLang="en-US" dirty="0" smtClean="0"/>
              <a:t>1. </a:t>
            </a:r>
            <a:r>
              <a:rPr lang="it-IT" altLang="en-US" dirty="0" err="1" smtClean="0"/>
              <a:t>Income</a:t>
            </a:r>
            <a:r>
              <a:rPr lang="it-IT" altLang="en-US" dirty="0" smtClean="0"/>
              <a:t> or </a:t>
            </a:r>
            <a:r>
              <a:rPr lang="it-IT" altLang="en-US" dirty="0" err="1" smtClean="0"/>
              <a:t>consumption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inequality</a:t>
            </a:r>
            <a:r>
              <a:rPr lang="it-IT" altLang="en-US" dirty="0" smtClean="0"/>
              <a:t>?</a:t>
            </a:r>
          </a:p>
          <a:p>
            <a:pPr algn="l" eaLnBrk="1" hangingPunct="1"/>
            <a:endParaRPr lang="it-IT" altLang="en-US" dirty="0" smtClean="0"/>
          </a:p>
          <a:p>
            <a:pPr algn="l" eaLnBrk="1" hangingPunct="1"/>
            <a:r>
              <a:rPr lang="it-IT" altLang="en-US" dirty="0" smtClean="0"/>
              <a:t>2. The link </a:t>
            </a:r>
            <a:r>
              <a:rPr lang="it-IT" altLang="en-US" dirty="0" err="1" smtClean="0"/>
              <a:t>between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income</a:t>
            </a:r>
            <a:r>
              <a:rPr lang="it-IT" altLang="en-US" dirty="0" smtClean="0"/>
              <a:t> and </a:t>
            </a:r>
            <a:r>
              <a:rPr lang="it-IT" altLang="en-US" dirty="0" err="1" smtClean="0"/>
              <a:t>consumption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inequality</a:t>
            </a:r>
            <a:endParaRPr lang="it-IT" altLang="en-US" dirty="0" smtClean="0"/>
          </a:p>
          <a:p>
            <a:pPr algn="l" eaLnBrk="1" hangingPunct="1"/>
            <a:endParaRPr lang="it-IT" altLang="en-US" dirty="0" smtClean="0"/>
          </a:p>
          <a:p>
            <a:pPr algn="l" eaLnBrk="1" hangingPunct="1"/>
            <a:r>
              <a:rPr lang="it-IT" altLang="en-US" dirty="0" smtClean="0"/>
              <a:t>3. </a:t>
            </a:r>
            <a:r>
              <a:rPr lang="it-IT" altLang="en-US" dirty="0" err="1" smtClean="0"/>
              <a:t>Economic</a:t>
            </a:r>
            <a:r>
              <a:rPr lang="it-IT" altLang="en-US" dirty="0" smtClean="0"/>
              <a:t> shocks and the </a:t>
            </a:r>
            <a:r>
              <a:rPr lang="it-IT" altLang="en-US" dirty="0" err="1" smtClean="0"/>
              <a:t>marginal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propensity</a:t>
            </a:r>
            <a:r>
              <a:rPr lang="it-IT" altLang="en-US" dirty="0" smtClean="0"/>
              <a:t> to </a:t>
            </a:r>
            <a:r>
              <a:rPr lang="it-IT" altLang="en-US" dirty="0" err="1" smtClean="0"/>
              <a:t>consume</a:t>
            </a:r>
            <a:r>
              <a:rPr lang="it-IT" altLang="en-US" dirty="0" smtClean="0"/>
              <a:t> (MPC)</a:t>
            </a:r>
          </a:p>
          <a:p>
            <a:pPr algn="l" eaLnBrk="1" hangingPunct="1"/>
            <a:endParaRPr lang="it-IT" altLang="en-US" dirty="0" smtClean="0"/>
          </a:p>
          <a:p>
            <a:pPr algn="l" eaLnBrk="1" hangingPunct="1"/>
            <a:r>
              <a:rPr lang="it-IT" altLang="en-US" b="1" dirty="0" smtClean="0">
                <a:solidFill>
                  <a:srgbClr val="FF0000"/>
                </a:solidFill>
              </a:rPr>
              <a:t>4.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Measurement</a:t>
            </a:r>
            <a:r>
              <a:rPr lang="it-IT" altLang="en-US" b="1" dirty="0" smtClean="0">
                <a:solidFill>
                  <a:srgbClr val="FF0000"/>
                </a:solidFill>
              </a:rPr>
              <a:t>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problems</a:t>
            </a:r>
            <a:r>
              <a:rPr lang="it-IT" altLang="en-US" b="1" dirty="0" smtClean="0">
                <a:solidFill>
                  <a:srgbClr val="FF0000"/>
                </a:solidFill>
              </a:rPr>
              <a:t>,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consumption</a:t>
            </a:r>
            <a:r>
              <a:rPr lang="it-IT" altLang="en-US" b="1" dirty="0" smtClean="0">
                <a:solidFill>
                  <a:srgbClr val="FF0000"/>
                </a:solidFill>
              </a:rPr>
              <a:t>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components</a:t>
            </a:r>
            <a:endParaRPr lang="it-IT" altLang="en-US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4000" smtClean="0"/>
              <a:t>New data on consumption inequality</a:t>
            </a:r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>
          <a:xfrm>
            <a:off x="628650" y="1755775"/>
            <a:ext cx="7497763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6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600" dirty="0" smtClean="0"/>
              <a:t>Some recent papers find that in the US consumption inequality has risen in parallel with income inequality once measurement error issues are taken into account.</a:t>
            </a:r>
          </a:p>
          <a:p>
            <a:pPr eaLnBrk="1" hangingPunct="1">
              <a:lnSpc>
                <a:spcPct val="80000"/>
              </a:lnSpc>
            </a:pPr>
            <a:endParaRPr lang="en-US" altLang="en-US" sz="26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600" dirty="0" smtClean="0"/>
              <a:t>Attanasio, Hurst and Pistaferri (2012) find that consumption inequality in the U.S. between 1980 and 2010 has increased by nearly the same amount as income inequality.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sz="1900" dirty="0" smtClean="0"/>
          </a:p>
        </p:txBody>
      </p:sp>
      <p:sp>
        <p:nvSpPr>
          <p:cNvPr id="59395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B51F895-461C-4FB4-BA19-A4341B57E448}" type="slidenum">
              <a:rPr lang="en-US" altLang="en-US">
                <a:solidFill>
                  <a:srgbClr val="B4B1A0"/>
                </a:solidFill>
                <a:latin typeface="Calibri" panose="020F0502020204030204" pitchFamily="34" charset="0"/>
              </a:rPr>
              <a:pPr/>
              <a:t>32</a:t>
            </a:fld>
            <a:endParaRPr lang="en-US" altLang="en-US">
              <a:solidFill>
                <a:srgbClr val="B4B1A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>
          <a:xfrm>
            <a:off x="319088" y="365125"/>
            <a:ext cx="9005887" cy="1325563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The evidence on consumption and income inequality in the US (Attanasio and Pistaferri, 2016)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D2B3A94-6326-4567-B72A-E5840C2C3A4F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33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57347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2185988"/>
            <a:ext cx="8083550" cy="413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>
          <a:xfrm>
            <a:off x="158750" y="365125"/>
            <a:ext cx="8985250" cy="1325563"/>
          </a:xfrm>
        </p:spPr>
        <p:txBody>
          <a:bodyPr/>
          <a:lstStyle/>
          <a:p>
            <a:pPr eaLnBrk="1" hangingPunct="1"/>
            <a:r>
              <a:rPr lang="en-US" altLang="en-US" smtClean="0"/>
              <a:t>Consumption data collection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Big data revolution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Scanner </a:t>
            </a:r>
            <a:r>
              <a:rPr lang="en-US" dirty="0"/>
              <a:t>data </a:t>
            </a:r>
            <a:r>
              <a:rPr lang="en-US" dirty="0" smtClean="0"/>
              <a:t>(AC Nielsen </a:t>
            </a:r>
            <a:r>
              <a:rPr lang="en-US" dirty="0" err="1" smtClean="0"/>
              <a:t>Homescan</a:t>
            </a:r>
            <a:r>
              <a:rPr lang="en-US" dirty="0" smtClean="0"/>
              <a:t>) </a:t>
            </a:r>
            <a:r>
              <a:rPr lang="en-US" dirty="0"/>
              <a:t>(</a:t>
            </a:r>
            <a:r>
              <a:rPr lang="en-US" dirty="0" err="1"/>
              <a:t>Broda</a:t>
            </a:r>
            <a:r>
              <a:rPr lang="en-US" dirty="0"/>
              <a:t> and Weinstein; Einav et al.)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Tax </a:t>
            </a:r>
            <a:r>
              <a:rPr lang="en-US" dirty="0"/>
              <a:t>records for countries where both income and assets are taxed (C=Y-</a:t>
            </a:r>
            <a:r>
              <a:rPr lang="en-US" dirty="0">
                <a:latin typeface="Symbol" panose="05050102010706020507" pitchFamily="18" charset="2"/>
              </a:rPr>
              <a:t>D</a:t>
            </a:r>
            <a:r>
              <a:rPr lang="en-US" dirty="0"/>
              <a:t>A) (Browning and </a:t>
            </a:r>
            <a:r>
              <a:rPr lang="en-US" dirty="0" err="1"/>
              <a:t>Leth</a:t>
            </a:r>
            <a:r>
              <a:rPr lang="en-US" dirty="0"/>
              <a:t> Petersen; De </a:t>
            </a:r>
            <a:r>
              <a:rPr lang="en-US" dirty="0" err="1"/>
              <a:t>Giorgi</a:t>
            </a:r>
            <a:r>
              <a:rPr lang="en-US" dirty="0"/>
              <a:t>, </a:t>
            </a:r>
            <a:r>
              <a:rPr lang="en-US" dirty="0" err="1"/>
              <a:t>Frederikssen</a:t>
            </a:r>
            <a:r>
              <a:rPr lang="en-US" dirty="0"/>
              <a:t>, and Pistaferri)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Credit card proprietary data (Gross and </a:t>
            </a:r>
            <a:r>
              <a:rPr lang="en-US" dirty="0" err="1" smtClean="0"/>
              <a:t>Souleles</a:t>
            </a:r>
            <a:r>
              <a:rPr lang="en-US" dirty="0" smtClean="0"/>
              <a:t>)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Proprietary data from financial aggregator websites (Baker, Shapiro et al.)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No issues with recalling expenditures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But: representativeness may be tricky in some cases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17CB64F-A822-416B-96DB-8B230D84EC5D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34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Should new surveys use new data collection methods?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Combining traditional survey methods with novel ways to collect information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Have households a financial aggregator?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Check only for discrepancies.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Free up time not used in asking about spending on chewing-gums (say) to ask subjective expectation questions, social networks, time use, intra-household spending allocation, behavioral questions, etc.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But it may be pretty hard to get there…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Internet penetration still not 100%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/>
              <a:t>W</a:t>
            </a:r>
            <a:r>
              <a:rPr lang="en-US" dirty="0" smtClean="0"/>
              <a:t>illing to record info?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Willing to share info?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92D257B-920F-4BEF-86B3-34591B303FAB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35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olo 1"/>
          <p:cNvSpPr>
            <a:spLocks noGrp="1"/>
          </p:cNvSpPr>
          <p:nvPr>
            <p:ph type="title"/>
          </p:nvPr>
        </p:nvSpPr>
        <p:spPr>
          <a:xfrm>
            <a:off x="276225" y="365125"/>
            <a:ext cx="8643938" cy="1325563"/>
          </a:xfrm>
        </p:spPr>
        <p:txBody>
          <a:bodyPr/>
          <a:lstStyle/>
          <a:p>
            <a:pPr algn="ctr" eaLnBrk="1" hangingPunct="1"/>
            <a:r>
              <a:rPr lang="it-IT" altLang="en-US" sz="3600" dirty="0" err="1" smtClean="0"/>
              <a:t>Consumption</a:t>
            </a:r>
            <a:r>
              <a:rPr lang="it-IT" altLang="en-US" sz="3600" dirty="0" smtClean="0"/>
              <a:t> </a:t>
            </a:r>
            <a:r>
              <a:rPr lang="it-IT" altLang="en-US" sz="3600" dirty="0" err="1" smtClean="0"/>
              <a:t>components</a:t>
            </a:r>
            <a:endParaRPr lang="en-US" altLang="en-US" sz="3600" dirty="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Ideally, we would like to measure consumption </a:t>
            </a:r>
            <a:r>
              <a:rPr lang="en-GB" dirty="0">
                <a:solidFill>
                  <a:srgbClr val="FF0000"/>
                </a:solidFill>
              </a:rPr>
              <a:t>c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But in survey data we typically observe </a:t>
            </a:r>
            <a:r>
              <a:rPr lang="en-GB" dirty="0">
                <a:solidFill>
                  <a:srgbClr val="FF0000"/>
                </a:solidFill>
              </a:rPr>
              <a:t>x</a:t>
            </a:r>
            <a:r>
              <a:rPr lang="en-GB" dirty="0"/>
              <a:t>=spending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Why does </a:t>
            </a:r>
            <a:r>
              <a:rPr lang="en-GB" dirty="0">
                <a:solidFill>
                  <a:srgbClr val="FF0000"/>
                </a:solidFill>
              </a:rPr>
              <a:t>c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en-GB" dirty="0">
                <a:solidFill>
                  <a:srgbClr val="FF0000"/>
                </a:solidFill>
              </a:rPr>
              <a:t> x</a:t>
            </a:r>
            <a:r>
              <a:rPr lang="en-GB" dirty="0"/>
              <a:t>? And why does it matter </a:t>
            </a:r>
            <a:r>
              <a:rPr lang="en-GB" dirty="0" smtClean="0"/>
              <a:t>for the measurement of consumption?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Some consumption is received in kind, particularly for the poor. And it might have increased over time, due to government programs.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D3037C0-612F-42C3-87DF-DB6636788719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36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>
          <a:xfrm>
            <a:off x="520700" y="365125"/>
            <a:ext cx="8328025" cy="1325563"/>
          </a:xfrm>
        </p:spPr>
        <p:txBody>
          <a:bodyPr/>
          <a:lstStyle/>
          <a:p>
            <a:pPr algn="ctr" eaLnBrk="1" hangingPunct="1"/>
            <a:r>
              <a:rPr lang="en-US" altLang="en-US" sz="3200" smtClean="0"/>
              <a:t>Durables ownership has increased over time, particularly for the poor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B2813AC-2949-4419-87D6-A34BB343EE0E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37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6349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75" y="1658938"/>
            <a:ext cx="7135813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2" name="Text Box 6"/>
          <p:cNvSpPr txBox="1">
            <a:spLocks noChangeArrowheads="1"/>
          </p:cNvSpPr>
          <p:nvPr/>
        </p:nvSpPr>
        <p:spPr bwMode="auto">
          <a:xfrm>
            <a:off x="1022350" y="6167438"/>
            <a:ext cx="4032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it-IT" altLang="en-US"/>
              <a:t>Source: Attanasio and Pistaferri,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/>
          </p:cNvSpPr>
          <p:nvPr>
            <p:ph type="title"/>
          </p:nvPr>
        </p:nvSpPr>
        <p:spPr>
          <a:xfrm>
            <a:off x="628650" y="365125"/>
            <a:ext cx="8285163" cy="1325563"/>
          </a:xfrm>
        </p:spPr>
        <p:txBody>
          <a:bodyPr/>
          <a:lstStyle/>
          <a:p>
            <a:r>
              <a:rPr lang="it-IT" altLang="en-US" sz="3200" smtClean="0"/>
              <a:t>International trade, prices and inequality</a:t>
            </a:r>
          </a:p>
        </p:txBody>
      </p:sp>
      <p:sp>
        <p:nvSpPr>
          <p:cNvPr id="64514" name="Rectangle 3"/>
          <p:cNvSpPr>
            <a:spLocks noGrp="1"/>
          </p:cNvSpPr>
          <p:nvPr>
            <p:ph type="body" idx="1"/>
          </p:nvPr>
        </p:nvSpPr>
        <p:spPr>
          <a:xfrm>
            <a:off x="393700" y="1649413"/>
            <a:ext cx="8402638" cy="4821237"/>
          </a:xfrm>
        </p:spPr>
        <p:txBody>
          <a:bodyPr/>
          <a:lstStyle/>
          <a:p>
            <a:pPr lvl="1" eaLnBrk="1" hangingPunct="1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Increase in international trade reduces prices of certain goods that (presumably) the poor consume more than the rich. </a:t>
            </a:r>
          </a:p>
          <a:p>
            <a:pPr lvl="1" eaLnBrk="1" hangingPunct="1">
              <a:lnSpc>
                <a:spcPct val="70000"/>
              </a:lnSpc>
              <a:buFont typeface="Arial" panose="020B0604020202020204" pitchFamily="34" charset="0"/>
              <a:buNone/>
            </a:pPr>
            <a:endParaRPr lang="en-US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Poor people can now afford goods they could not afford in the past, or consume more of what they were already consuming. </a:t>
            </a:r>
          </a:p>
          <a:p>
            <a:pPr lvl="1" eaLnBrk="1" hangingPunct="1">
              <a:lnSpc>
                <a:spcPct val="70000"/>
              </a:lnSpc>
              <a:buFont typeface="Arial" panose="020B0604020202020204" pitchFamily="34" charset="0"/>
              <a:buNone/>
            </a:pPr>
            <a:endParaRPr lang="en-US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 are the effects of increasing openness to China imports for consumers? </a:t>
            </a:r>
          </a:p>
          <a:p>
            <a:pPr lvl="1" eaLnBrk="1" hangingPunct="1">
              <a:lnSpc>
                <a:spcPct val="70000"/>
              </a:lnSpc>
              <a:buFont typeface="Arial" panose="020B0604020202020204" pitchFamily="34" charset="0"/>
              <a:buNone/>
            </a:pPr>
            <a:endParaRPr lang="en-US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Two main effects:</a:t>
            </a:r>
          </a:p>
          <a:p>
            <a:pPr lvl="1" eaLnBrk="1" hangingPunct="1">
              <a:lnSpc>
                <a:spcPct val="70000"/>
              </a:lnSpc>
              <a:buFont typeface="Arial" panose="020B0604020202020204" pitchFamily="34" charset="0"/>
              <a:buNone/>
            </a:pPr>
            <a:endParaRPr lang="en-US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70000"/>
              </a:lnSpc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Wages and employment in sectors exposed to competition decline ("concentrated losses").</a:t>
            </a:r>
          </a:p>
          <a:p>
            <a:pPr lvl="1" eaLnBrk="1" hangingPunct="1">
              <a:lnSpc>
                <a:spcPct val="70000"/>
              </a:lnSpc>
            </a:pPr>
            <a:endParaRPr lang="en-US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70000"/>
              </a:lnSpc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Typically, this affects low skill workers in manufacturing. Prices of goods exposed to competition decline ("diffused gains").</a:t>
            </a:r>
          </a:p>
          <a:p>
            <a:pPr lvl="1" eaLnBrk="1" hangingPunct="1">
              <a:lnSpc>
                <a:spcPct val="70000"/>
              </a:lnSpc>
            </a:pPr>
            <a:endParaRPr lang="en-US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eaLnBrk="1" hangingPunct="1">
              <a:lnSpc>
                <a:spcPct val="70000"/>
              </a:lnSpc>
            </a:pPr>
            <a:r>
              <a:rPr lang="en-US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Poor households likely to loose from the first effect and gain from the second.</a:t>
            </a:r>
            <a:endParaRPr lang="it-IT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Inequality of food spending </a:t>
            </a:r>
          </a:p>
        </p:txBody>
      </p:sp>
      <p:sp>
        <p:nvSpPr>
          <p:cNvPr id="65538" name="Content Placeholder 2"/>
          <p:cNvSpPr>
            <a:spLocks noGrp="1"/>
          </p:cNvSpPr>
          <p:nvPr>
            <p:ph idx="1"/>
          </p:nvPr>
        </p:nvSpPr>
        <p:spPr>
          <a:xfrm>
            <a:off x="318977" y="1825625"/>
            <a:ext cx="8196373" cy="43513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 dirty="0" smtClean="0"/>
              <a:t>There is an increase in inequality in food spending.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But this may not indicate a decline in caloric intakes: Households may spend less on food without modifying the caloric intake of the food they consume (</a:t>
            </a:r>
            <a:r>
              <a:rPr lang="en-US" altLang="en-US" sz="2400" dirty="0" err="1" smtClean="0"/>
              <a:t>Aguiar</a:t>
            </a:r>
            <a:r>
              <a:rPr lang="en-US" altLang="en-US" sz="2400" dirty="0" smtClean="0"/>
              <a:t> and Hurst) </a:t>
            </a:r>
          </a:p>
          <a:p>
            <a:pPr marL="457200" lvl="1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 smtClean="0"/>
              <a:t> </a:t>
            </a:r>
          </a:p>
          <a:p>
            <a:pPr marL="457200" lvl="1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2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600" dirty="0" smtClean="0"/>
              <a:t>The different qualities of food raise important questions.</a:t>
            </a:r>
          </a:p>
          <a:p>
            <a:pPr marL="457200" lvl="1" indent="0" eaLnBrk="1" hangingPunct="1">
              <a:lnSpc>
                <a:spcPct val="80000"/>
              </a:lnSpc>
            </a:pPr>
            <a:endParaRPr lang="en-US" altLang="en-US" sz="2200" dirty="0" smtClean="0"/>
          </a:p>
          <a:p>
            <a:pPr marL="457200" lvl="1" indent="0" eaLnBrk="1" hangingPunct="1">
              <a:lnSpc>
                <a:spcPct val="80000"/>
              </a:lnSpc>
            </a:pPr>
            <a:r>
              <a:rPr lang="en-US" altLang="en-US" sz="2200" dirty="0" smtClean="0"/>
              <a:t>Should an assessment of inequality in food consumption be based on monetary cost, energy content, healthfulness, or some other measure of quality?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C2F0124-E758-46C1-92A2-707E85976D1E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39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en-US" sz="2400" smtClean="0"/>
              <a:t>Income and consumption inequality in Italy, SHIW data (Jappelli and Pistaferri)</a:t>
            </a:r>
            <a:endParaRPr lang="en-US" altLang="en-US" sz="240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1F6E405-5A19-4347-B7DF-79457264CEF4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4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20483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8" y="1646238"/>
            <a:ext cx="7515225" cy="451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/>
              <a:t>Other types of risks that affect consumption inequality 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“Demographic” risks</a:t>
            </a:r>
          </a:p>
          <a:p>
            <a:pPr lvl="1" eaLnBrk="1" hangingPunct="1"/>
            <a:r>
              <a:rPr lang="en-US" altLang="en-US" dirty="0" smtClean="0"/>
              <a:t>Divorce / Arrival of children</a:t>
            </a:r>
          </a:p>
          <a:p>
            <a:pPr lvl="1" eaLnBrk="1" hangingPunct="1"/>
            <a:r>
              <a:rPr lang="en-US" altLang="en-US" dirty="0" smtClean="0"/>
              <a:t>Poor health of spouse / other family members</a:t>
            </a:r>
          </a:p>
          <a:p>
            <a:pPr lvl="1" eaLnBrk="1" hangingPunct="1"/>
            <a:r>
              <a:rPr lang="en-US" altLang="en-US" dirty="0" smtClean="0"/>
              <a:t>Long-term co-residence of children due to poor labor market opportunities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Asset returns risk</a:t>
            </a:r>
          </a:p>
          <a:p>
            <a:pPr lvl="1" eaLnBrk="1" hangingPunct="1"/>
            <a:r>
              <a:rPr lang="en-US" altLang="en-US" dirty="0" smtClean="0"/>
              <a:t>Wealth destruction (housing bust, stock market collapse)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20E289A-DE15-418A-9A3F-51F9FC6AE149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40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en-US" sz="3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it-IT" altLang="en-US" sz="3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610" name="Rectangle 3"/>
          <p:cNvSpPr>
            <a:spLocks noGrp="1"/>
          </p:cNvSpPr>
          <p:nvPr>
            <p:ph type="body" idx="1"/>
          </p:nvPr>
        </p:nvSpPr>
        <p:spPr>
          <a:xfrm>
            <a:off x="315913" y="1447799"/>
            <a:ext cx="8440737" cy="5273675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endParaRPr lang="en-GB" altLang="ja-JP" sz="1700" dirty="0" smtClean="0">
              <a:latin typeface="Verdana" panose="020B0604030504040204" pitchFamily="34" charset="0"/>
            </a:endParaRPr>
          </a:p>
          <a:p>
            <a:pPr eaLnBrk="1" hangingPunct="1">
              <a:lnSpc>
                <a:spcPct val="70000"/>
              </a:lnSpc>
            </a:pPr>
            <a:r>
              <a:rPr lang="en-GB" altLang="ja-JP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MPC is important to predict households’ responses to:</a:t>
            </a:r>
          </a:p>
          <a:p>
            <a:pPr eaLnBrk="1" hangingPunct="1">
              <a:lnSpc>
                <a:spcPct val="70000"/>
              </a:lnSpc>
            </a:pPr>
            <a:endParaRPr lang="en-GB" altLang="ja-JP" sz="2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GB" altLang="ja-JP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- tax refunds;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GB" altLang="ja-JP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- redistributive policies;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GB" altLang="ja-JP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- monetary policy (interest rates, “helicopter money”)</a:t>
            </a:r>
          </a:p>
          <a:p>
            <a:pPr eaLnBrk="1" hangingPunct="1">
              <a:lnSpc>
                <a:spcPct val="70000"/>
              </a:lnSpc>
            </a:pPr>
            <a:endParaRPr lang="en-GB" altLang="ja-JP" sz="2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70000"/>
              </a:lnSpc>
            </a:pPr>
            <a:r>
              <a:rPr lang="it-IT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 single MPC.</a:t>
            </a:r>
          </a:p>
          <a:p>
            <a:pPr eaLnBrk="1" hangingPunct="1">
              <a:lnSpc>
                <a:spcPct val="70000"/>
              </a:lnSpc>
            </a:pPr>
            <a:endParaRPr lang="it-IT" altLang="en-US" sz="2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70000"/>
              </a:lnSpc>
            </a:pPr>
            <a:r>
              <a:rPr lang="it-IT" alt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Important</a:t>
            </a:r>
            <a:r>
              <a:rPr lang="it-IT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to </a:t>
            </a:r>
            <a:r>
              <a:rPr lang="it-IT" alt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identify</a:t>
            </a:r>
            <a:r>
              <a:rPr lang="it-IT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nature of </a:t>
            </a:r>
            <a:r>
              <a:rPr lang="it-IT" alt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income</a:t>
            </a:r>
            <a:r>
              <a:rPr lang="it-IT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shock: 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it-IT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- </a:t>
            </a:r>
            <a:r>
              <a:rPr lang="it-IT" alt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structural</a:t>
            </a:r>
            <a:r>
              <a:rPr lang="it-IT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models</a:t>
            </a:r>
            <a:endParaRPr lang="it-IT" altLang="en-US" sz="2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it-IT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- quasi-</a:t>
            </a:r>
            <a:r>
              <a:rPr lang="it-IT" alt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natural</a:t>
            </a:r>
            <a:r>
              <a:rPr lang="it-IT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experiments</a:t>
            </a:r>
            <a:endParaRPr lang="it-IT" altLang="en-US" sz="2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it-IT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- </a:t>
            </a:r>
            <a:r>
              <a:rPr lang="it-IT" alt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direct</a:t>
            </a:r>
            <a:r>
              <a:rPr lang="it-IT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survey</a:t>
            </a:r>
            <a:r>
              <a:rPr lang="it-IT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questions</a:t>
            </a:r>
            <a:r>
              <a:rPr lang="it-IT" alt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eaLnBrk="1" hangingPunct="1">
              <a:lnSpc>
                <a:spcPct val="70000"/>
              </a:lnSpc>
            </a:pPr>
            <a:endParaRPr lang="it-IT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70000"/>
              </a:lnSpc>
            </a:pPr>
            <a:endParaRPr lang="it-IT" altLang="en-US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8611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45E2592-395D-4AFC-BB4A-E9BBA5DA47E3}" type="slidenum">
              <a:rPr lang="en-US" altLang="en-US">
                <a:solidFill>
                  <a:srgbClr val="B4B1A0"/>
                </a:solidFill>
                <a:latin typeface="Gill Sans MT" panose="020B0502020104020203" pitchFamily="34" charset="0"/>
              </a:rPr>
              <a:pPr/>
              <a:t>41</a:t>
            </a:fld>
            <a:endParaRPr lang="en-US" altLang="en-US">
              <a:solidFill>
                <a:srgbClr val="B4B1A0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/>
          </p:cNvSpPr>
          <p:nvPr>
            <p:ph type="title"/>
          </p:nvPr>
        </p:nvSpPr>
        <p:spPr>
          <a:xfrm>
            <a:off x="668338" y="152400"/>
            <a:ext cx="7499350" cy="1143000"/>
          </a:xfrm>
        </p:spPr>
        <p:txBody>
          <a:bodyPr/>
          <a:lstStyle/>
          <a:p>
            <a:pPr algn="ctr" eaLnBrk="1" hangingPunct="1"/>
            <a:r>
              <a:rPr lang="it-IT" altLang="en-US" sz="3300" smtClean="0"/>
              <a:t>Summary</a:t>
            </a:r>
          </a:p>
        </p:txBody>
      </p:sp>
      <p:sp>
        <p:nvSpPr>
          <p:cNvPr id="69634" name="Rectangle 3"/>
          <p:cNvSpPr>
            <a:spLocks noGrp="1"/>
          </p:cNvSpPr>
          <p:nvPr>
            <p:ph type="body" idx="1"/>
          </p:nvPr>
        </p:nvSpPr>
        <p:spPr>
          <a:xfrm>
            <a:off x="263525" y="1143000"/>
            <a:ext cx="8074025" cy="5340350"/>
          </a:xfrm>
        </p:spPr>
        <p:txBody>
          <a:bodyPr/>
          <a:lstStyle/>
          <a:p>
            <a:pPr eaLnBrk="1" hangingPunct="1">
              <a:lnSpc>
                <a:spcPct val="60000"/>
              </a:lnSpc>
            </a:pPr>
            <a:endParaRPr lang="it-IT" altLang="en-US" sz="500" dirty="0" smtClean="0">
              <a:latin typeface="Verdana" panose="020B0604030504040204" pitchFamily="34" charset="0"/>
            </a:endParaRPr>
          </a:p>
          <a:p>
            <a:pPr eaLnBrk="1" hangingPunct="1">
              <a:lnSpc>
                <a:spcPct val="60000"/>
              </a:lnSpc>
            </a:pPr>
            <a:endParaRPr lang="it-IT" altLang="en-US" sz="1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Transitory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shocks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tend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to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have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 large impact on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consumption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15-25%. </a:t>
            </a:r>
          </a:p>
          <a:p>
            <a:pPr eaLnBrk="1" hangingPunct="1">
              <a:lnSpc>
                <a:spcPct val="80000"/>
              </a:lnSpc>
            </a:pPr>
            <a:endParaRPr lang="it-IT" altLang="en-US" sz="1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But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considerably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less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than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one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for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one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This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the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main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reason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why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consumption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inequality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less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than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income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inequality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Response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larger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for negative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income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shocks, and for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relatively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small</a:t>
            </a:r>
            <a:r>
              <a:rPr lang="en-US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positive shocks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endParaRPr lang="it-IT" altLang="en-US" sz="1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MPC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larger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for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low-income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people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Implications</a:t>
            </a:r>
            <a:r>
              <a:rPr lang="it-IT" altLang="en-US" sz="1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Fiscal and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monetary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policies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have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heterogenous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consumption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effects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endParaRPr lang="it-IT" altLang="en-US" sz="1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Research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with new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consumption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data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finds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that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consumption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inequality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tracks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more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closely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income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inequality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This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opens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avenues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for future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research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</a:p>
          <a:p>
            <a:pPr eaLnBrk="1" hangingPunct="1">
              <a:lnSpc>
                <a:spcPct val="80000"/>
              </a:lnSpc>
            </a:pPr>
            <a:endParaRPr lang="it-IT" altLang="en-US" sz="1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Most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income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shocks are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permanent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or</a:t>
            </a:r>
          </a:p>
          <a:p>
            <a:pPr eaLnBrk="1" hangingPunct="1">
              <a:lnSpc>
                <a:spcPct val="80000"/>
              </a:lnSpc>
            </a:pP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Households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are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unable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to buffer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income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shocks, or</a:t>
            </a:r>
          </a:p>
          <a:p>
            <a:pPr eaLnBrk="1" hangingPunct="1">
              <a:lnSpc>
                <a:spcPct val="80000"/>
              </a:lnSpc>
            </a:pP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need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better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income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and </a:t>
            </a:r>
            <a:r>
              <a:rPr lang="it-IT" altLang="en-US" sz="1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consumption</a:t>
            </a:r>
            <a:r>
              <a:rPr lang="it-IT" altLang="en-US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data.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it-IT" altLang="en-US" sz="1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endParaRPr lang="it-IT" altLang="en-US" sz="1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60000"/>
              </a:lnSpc>
            </a:pPr>
            <a:endParaRPr lang="it-IT" alt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9635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7F75610-F78B-44D2-864C-8DBD53B318FF}" type="slidenum">
              <a:rPr lang="en-US" altLang="en-US">
                <a:solidFill>
                  <a:srgbClr val="B4B1A0"/>
                </a:solidFill>
                <a:latin typeface="Gill Sans MT" panose="020B0502020104020203" pitchFamily="34" charset="0"/>
              </a:rPr>
              <a:pPr/>
              <a:t>42</a:t>
            </a:fld>
            <a:endParaRPr lang="en-US" altLang="en-US">
              <a:solidFill>
                <a:srgbClr val="B4B1A0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Conclusions</a:t>
            </a:r>
          </a:p>
        </p:txBody>
      </p:sp>
      <p:sp>
        <p:nvSpPr>
          <p:cNvPr id="716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 those of you who did not </a:t>
            </a:r>
            <a:r>
              <a:rPr lang="en-US" altLang="en-US" smtClean="0">
                <a:solidFill>
                  <a:schemeClr val="bg1"/>
                </a:solidFill>
              </a:rPr>
              <a:t>oooooooooooooooo </a:t>
            </a:r>
            <a:r>
              <a:rPr lang="en-US" altLang="en-US" smtClean="0"/>
              <a:t>have enough…</a:t>
            </a:r>
          </a:p>
          <a:p>
            <a:pPr eaLnBrk="1" hangingPunct="1"/>
            <a:endParaRPr lang="en-US" altLang="en-US" smtClean="0"/>
          </a:p>
        </p:txBody>
      </p:sp>
      <p:pic>
        <p:nvPicPr>
          <p:cNvPr id="7168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038" y="1309688"/>
            <a:ext cx="3509962" cy="529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0025368-6FB0-485D-B385-399083CAAC13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43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en-US" sz="2800" smtClean="0"/>
              <a:t>Consumption and income inequality in the US , CEX data (Heathcote, Perri and Violante)</a:t>
            </a:r>
            <a:endParaRPr lang="en-US" altLang="en-US" sz="280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it-IT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6F041A5-9A8B-4996-9B13-0ED432774EAE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5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21508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730375"/>
            <a:ext cx="7478713" cy="512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en-US" sz="2400" smtClean="0"/>
              <a:t>Income and consumption inequality in Germany, GSOEP data, (</a:t>
            </a:r>
            <a:r>
              <a:rPr lang="en-US" altLang="en-US" sz="2400" smtClean="0"/>
              <a:t>Fuchs-Schündeln, Krueger, Sommer)</a:t>
            </a:r>
          </a:p>
        </p:txBody>
      </p:sp>
      <p:pic>
        <p:nvPicPr>
          <p:cNvPr id="19458" name="Segnaposto contenut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" y="1481138"/>
            <a:ext cx="7540625" cy="5032375"/>
          </a:xfrm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77F06DC-A943-4F4B-ADBC-89F63A84E391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6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en-US" sz="4000" dirty="0" err="1" smtClean="0"/>
              <a:t>Evidence</a:t>
            </a:r>
            <a:r>
              <a:rPr lang="it-IT" altLang="en-US" sz="4000" dirty="0" smtClean="0"/>
              <a:t> on </a:t>
            </a:r>
            <a:r>
              <a:rPr lang="it-IT" altLang="en-US" sz="4000" dirty="0" err="1" smtClean="0"/>
              <a:t>consumption</a:t>
            </a:r>
            <a:r>
              <a:rPr lang="it-IT" altLang="en-US" sz="4000" dirty="0" smtClean="0"/>
              <a:t> and </a:t>
            </a:r>
            <a:r>
              <a:rPr lang="it-IT" altLang="en-US" sz="4000" dirty="0" err="1" smtClean="0"/>
              <a:t>income</a:t>
            </a:r>
            <a:r>
              <a:rPr lang="it-IT" altLang="en-US" sz="4000" dirty="0" smtClean="0"/>
              <a:t> </a:t>
            </a:r>
            <a:r>
              <a:rPr lang="it-IT" altLang="en-US" sz="4000" dirty="0" err="1" smtClean="0"/>
              <a:t>inequality</a:t>
            </a:r>
            <a:endParaRPr lang="en-US" altLang="en-US" sz="4000" dirty="0" smtClean="0"/>
          </a:p>
        </p:txBody>
      </p:sp>
      <p:sp>
        <p:nvSpPr>
          <p:cNvPr id="22530" name="Segnaposto contenuto 2"/>
          <p:cNvSpPr>
            <a:spLocks noGrp="1"/>
          </p:cNvSpPr>
          <p:nvPr>
            <p:ph idx="1"/>
          </p:nvPr>
        </p:nvSpPr>
        <p:spPr>
          <a:xfrm>
            <a:off x="170121" y="1825625"/>
            <a:ext cx="8729404" cy="4351338"/>
          </a:xfrm>
        </p:spPr>
        <p:txBody>
          <a:bodyPr/>
          <a:lstStyle/>
          <a:p>
            <a:pPr eaLnBrk="1" hangingPunct="1"/>
            <a:r>
              <a:rPr lang="it-IT" altLang="en-US" dirty="0" err="1" smtClean="0"/>
              <a:t>Income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inequality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tends</a:t>
            </a:r>
            <a:r>
              <a:rPr lang="it-IT" altLang="en-US" dirty="0" smtClean="0"/>
              <a:t> to dominate </a:t>
            </a:r>
            <a:r>
              <a:rPr lang="it-IT" altLang="en-US" dirty="0" err="1" smtClean="0"/>
              <a:t>consumption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inequality</a:t>
            </a:r>
            <a:r>
              <a:rPr lang="it-IT" altLang="en-US" dirty="0" smtClean="0"/>
              <a:t>.</a:t>
            </a:r>
          </a:p>
          <a:p>
            <a:pPr eaLnBrk="1" hangingPunct="1"/>
            <a:endParaRPr lang="it-IT" altLang="en-US" dirty="0" smtClean="0"/>
          </a:p>
          <a:p>
            <a:pPr eaLnBrk="1" hangingPunct="1"/>
            <a:r>
              <a:rPr lang="it-IT" altLang="en-US" dirty="0" err="1" smtClean="0"/>
              <a:t>Various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measures</a:t>
            </a:r>
            <a:r>
              <a:rPr lang="it-IT" altLang="en-US" dirty="0" smtClean="0"/>
              <a:t>: </a:t>
            </a:r>
            <a:r>
              <a:rPr lang="it-IT" altLang="en-US" dirty="0" err="1" smtClean="0"/>
              <a:t>variance</a:t>
            </a:r>
            <a:r>
              <a:rPr lang="it-IT" altLang="en-US" dirty="0" smtClean="0"/>
              <a:t>, </a:t>
            </a:r>
            <a:r>
              <a:rPr lang="it-IT" altLang="en-US" dirty="0" err="1" smtClean="0"/>
              <a:t>Gini</a:t>
            </a:r>
            <a:r>
              <a:rPr lang="it-IT" altLang="en-US" dirty="0" smtClean="0"/>
              <a:t>, </a:t>
            </a:r>
            <a:r>
              <a:rPr lang="it-IT" altLang="en-US" dirty="0" err="1" smtClean="0"/>
              <a:t>inequality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at</a:t>
            </a:r>
            <a:r>
              <a:rPr lang="it-IT" altLang="en-US" dirty="0" smtClean="0"/>
              <a:t> the top.</a:t>
            </a:r>
          </a:p>
          <a:p>
            <a:pPr eaLnBrk="1" hangingPunct="1"/>
            <a:endParaRPr lang="it-IT" altLang="en-US" dirty="0" smtClean="0"/>
          </a:p>
          <a:p>
            <a:pPr eaLnBrk="1" hangingPunct="1"/>
            <a:r>
              <a:rPr lang="it-IT" altLang="en-US" dirty="0" err="1" smtClean="0"/>
              <a:t>Increase</a:t>
            </a:r>
            <a:r>
              <a:rPr lang="it-IT" altLang="en-US" dirty="0" smtClean="0"/>
              <a:t> in </a:t>
            </a:r>
            <a:r>
              <a:rPr lang="it-IT" altLang="en-US" dirty="0" err="1" smtClean="0"/>
              <a:t>both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income</a:t>
            </a:r>
            <a:r>
              <a:rPr lang="it-IT" altLang="en-US" dirty="0" smtClean="0"/>
              <a:t> and </a:t>
            </a:r>
            <a:r>
              <a:rPr lang="it-IT" altLang="en-US" dirty="0" err="1" smtClean="0"/>
              <a:t>consumption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inequality</a:t>
            </a:r>
            <a:r>
              <a:rPr lang="it-IT" altLang="en-US" dirty="0" smtClean="0"/>
              <a:t>, </a:t>
            </a:r>
            <a:r>
              <a:rPr lang="it-IT" altLang="en-US" dirty="0" err="1" smtClean="0"/>
              <a:t>but</a:t>
            </a:r>
            <a:r>
              <a:rPr lang="it-IT" altLang="en-US" dirty="0" smtClean="0"/>
              <a:t> more for </a:t>
            </a:r>
            <a:r>
              <a:rPr lang="it-IT" altLang="en-US" dirty="0" err="1" smtClean="0"/>
              <a:t>income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inequality</a:t>
            </a:r>
            <a:r>
              <a:rPr lang="it-IT" altLang="en-US" dirty="0" smtClean="0"/>
              <a:t>.</a:t>
            </a:r>
          </a:p>
          <a:p>
            <a:pPr eaLnBrk="1" hangingPunct="1"/>
            <a:endParaRPr lang="it-IT" altLang="en-US" dirty="0"/>
          </a:p>
          <a:p>
            <a:pPr eaLnBrk="1" hangingPunct="1"/>
            <a:r>
              <a:rPr lang="it-IT" altLang="en-US" dirty="0" err="1" smtClean="0"/>
              <a:t>Considerable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differences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across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countries</a:t>
            </a:r>
            <a:r>
              <a:rPr lang="it-IT" altLang="en-US" dirty="0" smtClean="0"/>
              <a:t>.</a:t>
            </a:r>
          </a:p>
          <a:p>
            <a:pPr eaLnBrk="1" hangingPunct="1"/>
            <a:endParaRPr lang="it-IT" altLang="en-US" dirty="0" smtClean="0"/>
          </a:p>
          <a:p>
            <a:pPr eaLnBrk="1" hangingPunct="1"/>
            <a:endParaRPr lang="it-IT" altLang="en-US" dirty="0" smtClean="0"/>
          </a:p>
          <a:p>
            <a:pPr eaLnBrk="1" hangingPunct="1"/>
            <a:endParaRPr lang="it-IT" altLang="en-US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447AA53-8AB1-4C9F-9E82-C955211DEEA3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7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8826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err="1" smtClean="0"/>
              <a:t>Outline</a:t>
            </a:r>
            <a:endParaRPr lang="en-US" dirty="0"/>
          </a:p>
        </p:txBody>
      </p:sp>
      <p:sp>
        <p:nvSpPr>
          <p:cNvPr id="23554" name="Sottotitolo 2"/>
          <p:cNvSpPr>
            <a:spLocks noGrp="1"/>
          </p:cNvSpPr>
          <p:nvPr>
            <p:ph type="subTitle" idx="1"/>
          </p:nvPr>
        </p:nvSpPr>
        <p:spPr>
          <a:xfrm>
            <a:off x="698500" y="1654175"/>
            <a:ext cx="7302500" cy="43957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it-IT" altLang="en-US" sz="1700" dirty="0" smtClean="0"/>
          </a:p>
          <a:p>
            <a:pPr eaLnBrk="1" hangingPunct="1">
              <a:lnSpc>
                <a:spcPct val="80000"/>
              </a:lnSpc>
            </a:pPr>
            <a:endParaRPr lang="it-IT" altLang="en-US" sz="1700" dirty="0" smtClean="0"/>
          </a:p>
          <a:p>
            <a:pPr eaLnBrk="1" hangingPunct="1">
              <a:lnSpc>
                <a:spcPct val="80000"/>
              </a:lnSpc>
            </a:pPr>
            <a:endParaRPr lang="it-IT" altLang="en-US" dirty="0" smtClean="0"/>
          </a:p>
          <a:p>
            <a:pPr algn="l" eaLnBrk="1" hangingPunct="1">
              <a:lnSpc>
                <a:spcPct val="80000"/>
              </a:lnSpc>
            </a:pPr>
            <a:r>
              <a:rPr lang="it-IT" altLang="en-US" dirty="0" smtClean="0"/>
              <a:t>1. </a:t>
            </a:r>
            <a:r>
              <a:rPr lang="it-IT" altLang="en-US" dirty="0" err="1" smtClean="0"/>
              <a:t>Income</a:t>
            </a:r>
            <a:r>
              <a:rPr lang="it-IT" altLang="en-US" dirty="0" smtClean="0"/>
              <a:t> or </a:t>
            </a:r>
            <a:r>
              <a:rPr lang="it-IT" altLang="en-US" dirty="0" err="1" smtClean="0"/>
              <a:t>consumption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inequality</a:t>
            </a:r>
            <a:r>
              <a:rPr lang="it-IT" altLang="en-US" dirty="0" smtClean="0"/>
              <a:t>?</a:t>
            </a:r>
          </a:p>
          <a:p>
            <a:pPr algn="l" eaLnBrk="1" hangingPunct="1">
              <a:lnSpc>
                <a:spcPct val="80000"/>
              </a:lnSpc>
            </a:pPr>
            <a:endParaRPr lang="it-IT" altLang="en-US" dirty="0" smtClean="0"/>
          </a:p>
          <a:p>
            <a:pPr algn="l" eaLnBrk="1" hangingPunct="1">
              <a:lnSpc>
                <a:spcPct val="80000"/>
              </a:lnSpc>
            </a:pPr>
            <a:r>
              <a:rPr lang="it-IT" altLang="en-US" b="1" dirty="0" smtClean="0">
                <a:solidFill>
                  <a:srgbClr val="FF0000"/>
                </a:solidFill>
              </a:rPr>
              <a:t>2. The link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between</a:t>
            </a:r>
            <a:r>
              <a:rPr lang="it-IT" altLang="en-US" b="1" dirty="0" smtClean="0">
                <a:solidFill>
                  <a:srgbClr val="FF0000"/>
                </a:solidFill>
              </a:rPr>
              <a:t>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income</a:t>
            </a:r>
            <a:r>
              <a:rPr lang="it-IT" altLang="en-US" b="1" dirty="0" smtClean="0">
                <a:solidFill>
                  <a:srgbClr val="FF0000"/>
                </a:solidFill>
              </a:rPr>
              <a:t> and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consumption</a:t>
            </a:r>
            <a:r>
              <a:rPr lang="it-IT" altLang="en-US" b="1" dirty="0" smtClean="0">
                <a:solidFill>
                  <a:srgbClr val="FF0000"/>
                </a:solidFill>
              </a:rPr>
              <a:t> </a:t>
            </a:r>
            <a:r>
              <a:rPr lang="it-IT" altLang="en-US" b="1" dirty="0" err="1" smtClean="0">
                <a:solidFill>
                  <a:srgbClr val="FF0000"/>
                </a:solidFill>
              </a:rPr>
              <a:t>inequality</a:t>
            </a:r>
            <a:endParaRPr lang="it-IT" altLang="en-US" b="1" dirty="0" smtClean="0">
              <a:solidFill>
                <a:srgbClr val="FF0000"/>
              </a:solidFill>
            </a:endParaRPr>
          </a:p>
          <a:p>
            <a:pPr algn="l" eaLnBrk="1" hangingPunct="1">
              <a:lnSpc>
                <a:spcPct val="80000"/>
              </a:lnSpc>
            </a:pPr>
            <a:endParaRPr lang="it-IT" altLang="en-US" dirty="0" smtClean="0"/>
          </a:p>
          <a:p>
            <a:pPr algn="l" eaLnBrk="1" hangingPunct="1">
              <a:lnSpc>
                <a:spcPct val="80000"/>
              </a:lnSpc>
            </a:pPr>
            <a:r>
              <a:rPr lang="it-IT" altLang="en-US" dirty="0" smtClean="0"/>
              <a:t>3. </a:t>
            </a:r>
            <a:r>
              <a:rPr lang="it-IT" altLang="en-US" dirty="0" err="1" smtClean="0"/>
              <a:t>Economic</a:t>
            </a:r>
            <a:r>
              <a:rPr lang="it-IT" altLang="en-US" dirty="0" smtClean="0"/>
              <a:t> shocks and the </a:t>
            </a:r>
            <a:r>
              <a:rPr lang="it-IT" altLang="en-US" dirty="0" err="1" smtClean="0"/>
              <a:t>marginal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propensity</a:t>
            </a:r>
            <a:r>
              <a:rPr lang="it-IT" altLang="en-US" dirty="0" smtClean="0"/>
              <a:t> to </a:t>
            </a:r>
            <a:r>
              <a:rPr lang="it-IT" altLang="en-US" dirty="0" err="1" smtClean="0"/>
              <a:t>consume</a:t>
            </a:r>
            <a:r>
              <a:rPr lang="it-IT" altLang="en-US" dirty="0" smtClean="0"/>
              <a:t> (MPC)</a:t>
            </a:r>
          </a:p>
          <a:p>
            <a:pPr algn="l" eaLnBrk="1" hangingPunct="1">
              <a:lnSpc>
                <a:spcPct val="80000"/>
              </a:lnSpc>
            </a:pPr>
            <a:endParaRPr lang="it-IT" altLang="en-US" dirty="0" smtClean="0"/>
          </a:p>
          <a:p>
            <a:pPr algn="l" eaLnBrk="1" hangingPunct="1">
              <a:lnSpc>
                <a:spcPct val="80000"/>
              </a:lnSpc>
            </a:pPr>
            <a:r>
              <a:rPr lang="it-IT" altLang="en-US" dirty="0" smtClean="0"/>
              <a:t>4. </a:t>
            </a:r>
            <a:r>
              <a:rPr lang="it-IT" altLang="en-US" dirty="0" err="1"/>
              <a:t>Measurement</a:t>
            </a:r>
            <a:r>
              <a:rPr lang="it-IT" altLang="en-US" dirty="0"/>
              <a:t> </a:t>
            </a:r>
            <a:r>
              <a:rPr lang="it-IT" altLang="en-US" dirty="0" err="1"/>
              <a:t>problems</a:t>
            </a:r>
            <a:r>
              <a:rPr lang="it-IT" altLang="en-US" dirty="0"/>
              <a:t>, </a:t>
            </a:r>
            <a:r>
              <a:rPr lang="it-IT" altLang="en-US" dirty="0" err="1"/>
              <a:t>consumption</a:t>
            </a:r>
            <a:r>
              <a:rPr lang="it-IT" altLang="en-US" dirty="0"/>
              <a:t> </a:t>
            </a:r>
            <a:r>
              <a:rPr lang="it-IT" altLang="en-US" dirty="0" err="1"/>
              <a:t>components</a:t>
            </a:r>
            <a:r>
              <a:rPr lang="it-IT" altLang="en-US" dirty="0"/>
              <a:t> </a:t>
            </a:r>
            <a:endParaRPr lang="it-IT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230188" y="0"/>
            <a:ext cx="8913812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Why do economic resources change?</a:t>
            </a:r>
          </a:p>
        </p:txBody>
      </p:sp>
      <p:sp>
        <p:nvSpPr>
          <p:cNvPr id="135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3340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Income, wealth and consumption are subject </a:t>
            </a:r>
            <a:r>
              <a:rPr lang="en-US" sz="2600" dirty="0"/>
              <a:t>to considerable </a:t>
            </a:r>
            <a:r>
              <a:rPr lang="en-US" sz="2600" dirty="0" smtClean="0"/>
              <a:t>variation from one </a:t>
            </a:r>
            <a:r>
              <a:rPr lang="en-US" sz="2600" dirty="0"/>
              <a:t>year to the </a:t>
            </a:r>
            <a:r>
              <a:rPr lang="en-US" sz="2600" dirty="0" smtClean="0"/>
              <a:t>next.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600" dirty="0"/>
              <a:t>What are the sources of </a:t>
            </a:r>
            <a:r>
              <a:rPr lang="en-US" sz="2600" dirty="0" smtClean="0"/>
              <a:t>these changes?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/>
              <a:t>Labor market risks:</a:t>
            </a:r>
          </a:p>
          <a:p>
            <a:pPr lvl="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1900" dirty="0" smtClean="0"/>
              <a:t>Unemployment</a:t>
            </a:r>
          </a:p>
          <a:p>
            <a:pPr lvl="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1900" dirty="0" smtClean="0"/>
              <a:t>Productivity (health, demographics, etc.) </a:t>
            </a:r>
          </a:p>
          <a:p>
            <a:pPr lvl="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1900" dirty="0" smtClean="0"/>
              <a:t>Skill prices -&gt; Technology, international trade, etc.</a:t>
            </a:r>
          </a:p>
          <a:p>
            <a:pPr lvl="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1900" dirty="0" smtClean="0"/>
              <a:t>Firm-related shocks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300" dirty="0" smtClean="0"/>
              <a:t>Asset markets risk:</a:t>
            </a:r>
          </a:p>
          <a:p>
            <a:pPr lvl="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1900" dirty="0"/>
              <a:t>Inflation</a:t>
            </a:r>
          </a:p>
          <a:p>
            <a:pPr lvl="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1900" dirty="0" smtClean="0"/>
              <a:t>Fluctuations in stock/bond market prices</a:t>
            </a:r>
          </a:p>
          <a:p>
            <a:pPr lvl="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1900" dirty="0" smtClean="0"/>
              <a:t>Fluctuations in (local) housing prices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300" dirty="0" smtClean="0"/>
              <a:t>Choices:</a:t>
            </a:r>
          </a:p>
          <a:p>
            <a:pPr lvl="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1900" dirty="0" smtClean="0"/>
              <a:t>Human capital accumulation</a:t>
            </a:r>
          </a:p>
          <a:p>
            <a:pPr lvl="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1900" dirty="0" smtClean="0"/>
              <a:t>Leaves, retirement</a:t>
            </a:r>
          </a:p>
          <a:p>
            <a:pPr lvl="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1900" dirty="0" smtClean="0"/>
              <a:t>Portfolio reallocation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704A7E-0616-4B62-B079-C587C59D90C8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9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2105</Words>
  <Application>Microsoft Office PowerPoint</Application>
  <PresentationFormat>On-screen Show (4:3)</PresentationFormat>
  <Paragraphs>431</Paragraphs>
  <Slides>43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5" baseType="lpstr">
      <vt:lpstr>ＭＳ Ｐゴシック</vt:lpstr>
      <vt:lpstr>Arial</vt:lpstr>
      <vt:lpstr>Arial Unicode MS</vt:lpstr>
      <vt:lpstr>Calibri</vt:lpstr>
      <vt:lpstr>Calibri Light</vt:lpstr>
      <vt:lpstr>Cambria Math</vt:lpstr>
      <vt:lpstr>Gill Sans MT</vt:lpstr>
      <vt:lpstr>Symbol</vt:lpstr>
      <vt:lpstr>Times New Roman</vt:lpstr>
      <vt:lpstr>Verdana</vt:lpstr>
      <vt:lpstr>Wingdings 2</vt:lpstr>
      <vt:lpstr>Office Theme</vt:lpstr>
      <vt:lpstr>Inequality and consumption </vt:lpstr>
      <vt:lpstr>Outline</vt:lpstr>
      <vt:lpstr>Income or consumption inequality?</vt:lpstr>
      <vt:lpstr>Income and consumption inequality in Italy, SHIW data (Jappelli and Pistaferri)</vt:lpstr>
      <vt:lpstr>Consumption and income inequality in the US , CEX data (Heathcote, Perri and Violante)</vt:lpstr>
      <vt:lpstr>Income and consumption inequality in Germany, GSOEP data, (Fuchs-Schündeln, Krueger, Sommer)</vt:lpstr>
      <vt:lpstr>Evidence on consumption and income inequality</vt:lpstr>
      <vt:lpstr>Outline</vt:lpstr>
      <vt:lpstr>Why do economic resources change?</vt:lpstr>
      <vt:lpstr>Income inequality</vt:lpstr>
      <vt:lpstr>From income to consumption inequality</vt:lpstr>
      <vt:lpstr>Why is consumption inequality lower than income inequality? </vt:lpstr>
      <vt:lpstr>How do people react to income shocks?</vt:lpstr>
      <vt:lpstr> Why should we care about the response of consumption to income shocks – the MPC? </vt:lpstr>
      <vt:lpstr>Why does the distinction between transitory and permanent shocks matter?</vt:lpstr>
      <vt:lpstr>Smoothing, precautionary saving and credit market imperfections</vt:lpstr>
      <vt:lpstr>A modern consumption function</vt:lpstr>
      <vt:lpstr>Asymmetric responses of consumption to income shocks</vt:lpstr>
      <vt:lpstr>Outline</vt:lpstr>
      <vt:lpstr>Reasons for MPC heterogeneity</vt:lpstr>
      <vt:lpstr>PowerPoint Presentation</vt:lpstr>
      <vt:lpstr>How to identify a shock in the data?</vt:lpstr>
      <vt:lpstr>Subjective expectations</vt:lpstr>
      <vt:lpstr>Italian data: MPC by cash on hand percentiles (Jappelli and Pistaferri, 2014, 2018)</vt:lpstr>
      <vt:lpstr>Effect of redistributive fiscal policy with heterogeneous MPC</vt:lpstr>
      <vt:lpstr>Dutch survey: positive and negative income shocks, small and large shocks</vt:lpstr>
      <vt:lpstr>Predictions with liquidity constraints and precautionary saving</vt:lpstr>
      <vt:lpstr>MPC distributions: non durable consumption</vt:lpstr>
      <vt:lpstr>MPC from various income shocks </vt:lpstr>
      <vt:lpstr>Summary of empirical literature</vt:lpstr>
      <vt:lpstr>Outline</vt:lpstr>
      <vt:lpstr>New data on consumption inequality</vt:lpstr>
      <vt:lpstr>The evidence on consumption and income inequality in the US (Attanasio and Pistaferri, 2016)</vt:lpstr>
      <vt:lpstr>Consumption data collection strategies</vt:lpstr>
      <vt:lpstr>Should new surveys use new data collection methods?</vt:lpstr>
      <vt:lpstr>Consumption components</vt:lpstr>
      <vt:lpstr>Durables ownership has increased over time, particularly for the poor</vt:lpstr>
      <vt:lpstr>International trade, prices and inequality</vt:lpstr>
      <vt:lpstr>Inequality of food spending </vt:lpstr>
      <vt:lpstr>Other types of risks that affect consumption inequality </vt:lpstr>
      <vt:lpstr>Summary</vt:lpstr>
      <vt:lpstr>Summary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Luigi Pistaferri</dc:creator>
  <cp:lastModifiedBy>Tiziana TAMBORRINI</cp:lastModifiedBy>
  <cp:revision>381</cp:revision>
  <cp:lastPrinted>2019-03-22T11:48:17Z</cp:lastPrinted>
  <dcterms:created xsi:type="dcterms:W3CDTF">2016-07-18T07:56:09Z</dcterms:created>
  <dcterms:modified xsi:type="dcterms:W3CDTF">2019-03-28T09:45:43Z</dcterms:modified>
</cp:coreProperties>
</file>