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2" r:id="rId10"/>
    <p:sldId id="263" r:id="rId11"/>
    <p:sldId id="264" r:id="rId12"/>
    <p:sldId id="265" r:id="rId13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5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DC5C6-07CF-4426-9165-F8275B88FB4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16876-A4A9-41C0-A742-4BA665AC8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51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DC5C6-07CF-4426-9165-F8275B88FB4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16876-A4A9-41C0-A742-4BA665AC8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058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DC5C6-07CF-4426-9165-F8275B88FB4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16876-A4A9-41C0-A742-4BA665AC8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376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DC5C6-07CF-4426-9165-F8275B88FB4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16876-A4A9-41C0-A742-4BA665AC8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0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DC5C6-07CF-4426-9165-F8275B88FB4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16876-A4A9-41C0-A742-4BA665AC8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791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DC5C6-07CF-4426-9165-F8275B88FB4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16876-A4A9-41C0-A742-4BA665AC8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99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DC5C6-07CF-4426-9165-F8275B88FB4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16876-A4A9-41C0-A742-4BA665AC8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4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DC5C6-07CF-4426-9165-F8275B88FB4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16876-A4A9-41C0-A742-4BA665AC8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6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DC5C6-07CF-4426-9165-F8275B88FB4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16876-A4A9-41C0-A742-4BA665AC8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50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DC5C6-07CF-4426-9165-F8275B88FB4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16876-A4A9-41C0-A742-4BA665AC8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74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DC5C6-07CF-4426-9165-F8275B88FB4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16876-A4A9-41C0-A742-4BA665AC8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93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DC5C6-07CF-4426-9165-F8275B88FB4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16876-A4A9-41C0-A742-4BA665AC8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203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327"/>
            <a:ext cx="9144000" cy="2290618"/>
          </a:xfrm>
        </p:spPr>
        <p:txBody>
          <a:bodyPr>
            <a:normAutofit fontScale="90000"/>
          </a:bodyPr>
          <a:lstStyle/>
          <a:p>
            <a:r>
              <a:rPr lang="fr-CH" b="1" dirty="0">
                <a:solidFill>
                  <a:schemeClr val="accent1">
                    <a:lumMod val="75000"/>
                  </a:schemeClr>
                </a:solidFill>
              </a:rPr>
              <a:t>La Grande Région et son futur </a:t>
            </a:r>
            <a:br>
              <a:rPr lang="fr-CH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CH" b="1" i="1" dirty="0">
                <a:solidFill>
                  <a:schemeClr val="accent1">
                    <a:lumMod val="75000"/>
                  </a:schemeClr>
                </a:solidFill>
              </a:rPr>
              <a:t>Vers un traité international pour la Grande Région?</a:t>
            </a:r>
            <a:endParaRPr lang="en-US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24845"/>
            <a:ext cx="9144000" cy="2917766"/>
          </a:xfrm>
        </p:spPr>
        <p:txBody>
          <a:bodyPr>
            <a:noAutofit/>
          </a:bodyPr>
          <a:lstStyle/>
          <a:p>
            <a:r>
              <a:rPr lang="fr-CH" sz="3200" b="1" dirty="0"/>
              <a:t>Franz Clément </a:t>
            </a:r>
          </a:p>
          <a:p>
            <a:r>
              <a:rPr lang="fr-CH" sz="3200" i="1" dirty="0"/>
              <a:t>Dr en sociologie</a:t>
            </a:r>
          </a:p>
          <a:p>
            <a:r>
              <a:rPr lang="fr-CH" sz="3200" dirty="0"/>
              <a:t>Luxembourg Institute of </a:t>
            </a:r>
            <a:r>
              <a:rPr lang="fr-CH" sz="3200" dirty="0" err="1"/>
              <a:t>Socio-Economic</a:t>
            </a:r>
            <a:r>
              <a:rPr lang="fr-CH" sz="3200" dirty="0"/>
              <a:t> </a:t>
            </a:r>
            <a:r>
              <a:rPr lang="fr-CH" sz="3200" dirty="0" err="1"/>
              <a:t>Research</a:t>
            </a:r>
            <a:endParaRPr lang="fr-CH" sz="3200" dirty="0"/>
          </a:p>
          <a:p>
            <a:r>
              <a:rPr lang="fr-CH" sz="3200" i="1" dirty="0">
                <a:solidFill>
                  <a:srgbClr val="00B050"/>
                </a:solidFill>
              </a:rPr>
              <a:t>Esch-sur-Alzette - Mardi 31 mars 2026</a:t>
            </a:r>
            <a:endParaRPr lang="en-US" sz="3200" i="1" dirty="0">
              <a:solidFill>
                <a:srgbClr val="00B050"/>
              </a:solidFill>
            </a:endParaRPr>
          </a:p>
        </p:txBody>
      </p:sp>
      <p:pic>
        <p:nvPicPr>
          <p:cNvPr id="7" name="Picture 6" descr="A logo with blue and red lines&#10;&#10;AI-generated content may be incorrect.">
            <a:extLst>
              <a:ext uri="{FF2B5EF4-FFF2-40B4-BE49-F238E27FC236}">
                <a16:creationId xmlns:a16="http://schemas.microsoft.com/office/drawing/2014/main" id="{08BC3745-28F1-251F-8F03-EB23C804D4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44" y="348343"/>
            <a:ext cx="1306286" cy="11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312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184255"/>
          </a:xfrm>
        </p:spPr>
        <p:txBody>
          <a:bodyPr>
            <a:noAutofit/>
          </a:bodyPr>
          <a:lstStyle/>
          <a:p>
            <a:r>
              <a:rPr lang="fr-CH" sz="8000" dirty="0">
                <a:solidFill>
                  <a:schemeClr val="accent1">
                    <a:lumMod val="75000"/>
                  </a:schemeClr>
                </a:solidFill>
              </a:rPr>
              <a:t>De la coopération à l’intégration politique</a:t>
            </a:r>
            <a:endParaRPr lang="en-US" sz="8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306618"/>
            <a:ext cx="9144000" cy="3288145"/>
          </a:xfrm>
        </p:spPr>
        <p:txBody>
          <a:bodyPr>
            <a:noAutofit/>
          </a:bodyPr>
          <a:lstStyle/>
          <a:p>
            <a:r>
              <a:rPr lang="fr-CH" sz="3200" b="1" dirty="0"/>
              <a:t>INCONVENIENTS</a:t>
            </a:r>
          </a:p>
          <a:p>
            <a:r>
              <a:rPr lang="fr-CH" sz="3200" dirty="0"/>
              <a:t>Longues discussions avant une </a:t>
            </a:r>
            <a:r>
              <a:rPr lang="fr-CH" sz="3200" u="sng" dirty="0"/>
              <a:t>mise en place effective</a:t>
            </a:r>
          </a:p>
          <a:p>
            <a:r>
              <a:rPr lang="fr-CH" sz="3200" i="1" dirty="0"/>
              <a:t>Devoir </a:t>
            </a:r>
            <a:r>
              <a:rPr lang="fr-CH" sz="3200" i="1" u="sng" dirty="0"/>
              <a:t>respecter</a:t>
            </a:r>
            <a:r>
              <a:rPr lang="fr-CH" sz="3200" i="1" dirty="0"/>
              <a:t> la hiérarchie des normes</a:t>
            </a:r>
          </a:p>
          <a:p>
            <a:r>
              <a:rPr lang="fr-CH" sz="3200" dirty="0"/>
              <a:t>Risque de </a:t>
            </a:r>
            <a:r>
              <a:rPr lang="fr-CH" sz="3200" u="sng" dirty="0"/>
              <a:t>revendications</a:t>
            </a:r>
            <a:r>
              <a:rPr lang="fr-CH" sz="3200" dirty="0"/>
              <a:t> pour la conclusion de traités similaires à d’autres endroits</a:t>
            </a:r>
          </a:p>
          <a:p>
            <a:r>
              <a:rPr lang="fr-CH" sz="3200" i="1" dirty="0"/>
              <a:t>Devoir </a:t>
            </a:r>
            <a:r>
              <a:rPr lang="fr-CH" sz="3200" i="1" u="sng" dirty="0"/>
              <a:t>reconsidérer</a:t>
            </a:r>
            <a:r>
              <a:rPr lang="fr-CH" sz="3200" i="1" dirty="0"/>
              <a:t> le territoire de la Grande Région</a:t>
            </a:r>
          </a:p>
          <a:p>
            <a:endParaRPr lang="fr-CH" sz="3200" dirty="0"/>
          </a:p>
        </p:txBody>
      </p:sp>
      <p:pic>
        <p:nvPicPr>
          <p:cNvPr id="6" name="Picture 5" descr="A logo with blue and red lines&#10;&#10;AI-generated content may be incorrect.">
            <a:extLst>
              <a:ext uri="{FF2B5EF4-FFF2-40B4-BE49-F238E27FC236}">
                <a16:creationId xmlns:a16="http://schemas.microsoft.com/office/drawing/2014/main" id="{25637D2F-6E18-9801-4E1B-9E74CD2D04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44" y="348343"/>
            <a:ext cx="1306286" cy="11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582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42258"/>
            <a:ext cx="9144000" cy="2122714"/>
          </a:xfrm>
        </p:spPr>
        <p:txBody>
          <a:bodyPr>
            <a:noAutofit/>
          </a:bodyPr>
          <a:lstStyle/>
          <a:p>
            <a:r>
              <a:rPr lang="fr-CH" sz="8000" dirty="0">
                <a:solidFill>
                  <a:schemeClr val="accent1">
                    <a:lumMod val="75000"/>
                  </a:schemeClr>
                </a:solidFill>
              </a:rPr>
              <a:t>De la coopération à l’intégration politique</a:t>
            </a:r>
            <a:endParaRPr lang="en-US" sz="8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645229"/>
            <a:ext cx="9144000" cy="4212771"/>
          </a:xfrm>
        </p:spPr>
        <p:txBody>
          <a:bodyPr>
            <a:noAutofit/>
          </a:bodyPr>
          <a:lstStyle/>
          <a:p>
            <a:r>
              <a:rPr lang="fr-CH" sz="3200" b="1" dirty="0"/>
              <a:t>PRENDRE CONSCIENCE</a:t>
            </a:r>
          </a:p>
          <a:p>
            <a:r>
              <a:rPr lang="fr-CH" sz="3200" dirty="0"/>
              <a:t>Le  Grand-Duché est indispensable à la </a:t>
            </a:r>
          </a:p>
          <a:p>
            <a:r>
              <a:rPr lang="fr-CH" sz="3200" dirty="0"/>
              <a:t>Grande Région: sa compétitivité et son attractivité  doivent être maintenues</a:t>
            </a:r>
          </a:p>
          <a:p>
            <a:r>
              <a:rPr lang="fr-CH" sz="3200" i="1" dirty="0"/>
              <a:t>Institution d’un fonds de </a:t>
            </a:r>
            <a:r>
              <a:rPr lang="fr-CH" sz="3200" i="1" dirty="0" err="1"/>
              <a:t>codéveloppement</a:t>
            </a:r>
            <a:endParaRPr lang="fr-CH" sz="3200" i="1" dirty="0"/>
          </a:p>
          <a:p>
            <a:r>
              <a:rPr lang="fr-CH" sz="3200" dirty="0"/>
              <a:t>Des institutions ayant le pouvoir de prendre des décisions pour toutes les entités de la Grande Région</a:t>
            </a:r>
          </a:p>
          <a:p>
            <a:r>
              <a:rPr lang="fr-CH" sz="3200" i="1" dirty="0"/>
              <a:t>Un cas unique dans l’Union européenne</a:t>
            </a:r>
          </a:p>
        </p:txBody>
      </p:sp>
      <p:pic>
        <p:nvPicPr>
          <p:cNvPr id="6" name="Picture 5" descr="A logo with blue and red lines&#10;&#10;AI-generated content may be incorrect.">
            <a:extLst>
              <a:ext uri="{FF2B5EF4-FFF2-40B4-BE49-F238E27FC236}">
                <a16:creationId xmlns:a16="http://schemas.microsoft.com/office/drawing/2014/main" id="{3A8FCDC9-4D5D-C690-FE8A-AC7B528563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44" y="348343"/>
            <a:ext cx="1306286" cy="11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521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1288328"/>
          </a:xfrm>
        </p:spPr>
        <p:txBody>
          <a:bodyPr>
            <a:noAutofit/>
          </a:bodyPr>
          <a:lstStyle/>
          <a:p>
            <a:r>
              <a:rPr lang="fr-CH" sz="8000" dirty="0">
                <a:solidFill>
                  <a:schemeClr val="accent1">
                    <a:lumMod val="75000"/>
                  </a:schemeClr>
                </a:solidFill>
              </a:rPr>
              <a:t>En conclusion</a:t>
            </a:r>
            <a:endParaRPr lang="en-US" sz="8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86182"/>
            <a:ext cx="9144000" cy="4008581"/>
          </a:xfrm>
        </p:spPr>
        <p:txBody>
          <a:bodyPr>
            <a:normAutofit fontScale="62500" lnSpcReduction="20000"/>
          </a:bodyPr>
          <a:lstStyle/>
          <a:p>
            <a:endParaRPr lang="fr-CH" sz="4800" dirty="0"/>
          </a:p>
          <a:p>
            <a:r>
              <a:rPr lang="fr-CH" sz="5100" dirty="0"/>
              <a:t>Attractivité à maintenir et consolider</a:t>
            </a:r>
          </a:p>
          <a:p>
            <a:r>
              <a:rPr lang="fr-CH" sz="5100" i="1" dirty="0"/>
              <a:t>Multilatéralisme et changement de gouvernance</a:t>
            </a:r>
          </a:p>
          <a:p>
            <a:r>
              <a:rPr lang="fr-CH" sz="5100" dirty="0"/>
              <a:t>Passer solidairement de la coopération à </a:t>
            </a:r>
          </a:p>
          <a:p>
            <a:r>
              <a:rPr lang="fr-CH" sz="5100" dirty="0"/>
              <a:t>l’intégration politique</a:t>
            </a:r>
          </a:p>
          <a:p>
            <a:r>
              <a:rPr lang="fr-CH" sz="5100" i="1" dirty="0"/>
              <a:t>Subsidiarité</a:t>
            </a:r>
          </a:p>
          <a:p>
            <a:r>
              <a:rPr lang="fr-CH" sz="5100" dirty="0"/>
              <a:t>Se remettre tous ensemble une bonne fois </a:t>
            </a:r>
          </a:p>
          <a:p>
            <a:r>
              <a:rPr lang="fr-CH" sz="5100" dirty="0"/>
              <a:t>autour de la table</a:t>
            </a:r>
          </a:p>
        </p:txBody>
      </p:sp>
      <p:pic>
        <p:nvPicPr>
          <p:cNvPr id="6" name="Picture 5" descr="A logo with blue and red lines&#10;&#10;AI-generated content may be incorrect.">
            <a:extLst>
              <a:ext uri="{FF2B5EF4-FFF2-40B4-BE49-F238E27FC236}">
                <a16:creationId xmlns:a16="http://schemas.microsoft.com/office/drawing/2014/main" id="{BAFEDC44-0ADF-14FF-A8C9-1A6C2888D5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44" y="348343"/>
            <a:ext cx="1306286" cy="11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830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40546"/>
          </a:xfrm>
        </p:spPr>
        <p:txBody>
          <a:bodyPr>
            <a:noAutofit/>
          </a:bodyPr>
          <a:lstStyle/>
          <a:p>
            <a:r>
              <a:rPr lang="fr-CH" sz="9600" dirty="0">
                <a:solidFill>
                  <a:schemeClr val="accent1">
                    <a:lumMod val="75000"/>
                  </a:schemeClr>
                </a:solidFill>
              </a:rPr>
              <a:t>HIER</a:t>
            </a:r>
            <a:endParaRPr lang="en-US" sz="9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62909"/>
            <a:ext cx="9144000" cy="4079702"/>
          </a:xfrm>
        </p:spPr>
        <p:txBody>
          <a:bodyPr>
            <a:normAutofit fontScale="92500"/>
          </a:bodyPr>
          <a:lstStyle/>
          <a:p>
            <a:endParaRPr lang="fr-CH" dirty="0"/>
          </a:p>
          <a:p>
            <a:endParaRPr lang="fr-CH" dirty="0"/>
          </a:p>
          <a:p>
            <a:r>
              <a:rPr lang="fr-CH" sz="4000" dirty="0"/>
              <a:t>1980: le départ institutionnel de la Grande Région et de la coopération transfrontalière</a:t>
            </a:r>
          </a:p>
          <a:p>
            <a:endParaRPr lang="fr-CH" sz="4000" dirty="0"/>
          </a:p>
          <a:p>
            <a:r>
              <a:rPr lang="fr-CH" sz="4000" dirty="0"/>
              <a:t>1985: le réel démarrage du travail frontalier en direction du Grand-Duché de Luxembourg</a:t>
            </a:r>
          </a:p>
        </p:txBody>
      </p:sp>
      <p:pic>
        <p:nvPicPr>
          <p:cNvPr id="6" name="Picture 5" descr="A logo with blue and red lines&#10;&#10;AI-generated content may be incorrect.">
            <a:extLst>
              <a:ext uri="{FF2B5EF4-FFF2-40B4-BE49-F238E27FC236}">
                <a16:creationId xmlns:a16="http://schemas.microsoft.com/office/drawing/2014/main" id="{D36D17BE-DE27-3EF5-2FD0-2CF53984DE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44" y="348343"/>
            <a:ext cx="1306286" cy="11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173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40546"/>
          </a:xfrm>
        </p:spPr>
        <p:txBody>
          <a:bodyPr>
            <a:noAutofit/>
          </a:bodyPr>
          <a:lstStyle/>
          <a:p>
            <a:r>
              <a:rPr lang="fr-CH" sz="9600" dirty="0">
                <a:solidFill>
                  <a:schemeClr val="accent1">
                    <a:lumMod val="75000"/>
                  </a:schemeClr>
                </a:solidFill>
              </a:rPr>
              <a:t>AUJOURD’HUI</a:t>
            </a:r>
            <a:endParaRPr lang="en-US" sz="9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115127"/>
            <a:ext cx="9144000" cy="4227484"/>
          </a:xfrm>
        </p:spPr>
        <p:txBody>
          <a:bodyPr>
            <a:noAutofit/>
          </a:bodyPr>
          <a:lstStyle/>
          <a:p>
            <a:r>
              <a:rPr lang="fr-CH" sz="3200" dirty="0"/>
              <a:t>233 315 travailleurs frontaliers au Luxembourg en octobre 2025 (</a:t>
            </a:r>
            <a:r>
              <a:rPr lang="fr-CH" sz="3200" dirty="0" err="1"/>
              <a:t>Statlux</a:t>
            </a:r>
            <a:r>
              <a:rPr lang="fr-CH" sz="3200" dirty="0"/>
              <a:t>)</a:t>
            </a:r>
          </a:p>
          <a:p>
            <a:r>
              <a:rPr lang="fr-CH" sz="3200" i="1" dirty="0"/>
              <a:t>Un cas unique en Europe</a:t>
            </a:r>
          </a:p>
          <a:p>
            <a:r>
              <a:rPr lang="fr-CH" sz="3200" dirty="0"/>
              <a:t>Une coopération transfrontalière toujours présente</a:t>
            </a:r>
          </a:p>
          <a:p>
            <a:r>
              <a:rPr lang="fr-CH" sz="3200" i="1" dirty="0"/>
              <a:t>Primauté du bilatéralisme</a:t>
            </a:r>
          </a:p>
          <a:p>
            <a:r>
              <a:rPr lang="fr-CH" sz="3200" dirty="0"/>
              <a:t>D’énormes problèmes de mobilité</a:t>
            </a:r>
          </a:p>
          <a:p>
            <a:r>
              <a:rPr lang="fr-CH" sz="3200" i="1" dirty="0"/>
              <a:t>La question du télétravail</a:t>
            </a:r>
          </a:p>
          <a:p>
            <a:r>
              <a:rPr lang="fr-CH" sz="3200" dirty="0"/>
              <a:t>Des revendications financières variées</a:t>
            </a:r>
          </a:p>
        </p:txBody>
      </p:sp>
      <p:pic>
        <p:nvPicPr>
          <p:cNvPr id="6" name="Picture 5" descr="A logo with blue and red lines&#10;&#10;AI-generated content may be incorrect.">
            <a:extLst>
              <a:ext uri="{FF2B5EF4-FFF2-40B4-BE49-F238E27FC236}">
                <a16:creationId xmlns:a16="http://schemas.microsoft.com/office/drawing/2014/main" id="{339DDCC5-B635-12F5-281C-79FFF85949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44" y="348343"/>
            <a:ext cx="1306286" cy="11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021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40546"/>
          </a:xfrm>
        </p:spPr>
        <p:txBody>
          <a:bodyPr>
            <a:noAutofit/>
          </a:bodyPr>
          <a:lstStyle/>
          <a:p>
            <a:r>
              <a:rPr lang="fr-CH" sz="9600" dirty="0">
                <a:solidFill>
                  <a:schemeClr val="accent1">
                    <a:lumMod val="75000"/>
                  </a:schemeClr>
                </a:solidFill>
              </a:rPr>
              <a:t>DEMAIN</a:t>
            </a:r>
            <a:endParaRPr lang="en-US" sz="9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096656"/>
            <a:ext cx="9144000" cy="4469244"/>
          </a:xfrm>
        </p:spPr>
        <p:txBody>
          <a:bodyPr>
            <a:normAutofit fontScale="92500" lnSpcReduction="20000"/>
          </a:bodyPr>
          <a:lstStyle/>
          <a:p>
            <a:r>
              <a:rPr lang="fr-CH" sz="3200" dirty="0"/>
              <a:t>Le bilatéralisme peut-il se poursuivre?</a:t>
            </a:r>
          </a:p>
          <a:p>
            <a:r>
              <a:rPr lang="fr-CH" sz="3200" i="1" dirty="0"/>
              <a:t>Une coopération variable et un bilatéralisme toujours présent?</a:t>
            </a:r>
          </a:p>
          <a:p>
            <a:r>
              <a:rPr lang="fr-CH" sz="3200" dirty="0"/>
              <a:t>Une pénurie de main-d’œuvre: 300 000 recrutements nécessaires d’ici à 2030 (</a:t>
            </a:r>
            <a:r>
              <a:rPr lang="fr-CH" sz="3200" i="1" dirty="0"/>
              <a:t>UEL</a:t>
            </a:r>
            <a:r>
              <a:rPr lang="fr-CH" sz="3200" dirty="0"/>
              <a:t>)</a:t>
            </a:r>
          </a:p>
          <a:p>
            <a:r>
              <a:rPr lang="fr-CH" sz="3200" i="1" dirty="0"/>
              <a:t>Prévisions d’ici 2030: 750 000 habitants au Grand-Duché (</a:t>
            </a:r>
            <a:r>
              <a:rPr lang="fr-CH" sz="3200" i="1" dirty="0" err="1"/>
              <a:t>Statec</a:t>
            </a:r>
            <a:r>
              <a:rPr lang="fr-CH" sz="3200" i="1" dirty="0"/>
              <a:t>), 268 000 frontaliers (Fondation </a:t>
            </a:r>
            <a:r>
              <a:rPr lang="fr-CH" sz="3200" i="1" dirty="0" err="1"/>
              <a:t>Idea</a:t>
            </a:r>
            <a:r>
              <a:rPr lang="fr-CH" sz="3200" i="1" dirty="0"/>
              <a:t>) </a:t>
            </a:r>
          </a:p>
          <a:p>
            <a:r>
              <a:rPr lang="fr-CH" sz="3200" dirty="0"/>
              <a:t>Un assèchement du réservoir de main-d’œuvre dans </a:t>
            </a:r>
          </a:p>
          <a:p>
            <a:r>
              <a:rPr lang="fr-CH" sz="3200" dirty="0"/>
              <a:t>la Grande Région</a:t>
            </a:r>
          </a:p>
          <a:p>
            <a:r>
              <a:rPr lang="fr-CH" sz="3200" i="1" dirty="0"/>
              <a:t>Une mobilité toujours plus problématique</a:t>
            </a:r>
          </a:p>
          <a:p>
            <a:endParaRPr lang="fr-CH" sz="3200" i="1" dirty="0"/>
          </a:p>
          <a:p>
            <a:endParaRPr lang="fr-CH" dirty="0"/>
          </a:p>
        </p:txBody>
      </p:sp>
      <p:pic>
        <p:nvPicPr>
          <p:cNvPr id="6" name="Picture 5" descr="A logo with blue and red lines&#10;&#10;AI-generated content may be incorrect.">
            <a:extLst>
              <a:ext uri="{FF2B5EF4-FFF2-40B4-BE49-F238E27FC236}">
                <a16:creationId xmlns:a16="http://schemas.microsoft.com/office/drawing/2014/main" id="{866C6CA0-C6C9-4AC4-2C67-D2C6CB571F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44" y="348343"/>
            <a:ext cx="1306286" cy="11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693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184255"/>
          </a:xfrm>
        </p:spPr>
        <p:txBody>
          <a:bodyPr>
            <a:noAutofit/>
          </a:bodyPr>
          <a:lstStyle/>
          <a:p>
            <a:r>
              <a:rPr lang="fr-CH" sz="8000" dirty="0">
                <a:solidFill>
                  <a:schemeClr val="accent1">
                    <a:lumMod val="75000"/>
                  </a:schemeClr>
                </a:solidFill>
              </a:rPr>
              <a:t>Du bilatéralisme au traité international</a:t>
            </a:r>
            <a:endParaRPr lang="en-US" sz="8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306618"/>
            <a:ext cx="9144000" cy="3288145"/>
          </a:xfrm>
        </p:spPr>
        <p:txBody>
          <a:bodyPr>
            <a:normAutofit/>
          </a:bodyPr>
          <a:lstStyle/>
          <a:p>
            <a:r>
              <a:rPr lang="fr-CH" sz="3200" dirty="0"/>
              <a:t>Une situation intenable à moyen-terme?</a:t>
            </a:r>
          </a:p>
          <a:p>
            <a:r>
              <a:rPr lang="fr-CH" sz="3200" i="1" dirty="0"/>
              <a:t>Un besoin de télétravail accentué?</a:t>
            </a:r>
          </a:p>
          <a:p>
            <a:r>
              <a:rPr lang="fr-CH" sz="3200" dirty="0"/>
              <a:t>Le bilatéralisme dépassé?</a:t>
            </a:r>
          </a:p>
          <a:p>
            <a:r>
              <a:rPr lang="fr-CH" sz="3200" i="1" dirty="0"/>
              <a:t>Une réponse appropriée à un cas spécifique et unique dans l’Union européenne?</a:t>
            </a:r>
          </a:p>
          <a:p>
            <a:r>
              <a:rPr lang="fr-CH" sz="3200" dirty="0"/>
              <a:t>Les aspects positifs d’un traité international</a:t>
            </a:r>
          </a:p>
        </p:txBody>
      </p:sp>
      <p:pic>
        <p:nvPicPr>
          <p:cNvPr id="6" name="Picture 5" descr="A logo with blue and red lines&#10;&#10;AI-generated content may be incorrect.">
            <a:extLst>
              <a:ext uri="{FF2B5EF4-FFF2-40B4-BE49-F238E27FC236}">
                <a16:creationId xmlns:a16="http://schemas.microsoft.com/office/drawing/2014/main" id="{F4E0E3AA-5202-72CB-B1E5-9BEFBAF6A5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44" y="348343"/>
            <a:ext cx="1306286" cy="11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583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85091"/>
            <a:ext cx="9144000" cy="2004291"/>
          </a:xfrm>
        </p:spPr>
        <p:txBody>
          <a:bodyPr>
            <a:noAutofit/>
          </a:bodyPr>
          <a:lstStyle/>
          <a:p>
            <a:r>
              <a:rPr lang="fr-CH" sz="8000" dirty="0">
                <a:solidFill>
                  <a:schemeClr val="accent1">
                    <a:lumMod val="75000"/>
                  </a:schemeClr>
                </a:solidFill>
              </a:rPr>
              <a:t>Du bilatéralisme au traité international</a:t>
            </a:r>
            <a:endParaRPr lang="en-US" sz="8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789382"/>
            <a:ext cx="9144000" cy="3805381"/>
          </a:xfrm>
        </p:spPr>
        <p:txBody>
          <a:bodyPr>
            <a:noAutofit/>
          </a:bodyPr>
          <a:lstStyle/>
          <a:p>
            <a:r>
              <a:rPr lang="fr-CH" sz="3200" dirty="0"/>
              <a:t>Quand et pourquoi un traité international?</a:t>
            </a:r>
          </a:p>
          <a:p>
            <a:r>
              <a:rPr lang="fr-CH" sz="3200" i="1" dirty="0"/>
              <a:t>Faciliter la prise de décision</a:t>
            </a:r>
          </a:p>
          <a:p>
            <a:r>
              <a:rPr lang="fr-CH" sz="3200" dirty="0"/>
              <a:t>Prendre des décisions en commun pour répondre à un problème global</a:t>
            </a:r>
          </a:p>
          <a:p>
            <a:r>
              <a:rPr lang="fr-CH" sz="3200" i="1" dirty="0"/>
              <a:t>Les</a:t>
            </a:r>
            <a:r>
              <a:rPr lang="fr-CH" sz="3200" dirty="0"/>
              <a:t> </a:t>
            </a:r>
            <a:r>
              <a:rPr lang="fr-CH" sz="3200" i="1" dirty="0"/>
              <a:t>exemples donnés par d’autres traités internationaux</a:t>
            </a:r>
          </a:p>
          <a:p>
            <a:r>
              <a:rPr lang="fr-CH" sz="3200" dirty="0"/>
              <a:t>Des avantages et des obstacles possibles</a:t>
            </a:r>
          </a:p>
        </p:txBody>
      </p:sp>
      <p:pic>
        <p:nvPicPr>
          <p:cNvPr id="6" name="Picture 5" descr="A logo with blue and red lines&#10;&#10;AI-generated content may be incorrect.">
            <a:extLst>
              <a:ext uri="{FF2B5EF4-FFF2-40B4-BE49-F238E27FC236}">
                <a16:creationId xmlns:a16="http://schemas.microsoft.com/office/drawing/2014/main" id="{C5CB8241-FE1B-EFFB-C5D1-07ED7309BC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44" y="348343"/>
            <a:ext cx="1306286" cy="11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405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85091"/>
            <a:ext cx="9144000" cy="2004291"/>
          </a:xfrm>
        </p:spPr>
        <p:txBody>
          <a:bodyPr>
            <a:noAutofit/>
          </a:bodyPr>
          <a:lstStyle/>
          <a:p>
            <a:r>
              <a:rPr lang="fr-CH" sz="8000" dirty="0">
                <a:solidFill>
                  <a:schemeClr val="accent1">
                    <a:lumMod val="75000"/>
                  </a:schemeClr>
                </a:solidFill>
              </a:rPr>
              <a:t>De la coopération à l’intégration politique</a:t>
            </a:r>
            <a:endParaRPr lang="en-US" sz="8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789382"/>
            <a:ext cx="9144000" cy="3805381"/>
          </a:xfrm>
        </p:spPr>
        <p:txBody>
          <a:bodyPr>
            <a:noAutofit/>
          </a:bodyPr>
          <a:lstStyle/>
          <a:p>
            <a:r>
              <a:rPr lang="fr-CH" sz="3200" b="1" dirty="0"/>
              <a:t>AVEC QUELS ACTEURS? (Suggestions)</a:t>
            </a:r>
          </a:p>
          <a:p>
            <a:endParaRPr lang="fr-CH" sz="3200" dirty="0"/>
          </a:p>
          <a:p>
            <a:r>
              <a:rPr lang="fr-CH" sz="3200" dirty="0"/>
              <a:t>Faire du </a:t>
            </a:r>
            <a:r>
              <a:rPr lang="fr-CH" sz="3200" u="sng" dirty="0"/>
              <a:t>Conseil parlementaire interrégional </a:t>
            </a:r>
            <a:r>
              <a:rPr lang="fr-CH" sz="3200" dirty="0"/>
              <a:t>un véritable organe législatif et y associer les collectivités locales</a:t>
            </a:r>
          </a:p>
          <a:p>
            <a:r>
              <a:rPr lang="fr-CH" sz="3200" i="1" dirty="0"/>
              <a:t>Doter le </a:t>
            </a:r>
            <a:r>
              <a:rPr lang="fr-CH" sz="3200" i="1" u="sng" dirty="0"/>
              <a:t>Sommet</a:t>
            </a:r>
            <a:r>
              <a:rPr lang="fr-CH" sz="3200" i="1" dirty="0"/>
              <a:t> de la Grande Région d’un véritable pouvoir exécutif</a:t>
            </a:r>
          </a:p>
        </p:txBody>
      </p:sp>
      <p:pic>
        <p:nvPicPr>
          <p:cNvPr id="6" name="Picture 5" descr="A logo with blue and red lines&#10;&#10;AI-generated content may be incorrect.">
            <a:extLst>
              <a:ext uri="{FF2B5EF4-FFF2-40B4-BE49-F238E27FC236}">
                <a16:creationId xmlns:a16="http://schemas.microsoft.com/office/drawing/2014/main" id="{218A8087-32F7-090B-2052-F689D9FA19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44" y="348343"/>
            <a:ext cx="1306286" cy="11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200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85091"/>
            <a:ext cx="9144000" cy="2004291"/>
          </a:xfrm>
        </p:spPr>
        <p:txBody>
          <a:bodyPr>
            <a:noAutofit/>
          </a:bodyPr>
          <a:lstStyle/>
          <a:p>
            <a:r>
              <a:rPr lang="fr-CH" sz="8000" dirty="0">
                <a:solidFill>
                  <a:schemeClr val="accent1">
                    <a:lumMod val="75000"/>
                  </a:schemeClr>
                </a:solidFill>
              </a:rPr>
              <a:t>De la coopération à l’intégration politique</a:t>
            </a:r>
            <a:endParaRPr lang="en-US" sz="8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641601"/>
            <a:ext cx="9144000" cy="3713018"/>
          </a:xfrm>
        </p:spPr>
        <p:txBody>
          <a:bodyPr>
            <a:noAutofit/>
          </a:bodyPr>
          <a:lstStyle/>
          <a:p>
            <a:r>
              <a:rPr lang="fr-CH" sz="3200" b="1" dirty="0"/>
              <a:t>POUR FAIRE QUOI? (Suggestions)</a:t>
            </a:r>
          </a:p>
          <a:p>
            <a:r>
              <a:rPr lang="fr-CH" sz="2800" dirty="0"/>
              <a:t>Formation professionnelle transfrontalière</a:t>
            </a:r>
          </a:p>
          <a:p>
            <a:r>
              <a:rPr lang="fr-CH" sz="2800" i="1" dirty="0"/>
              <a:t>Infrastructures et mobilité</a:t>
            </a:r>
          </a:p>
          <a:p>
            <a:r>
              <a:rPr lang="fr-CH" sz="2800" dirty="0"/>
              <a:t>Aménagement du territoire</a:t>
            </a:r>
          </a:p>
          <a:p>
            <a:r>
              <a:rPr lang="fr-CH" sz="2800" i="1" dirty="0"/>
              <a:t>Questions fiscales et sociales</a:t>
            </a:r>
          </a:p>
          <a:p>
            <a:r>
              <a:rPr lang="fr-CH" sz="2800" dirty="0"/>
              <a:t>Mutualisation</a:t>
            </a:r>
          </a:p>
          <a:p>
            <a:r>
              <a:rPr lang="fr-CH" sz="2800" i="1" dirty="0"/>
              <a:t>S’occuper des questions de subsidiarité dans le cadre d’une gouvernance permanente</a:t>
            </a:r>
          </a:p>
        </p:txBody>
      </p:sp>
      <p:pic>
        <p:nvPicPr>
          <p:cNvPr id="6" name="Picture 5" descr="A logo with blue and red lines&#10;&#10;AI-generated content may be incorrect.">
            <a:extLst>
              <a:ext uri="{FF2B5EF4-FFF2-40B4-BE49-F238E27FC236}">
                <a16:creationId xmlns:a16="http://schemas.microsoft.com/office/drawing/2014/main" id="{462D681A-4377-5AA2-B86D-D474CB78A6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44" y="348343"/>
            <a:ext cx="1306286" cy="11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581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58983"/>
            <a:ext cx="9144000" cy="1911926"/>
          </a:xfrm>
        </p:spPr>
        <p:txBody>
          <a:bodyPr>
            <a:noAutofit/>
          </a:bodyPr>
          <a:lstStyle/>
          <a:p>
            <a:r>
              <a:rPr lang="fr-CH" sz="8000" dirty="0">
                <a:solidFill>
                  <a:schemeClr val="accent1">
                    <a:lumMod val="75000"/>
                  </a:schemeClr>
                </a:solidFill>
              </a:rPr>
              <a:t>De la coopération à l’intégration politique</a:t>
            </a:r>
            <a:endParaRPr lang="en-US" sz="8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67709"/>
            <a:ext cx="9144000" cy="4027055"/>
          </a:xfrm>
        </p:spPr>
        <p:txBody>
          <a:bodyPr>
            <a:noAutofit/>
          </a:bodyPr>
          <a:lstStyle/>
          <a:p>
            <a:r>
              <a:rPr lang="fr-CH" sz="3200" b="1" dirty="0"/>
              <a:t>AVANTAGES</a:t>
            </a:r>
          </a:p>
          <a:p>
            <a:r>
              <a:rPr lang="fr-CH" sz="3200" dirty="0"/>
              <a:t>Prendre des décisions </a:t>
            </a:r>
            <a:r>
              <a:rPr lang="fr-CH" sz="3200" u="sng" dirty="0"/>
              <a:t>communes</a:t>
            </a:r>
            <a:r>
              <a:rPr lang="fr-CH" sz="3200" dirty="0"/>
              <a:t> entre entités de la Grande Région pour </a:t>
            </a:r>
            <a:r>
              <a:rPr lang="fr-CH" sz="3200" u="sng" dirty="0"/>
              <a:t>toutes</a:t>
            </a:r>
            <a:r>
              <a:rPr lang="fr-CH" sz="3200" dirty="0"/>
              <a:t> celles-ci dans le cadre d’une </a:t>
            </a:r>
            <a:r>
              <a:rPr lang="fr-CH" sz="3200" u="sng" dirty="0"/>
              <a:t>gouvernance permanente</a:t>
            </a:r>
          </a:p>
          <a:p>
            <a:r>
              <a:rPr lang="fr-CH" sz="3200" i="1" dirty="0"/>
              <a:t>Poursuivre et partager le </a:t>
            </a:r>
            <a:r>
              <a:rPr lang="fr-CH" sz="3200" i="1" u="sng" dirty="0"/>
              <a:t>développement</a:t>
            </a:r>
            <a:r>
              <a:rPr lang="fr-CH" sz="3200" i="1" dirty="0"/>
              <a:t> et l’expansion économique</a:t>
            </a:r>
          </a:p>
          <a:p>
            <a:r>
              <a:rPr lang="fr-CH" sz="3200" dirty="0"/>
              <a:t>Assurer un </a:t>
            </a:r>
            <a:r>
              <a:rPr lang="fr-CH" sz="3200" u="sng" dirty="0" err="1"/>
              <a:t>codéveloppement</a:t>
            </a:r>
            <a:r>
              <a:rPr lang="fr-CH" sz="3200" dirty="0"/>
              <a:t>, en finir avec les accords «à la carte» afin de garantir la </a:t>
            </a:r>
            <a:r>
              <a:rPr lang="fr-CH" sz="3200" u="sng" dirty="0"/>
              <a:t>cohésion sociale</a:t>
            </a:r>
          </a:p>
        </p:txBody>
      </p:sp>
      <p:pic>
        <p:nvPicPr>
          <p:cNvPr id="6" name="Picture 5" descr="A logo with blue and red lines&#10;&#10;AI-generated content may be incorrect.">
            <a:extLst>
              <a:ext uri="{FF2B5EF4-FFF2-40B4-BE49-F238E27FC236}">
                <a16:creationId xmlns:a16="http://schemas.microsoft.com/office/drawing/2014/main" id="{ACC7E21B-A2B2-A5B8-EBA0-8F78607CC44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44" y="348343"/>
            <a:ext cx="1306286" cy="11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109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502</Words>
  <Application>Microsoft Office PowerPoint</Application>
  <PresentationFormat>Widescreen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La Grande Région et son futur  Vers un traité international pour la Grande Région?</vt:lpstr>
      <vt:lpstr>HIER</vt:lpstr>
      <vt:lpstr>AUJOURD’HUI</vt:lpstr>
      <vt:lpstr>DEMAIN</vt:lpstr>
      <vt:lpstr>Du bilatéralisme au traité international</vt:lpstr>
      <vt:lpstr>Du bilatéralisme au traité international</vt:lpstr>
      <vt:lpstr>De la coopération à l’intégration politique</vt:lpstr>
      <vt:lpstr>De la coopération à l’intégration politique</vt:lpstr>
      <vt:lpstr>De la coopération à l’intégration politique</vt:lpstr>
      <vt:lpstr>De la coopération à l’intégration politique</vt:lpstr>
      <vt:lpstr>De la coopération à l’intégration politique</vt:lpstr>
      <vt:lpstr>En conclusion</vt:lpstr>
    </vt:vector>
  </TitlesOfParts>
  <Company>Liser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Belgique, Luxembourg et Grande Région:  vers un traité international?</dc:title>
  <dc:creator>Franz Clement</dc:creator>
  <cp:lastModifiedBy>Franz Clement</cp:lastModifiedBy>
  <cp:revision>44</cp:revision>
  <cp:lastPrinted>2023-04-13T15:45:40Z</cp:lastPrinted>
  <dcterms:created xsi:type="dcterms:W3CDTF">2023-04-12T13:15:12Z</dcterms:created>
  <dcterms:modified xsi:type="dcterms:W3CDTF">2026-03-26T10:33:23Z</dcterms:modified>
</cp:coreProperties>
</file>